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788" r:id="rId2"/>
    <p:sldId id="1058" r:id="rId3"/>
    <p:sldId id="1059" r:id="rId4"/>
    <p:sldId id="1075" r:id="rId5"/>
    <p:sldId id="1070" r:id="rId6"/>
    <p:sldId id="1074" r:id="rId7"/>
    <p:sldId id="1073" r:id="rId8"/>
    <p:sldId id="1072" r:id="rId9"/>
    <p:sldId id="1071" r:id="rId10"/>
    <p:sldId id="1068" r:id="rId11"/>
    <p:sldId id="1076" r:id="rId12"/>
    <p:sldId id="1063" r:id="rId13"/>
    <p:sldId id="1064" r:id="rId14"/>
    <p:sldId id="1077" r:id="rId15"/>
    <p:sldId id="1102" r:id="rId16"/>
    <p:sldId id="1078" r:id="rId17"/>
    <p:sldId id="1081" r:id="rId18"/>
    <p:sldId id="1080" r:id="rId19"/>
    <p:sldId id="1079" r:id="rId20"/>
    <p:sldId id="888" r:id="rId21"/>
    <p:sldId id="1082" r:id="rId22"/>
    <p:sldId id="1083" r:id="rId23"/>
    <p:sldId id="1084" r:id="rId24"/>
    <p:sldId id="1085" r:id="rId25"/>
    <p:sldId id="1086" r:id="rId26"/>
    <p:sldId id="880" r:id="rId27"/>
    <p:sldId id="1089" r:id="rId28"/>
    <p:sldId id="1090" r:id="rId29"/>
    <p:sldId id="1091" r:id="rId30"/>
    <p:sldId id="1092" r:id="rId31"/>
    <p:sldId id="1093" r:id="rId32"/>
    <p:sldId id="1094" r:id="rId33"/>
    <p:sldId id="1095" r:id="rId34"/>
    <p:sldId id="1096" r:id="rId35"/>
    <p:sldId id="1097" r:id="rId36"/>
    <p:sldId id="1098" r:id="rId37"/>
    <p:sldId id="1099" r:id="rId38"/>
    <p:sldId id="1100" r:id="rId39"/>
    <p:sldId id="1101" r:id="rId40"/>
    <p:sldId id="1103" r:id="rId41"/>
    <p:sldId id="1104" r:id="rId42"/>
    <p:sldId id="1105" r:id="rId43"/>
    <p:sldId id="1087" r:id="rId44"/>
    <p:sldId id="1088" r:id="rId45"/>
    <p:sldId id="1107" r:id="rId46"/>
    <p:sldId id="1106" r:id="rId47"/>
    <p:sldId id="1108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E655F-B539-469B-83FD-9A4451850B7A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FF4AB-87D5-42FE-8DBE-07A0E85D9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78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09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92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20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12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356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02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845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330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852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453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69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184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29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90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34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68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89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60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50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7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9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60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48634-A4B3-C2A3-A3A2-27A8325CA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ADE18-F3A3-0D1D-F298-BEC1B2EE1D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5DC28-643C-C206-22D1-72940EEDB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5475A-E764-A6E3-9F7B-DC10C8D86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453F9-9FF8-914A-A01B-2C756EDBE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9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76DE5-C286-D618-A909-F58F24A09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76AA12-4E6A-F6AA-D6EC-B8D231A37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B6B61-B10F-3259-C338-1827DAE04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8F782-3F77-E001-49CE-302421873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1F9B4-C086-FD07-6F1A-47F9ECB95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19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FA3F55-F5F1-83CD-BB85-D916786DB7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765EB8-1B21-9952-A15E-5332AE6AF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1E349-82BA-8A24-19DB-70D2B3756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6AB40-8425-41BA-817E-B1C48750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51526-A4D9-C52D-7EC9-266E0C015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3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DFBAD-2368-DE8F-3289-E909BB9E0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CB1C9-12F0-C6A9-B548-B07571983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9D3B9-3139-DA8C-FA56-DF4298654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8B364-45E1-72E8-15E3-75C206306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F1F9A-B722-2482-0622-4DB5D5099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4B2DE-EB41-2377-FA7F-050B1A630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AF5FC-E916-0D09-96EE-97265C81B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B11FE-896C-CD9C-1133-2BA252C0A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1E0F1-FB84-6B96-3A25-0EF5DC77C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3E963D-CC80-A904-DF66-BB6846C61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2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A5CE0-68D2-A16C-DE27-77CA1D3D5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54E00-F2E7-4884-394B-D6F521FA4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02E487-9D14-985C-FA2A-AA7B9665B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E57BD-5A8D-6C70-34CC-D4BA0E2DE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8A0505-BD6E-22D4-FCAA-8C659F5EA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75C79-5A1A-8119-55B5-5AEC029F8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2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07CB7-B5D9-7076-A9E4-154331ABA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279D5-37FF-3E4F-867A-B2E984796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6E87A9-6B6E-0D6C-04A0-C8B658DF6D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630B2F-02E0-7195-5D5D-7CDB69D5EB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6B2901-2E1A-3938-E165-D9200BCAC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EC263A-4BD4-7D5A-CF03-5DA907468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77AD6C-4BF6-F4BA-9307-E0C1E05EE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4CA1FC-83A0-8AFB-7CD8-64EC9EDDE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68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82500-3B2B-8491-ABCF-E353CACDB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4AF0C-8ACC-E645-99B6-A27C761D0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96E618-192F-473A-4682-B0A36EDD0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C43DDA-A519-B6F1-D316-940952B24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8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DA1C56-0D28-99C9-CDBB-6CC5CAB6A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DD9FBA-315F-3F8C-8E7F-76E4A63A3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53FF6E-E3B0-B17E-10CE-E63034A2A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59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83559-9061-2DA0-94AC-632F39AD7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9501E-3857-604D-9E8E-5F90A4281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CEA976-BC62-38D9-259B-F16D07D92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11CD5-523D-9C6F-997E-A789BB838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75F8A-DBE3-A35C-5464-96C2BE811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CB4C7-E091-CA0E-8C9D-05449D8C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98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7EEE-5A82-EEFF-B6F5-2ED54A8FF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1C9C6E-9A68-7D92-C5C3-96AA6D013D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91730F-80A1-DE5C-30BC-F4CFC7EDB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A3A4D-DF84-9AF6-014D-65DFB3226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50463B-85CF-D09C-10CB-D306B53E6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6469B-25E4-8440-EC7A-065D83F9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6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D5DA7D-CAC7-4231-4A46-FA1E32C50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CEBF6-D808-BE80-A0B8-8D5AE11F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EE7F8-926B-409E-A6B9-1A972E88AA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6C3C7-1563-4E95-A703-BB7811A41994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048E7-FA14-219D-BB29-3FBC9EAD19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FE200-8516-E474-BC11-DFABE30600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24B33-C9A3-4F21-AB4F-A887F0ADD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3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011" y="1534740"/>
            <a:ext cx="11689977" cy="12174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658: Randomized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10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12337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/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/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6C0032-788B-7EF4-53F7-18A0F850D490}"/>
                  </a:ext>
                </a:extLst>
              </p:cNvPr>
              <p:cNvSpPr txBox="1"/>
              <p:nvPr/>
            </p:nvSpPr>
            <p:spPr>
              <a:xfrm>
                <a:off x="5330529" y="4035320"/>
                <a:ext cx="6094674" cy="9636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6C0032-788B-7EF4-53F7-18A0F850D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0529" y="4035320"/>
                <a:ext cx="6094674" cy="9636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6693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, then the variance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Sup>
                          <m:sSub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/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/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6C0032-788B-7EF4-53F7-18A0F850D490}"/>
                  </a:ext>
                </a:extLst>
              </p:cNvPr>
              <p:cNvSpPr txBox="1"/>
              <p:nvPr/>
            </p:nvSpPr>
            <p:spPr>
              <a:xfrm>
                <a:off x="5330529" y="4035320"/>
                <a:ext cx="6094674" cy="9636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6C0032-788B-7EF4-53F7-18A0F850D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0529" y="4035320"/>
                <a:ext cx="6094674" cy="9636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702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, then the variance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Sup>
                          <m:sSubSup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By Chebyshev’s inequality, the error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with probability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How to ensure accuracy for all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305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By Chebyshev’s inequality, the error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with probability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How to ensure accuracy for all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Repeat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ℓ≔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/>
                  <a:t> times to get estimates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sub>
                    </m:sSub>
                  </m:oMath>
                </a14:m>
                <a:r>
                  <a:rPr lang="en-US" dirty="0"/>
                  <a:t> for each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and set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median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sub>
                    </m:sSub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8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6220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Claim</a:t>
                </a:r>
                <a:r>
                  <a:rPr lang="en-US" dirty="0"/>
                  <a:t>: For all estimated frequencies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by </a:t>
                </a:r>
                <a:r>
                  <a:rPr lang="en-US" dirty="0" err="1"/>
                  <a:t>CountSketch</a:t>
                </a:r>
                <a:r>
                  <a:rPr lang="en-US" dirty="0"/>
                  <a:t>, we have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1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09F85D-BA0F-609A-F9B0-E83C62E03D32}"/>
                  </a:ext>
                </a:extLst>
              </p:cNvPr>
              <p:cNvSpPr txBox="1"/>
              <p:nvPr/>
            </p:nvSpPr>
            <p:spPr>
              <a:xfrm>
                <a:off x="3137648" y="2456677"/>
                <a:ext cx="6096000" cy="938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acc>
                        <m:accPr>
                          <m:chr m:val="̂"/>
                          <m:ctrlPr>
                            <a:rPr lang="en-US" sz="2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09F85D-BA0F-609A-F9B0-E83C62E03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648" y="2456677"/>
                <a:ext cx="6096000" cy="9389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0390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</a:t>
                </a:r>
                <a:r>
                  <a:rPr lang="en-US" dirty="0" err="1">
                    <a:solidFill>
                      <a:srgbClr val="00B050"/>
                    </a:solidFill>
                  </a:rPr>
                  <a:t>ountSketch</a:t>
                </a:r>
                <a:r>
                  <a:rPr lang="en-US" dirty="0">
                    <a:solidFill>
                      <a:srgbClr val="00B050"/>
                    </a:solidFill>
                  </a:rPr>
                  <a:t> solves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rgbClr val="00B050"/>
                    </a:solidFill>
                  </a:rPr>
                  <a:t>heavy-hitters problem</a:t>
                </a:r>
                <a:r>
                  <a:rPr lang="en-US" dirty="0"/>
                  <a:t>: Given a set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that induces a frequency vector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and a </a:t>
                </a:r>
                <a:r>
                  <a:rPr lang="en-US" dirty="0">
                    <a:solidFill>
                      <a:srgbClr val="FF0000"/>
                    </a:solidFill>
                  </a:rPr>
                  <a:t>threshold</a:t>
                </a:r>
                <a:r>
                  <a:rPr lang="en-US" dirty="0"/>
                  <a:t> parameter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from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Space usage: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func>
                          <m:func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bits of space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6111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and an accuracy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, output a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-approximation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5459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0612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1B43469-0647-10F7-60B0-67C26D9CC97C}"/>
              </a:ext>
            </a:extLst>
          </p:cNvPr>
          <p:cNvSpPr txBox="1"/>
          <p:nvPr/>
        </p:nvSpPr>
        <p:spPr>
          <a:xfrm>
            <a:off x="412377" y="3209969"/>
            <a:ext cx="11654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1 7 7 7 3 7 7 1 4 1 1 1 1 5 1 1 7 1 7 5 1 7 7</a:t>
            </a:r>
          </a:p>
        </p:txBody>
      </p:sp>
    </p:spTree>
    <p:extLst>
      <p:ext uri="{BB962C8B-B14F-4D97-AF65-F5344CB8AC3E}">
        <p14:creationId xmlns:p14="http://schemas.microsoft.com/office/powerpoint/2010/main" val="148596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Find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Sup>
                      <m:sSub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9964271" cy="4422775"/>
              </a:xfrm>
              <a:blipFill>
                <a:blip r:embed="rId3"/>
                <a:stretch>
                  <a:fillRect l="-1102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01B43469-0647-10F7-60B0-67C26D9CC97C}"/>
              </a:ext>
            </a:extLst>
          </p:cNvPr>
          <p:cNvSpPr txBox="1"/>
          <p:nvPr/>
        </p:nvSpPr>
        <p:spPr>
          <a:xfrm>
            <a:off x="412377" y="3209969"/>
            <a:ext cx="11654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1 7 7 7 3 7 7 1 4 1 1 1 1 5 1 1 7 1 7 5 1 7 7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63BFA75A-FCB8-166C-ACC9-AE1509F3C54F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534975" y="5049618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63BFA75A-FCB8-166C-ACC9-AE1509F3C54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26775408"/>
                  </p:ext>
                </p:extLst>
              </p:nvPr>
            </p:nvGraphicFramePr>
            <p:xfrm>
              <a:off x="1534975" y="5049618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1538" r="-6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1538" r="-5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1538" r="-4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99043" t="-1538" r="-300478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0962" t="-1538" r="-2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00962" t="-1538" r="-1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00962" t="-1538" r="-1923" b="-1169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18754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∈{−1,+1}</m:t>
                    </m:r>
                  </m:oMath>
                </a14:m>
                <a:r>
                  <a:rPr lang="en-US" dirty="0"/>
                  <a:t>, we have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What is the expectation of the error term for</a:t>
                </a:r>
                <a:r>
                  <a:rPr lang="en-US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?</a:t>
                </a:r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654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Johnson-</a:t>
            </a:r>
            <a:r>
              <a:rPr lang="en-US" dirty="0" err="1">
                <a:solidFill>
                  <a:srgbClr val="C00000"/>
                </a:solidFill>
              </a:rPr>
              <a:t>Lindenstrauss</a:t>
            </a:r>
            <a:r>
              <a:rPr lang="en-US" dirty="0">
                <a:solidFill>
                  <a:srgbClr val="C00000"/>
                </a:solidFill>
              </a:rPr>
              <a:t> Lemma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Distributional Johnson-</a:t>
                </a:r>
                <a:r>
                  <a:rPr lang="en-US" dirty="0" err="1">
                    <a:solidFill>
                      <a:srgbClr val="00B050"/>
                    </a:solidFill>
                  </a:rPr>
                  <a:t>Lindenstrauss</a:t>
                </a:r>
                <a:r>
                  <a:rPr lang="en-US" dirty="0">
                    <a:solidFill>
                      <a:srgbClr val="00B050"/>
                    </a:solidFill>
                  </a:rPr>
                  <a:t> Lemma</a:t>
                </a:r>
                <a:r>
                  <a:rPr lang="en-US" dirty="0"/>
                  <a:t>: Given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and each entry drawn from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rad>
                      </m:den>
                    </m:f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, then for any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and setting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then with probability at least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043" t="-2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66CE3BE-C7E4-BA69-43B7-4BD4B0C46195}"/>
                  </a:ext>
                </a:extLst>
              </p:cNvPr>
              <p:cNvSpPr txBox="1"/>
              <p:nvPr/>
            </p:nvSpPr>
            <p:spPr>
              <a:xfrm>
                <a:off x="1568262" y="3313287"/>
                <a:ext cx="9319931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3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sSub>
                        <m:sSubPr>
                          <m:ctrlP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sz="32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b>
                          <m:r>
                            <a:rPr lang="en-US" sz="32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66CE3BE-C7E4-BA69-43B7-4BD4B0C461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8262" y="3313287"/>
                <a:ext cx="9319931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2702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Generate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and each entry drawn from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rad>
                      </m:den>
                    </m:f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.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Whenever there is an update to a coordinate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 update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46939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Generate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and each entry drawn from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rad>
                      </m:den>
                    </m:f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.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Whenever there is an update to a coordinate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 update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0B810DC-3D5D-80DE-EF52-A16D86600ECE}"/>
              </a:ext>
            </a:extLst>
          </p:cNvPr>
          <p:cNvSpPr txBox="1"/>
          <p:nvPr/>
        </p:nvSpPr>
        <p:spPr>
          <a:xfrm>
            <a:off x="401169" y="3113681"/>
            <a:ext cx="11654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1 7 7 7 3 7 7 1 4 1 1 1 1 5 1 1 7 1 7 5 1 7 7</a:t>
            </a:r>
          </a:p>
        </p:txBody>
      </p:sp>
    </p:spTree>
    <p:extLst>
      <p:ext uri="{BB962C8B-B14F-4D97-AF65-F5344CB8AC3E}">
        <p14:creationId xmlns:p14="http://schemas.microsoft.com/office/powerpoint/2010/main" val="13291909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Generate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and each entry drawn from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rad>
                      </m:den>
                    </m:f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.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Whenever there is an update to a coordinate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 update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0B810DC-3D5D-80DE-EF52-A16D86600ECE}"/>
              </a:ext>
            </a:extLst>
          </p:cNvPr>
          <p:cNvSpPr txBox="1"/>
          <p:nvPr/>
        </p:nvSpPr>
        <p:spPr>
          <a:xfrm>
            <a:off x="401169" y="3113681"/>
            <a:ext cx="11654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1 7 7 7 3 7 7 1 4 1 1 1 1 5 1 1 7 1 7 5 1 7 7</a:t>
            </a:r>
          </a:p>
        </p:txBody>
      </p:sp>
    </p:spTree>
    <p:extLst>
      <p:ext uri="{BB962C8B-B14F-4D97-AF65-F5344CB8AC3E}">
        <p14:creationId xmlns:p14="http://schemas.microsoft.com/office/powerpoint/2010/main" val="27490149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Moment Estimation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199" y="365125"/>
                <a:ext cx="10780059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Generate</a:t>
                </a:r>
                <a:r>
                  <a:rPr lang="en-US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1/</m:t>
                                </m:r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and each entry drawn from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rad>
                      </m:den>
                    </m:f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. Set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Π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Whenever there is an update to a coordinate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, update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0" dirty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Π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Π</m:t>
                    </m:r>
                    <m:sSub>
                      <m:sSubPr>
                        <m:ctrlP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Π</m:t>
                    </m:r>
                    <m:sSub>
                      <m:sSubPr>
                        <m:ctrlP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 b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0B810DC-3D5D-80DE-EF52-A16D86600ECE}"/>
              </a:ext>
            </a:extLst>
          </p:cNvPr>
          <p:cNvSpPr txBox="1"/>
          <p:nvPr/>
        </p:nvSpPr>
        <p:spPr>
          <a:xfrm>
            <a:off x="401169" y="3113681"/>
            <a:ext cx="116541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1 7 7 7 3 7 7 1 4 1 1 1 1 5 1 1 7 1 7 5 1 7 7</a:t>
            </a:r>
          </a:p>
        </p:txBody>
      </p:sp>
    </p:spTree>
    <p:extLst>
      <p:ext uri="{BB962C8B-B14F-4D97-AF65-F5344CB8AC3E}">
        <p14:creationId xmlns:p14="http://schemas.microsoft.com/office/powerpoint/2010/main" val="6756065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/>
                  <a:t>Generate a random sign vector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−1, +1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b="0" dirty="0">
                  <a:solidFill>
                    <a:srgbClr val="0070C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b="0" dirty="0">
                  <a:solidFill>
                    <a:srgbClr val="0070C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Maintain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⟨</m:t>
                    </m:r>
                    <m:r>
                      <a:rPr lang="en-US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b="0" dirty="0">
                  <a:solidFill>
                    <a:srgbClr val="0070C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Output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52488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12927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3313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674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263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721829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What is the expectation of the error term for</a:t>
                </a:r>
                <a:r>
                  <a:rPr lang="en-US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1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m:rPr>
                                <m:sty m:val="p"/>
                                <m:brk m:alnAt="9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ith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721829" cy="4859260"/>
              </a:xfrm>
              <a:blipFill>
                <a:blip r:embed="rId3"/>
                <a:stretch>
                  <a:fillRect l="-1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92931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083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9945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19144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8295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22646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4591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20062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51174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65223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4100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What is the expectation of the error term for</a:t>
                </a:r>
                <a:r>
                  <a:rPr lang="en-US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1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m:rPr>
                                <m:sty m:val="p"/>
                                <m:brk m:alnAt="9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ith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24412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/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5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15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BD19AD5-156B-E52B-DD5D-AE5B2F830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026" y="2393577"/>
                <a:ext cx="1334019" cy="186204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22773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values of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 did you get?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What values of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dirty="0"/>
                  <a:t>did you get?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95622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values of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dirty="0"/>
                  <a:t>did you get?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43AB1726-F99B-B32E-F9EE-6D7A0F856F6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534975" y="5049618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43AB1726-F99B-B32E-F9EE-6D7A0F856F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85209002"/>
                  </p:ext>
                </p:extLst>
              </p:nvPr>
            </p:nvGraphicFramePr>
            <p:xfrm>
              <a:off x="1534975" y="5049618"/>
              <a:ext cx="8871037" cy="78640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01835787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094864678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3264903238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1538" r="-6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1538" r="-5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1538" r="-402404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99043" t="-1538" r="-300478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0962" t="-1538" r="-2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500962" t="-1538" r="-101923" b="-11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600962" t="-1538" r="-1923" b="-1169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519272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d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48504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</m:t>
                    </m:r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ar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</m:d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  <m:sSub>
                          <m:sSubPr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p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b>
                            </m:sSub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bSup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+6</m:t>
                    </m:r>
                    <m:nary>
                      <m:naryPr>
                        <m:chr m:val="∑"/>
                        <m:supHide m:val="on"/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r>
                          <m:rPr>
                            <m:sty m:val="p"/>
                          </m:rPr>
                          <a:rPr lang="en-US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i="1" dirty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sSubSup>
                              <m:sSubSupPr>
                                <m:ctrlP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en-US" b="0" i="1" dirty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</m:e>
                        </m:d>
                      </m:e>
                    </m:nary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≤6</m:t>
                    </m:r>
                    <m:sSubSup>
                      <m:sSubSup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b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  <a:blipFill>
                <a:blip r:embed="rId3"/>
                <a:stretch>
                  <a:fillRect l="-1004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12419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By Chebyshev’s inequality,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dirty="0"/>
                  <a:t> will be a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dirty="0"/>
                  <a:t>-approximation to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  <a:blipFill>
                <a:blip r:embed="rId3"/>
                <a:stretch>
                  <a:fillRect l="-1004" t="-18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50477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How to get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(1+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-approximation?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Repeat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times and take the average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  <a:blipFill>
                <a:blip r:embed="rId3"/>
                <a:stretch>
                  <a:fillRect l="-1004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40276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AMS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Space of algorithm: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words of space or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bits of space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930128" cy="4859260"/>
              </a:xfrm>
              <a:blipFill>
                <a:blip r:embed="rId3"/>
                <a:stretch>
                  <a:fillRect l="-10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8980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What is the expectation of the error term for</a:t>
                </a:r>
                <a:r>
                  <a:rPr lang="en-US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1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m:rPr>
                                <m:sty m:val="p"/>
                                <m:brk m:alnAt="9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ith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What is the variance of the error term for</a:t>
                </a:r>
                <a:r>
                  <a:rPr lang="en-US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?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3693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5032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9854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/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2706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/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/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45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1320</Words>
  <Application>Microsoft Office PowerPoint</Application>
  <PresentationFormat>Widescreen</PresentationFormat>
  <Paragraphs>238</Paragraphs>
  <Slides>47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Arial</vt:lpstr>
      <vt:lpstr>Calibri</vt:lpstr>
      <vt:lpstr>Calibri Light</vt:lpstr>
      <vt:lpstr>Cambria Math</vt:lpstr>
      <vt:lpstr>Office Theme</vt:lpstr>
      <vt:lpstr>CSCE 658: Randomized Algorithms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Summary</vt:lpstr>
      <vt:lpstr>L_2 Estimation</vt:lpstr>
      <vt:lpstr>F_2 Moment Estimation</vt:lpstr>
      <vt:lpstr>F_2 Moment Estimation</vt:lpstr>
      <vt:lpstr>F_2 Moment Estimation</vt:lpstr>
      <vt:lpstr>Johnson-Lindenstrauss Lemma</vt:lpstr>
      <vt:lpstr>F_2 Moment Estimation</vt:lpstr>
      <vt:lpstr>F_2 Moment Estimation</vt:lpstr>
      <vt:lpstr>F_2 Moment Estimation</vt:lpstr>
      <vt:lpstr>F_2 Moment Estimation</vt:lpstr>
      <vt:lpstr>AMS Algorithm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AMS Algorithm</vt:lpstr>
      <vt:lpstr>AMS Algorithm</vt:lpstr>
      <vt:lpstr>AMS Algorithm</vt:lpstr>
      <vt:lpstr>AMS Algorithm</vt:lpstr>
      <vt:lpstr>AMS Algorithm</vt:lpstr>
      <vt:lpstr>AMS Algorithm</vt:lpstr>
      <vt:lpstr>AMS Algorithm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658: Randomized Algorithms</dc:title>
  <dc:creator>Samson Zhou</dc:creator>
  <cp:lastModifiedBy>Samson Zhou</cp:lastModifiedBy>
  <cp:revision>7</cp:revision>
  <dcterms:created xsi:type="dcterms:W3CDTF">2024-02-16T01:01:00Z</dcterms:created>
  <dcterms:modified xsi:type="dcterms:W3CDTF">2024-05-07T17:48:50Z</dcterms:modified>
</cp:coreProperties>
</file>