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788" r:id="rId2"/>
    <p:sldId id="989" r:id="rId3"/>
    <p:sldId id="865" r:id="rId4"/>
    <p:sldId id="970" r:id="rId5"/>
    <p:sldId id="787" r:id="rId6"/>
    <p:sldId id="1309" r:id="rId7"/>
    <p:sldId id="1310" r:id="rId8"/>
    <p:sldId id="1311" r:id="rId9"/>
    <p:sldId id="1312" r:id="rId10"/>
    <p:sldId id="1313" r:id="rId11"/>
    <p:sldId id="1314" r:id="rId12"/>
    <p:sldId id="1122" r:id="rId13"/>
    <p:sldId id="1259" r:id="rId14"/>
    <p:sldId id="1214" r:id="rId15"/>
    <p:sldId id="1216" r:id="rId16"/>
    <p:sldId id="1218" r:id="rId17"/>
    <p:sldId id="1217" r:id="rId18"/>
    <p:sldId id="1215" r:id="rId19"/>
    <p:sldId id="1238" r:id="rId20"/>
    <p:sldId id="1239" r:id="rId21"/>
    <p:sldId id="1219" r:id="rId22"/>
    <p:sldId id="1220" r:id="rId23"/>
    <p:sldId id="1222" r:id="rId24"/>
    <p:sldId id="1223" r:id="rId25"/>
    <p:sldId id="1224" r:id="rId26"/>
    <p:sldId id="1225" r:id="rId27"/>
    <p:sldId id="1226" r:id="rId28"/>
    <p:sldId id="1228" r:id="rId29"/>
    <p:sldId id="1221" r:id="rId30"/>
    <p:sldId id="1230" r:id="rId31"/>
    <p:sldId id="1315" r:id="rId32"/>
    <p:sldId id="1231" r:id="rId33"/>
    <p:sldId id="1261" r:id="rId34"/>
    <p:sldId id="1124" r:id="rId35"/>
    <p:sldId id="1125" r:id="rId36"/>
    <p:sldId id="1126" r:id="rId37"/>
    <p:sldId id="1103" r:id="rId38"/>
    <p:sldId id="1102" r:id="rId39"/>
    <p:sldId id="1105" r:id="rId40"/>
    <p:sldId id="1209" r:id="rId41"/>
    <p:sldId id="1210" r:id="rId42"/>
    <p:sldId id="1104" r:id="rId43"/>
    <p:sldId id="1212" r:id="rId44"/>
    <p:sldId id="1213" r:id="rId45"/>
    <p:sldId id="1106" r:id="rId46"/>
    <p:sldId id="1233" r:id="rId47"/>
    <p:sldId id="1232" r:id="rId48"/>
    <p:sldId id="1234" r:id="rId49"/>
    <p:sldId id="1235" r:id="rId50"/>
    <p:sldId id="1236" r:id="rId51"/>
    <p:sldId id="1237" r:id="rId52"/>
    <p:sldId id="1107" r:id="rId53"/>
    <p:sldId id="1123" r:id="rId54"/>
    <p:sldId id="1108" r:id="rId55"/>
    <p:sldId id="1111" r:id="rId56"/>
    <p:sldId id="1112" r:id="rId57"/>
    <p:sldId id="1113" r:id="rId58"/>
    <p:sldId id="1115" r:id="rId59"/>
    <p:sldId id="1116" r:id="rId60"/>
    <p:sldId id="1117" r:id="rId6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son Zhou" userId="be955f33642ecbf5" providerId="LiveId" clId="{FF04595A-A511-449E-9F58-775F6E0E3602}"/>
    <pc:docChg chg="delSld">
      <pc:chgData name="Samson Zhou" userId="be955f33642ecbf5" providerId="LiveId" clId="{FF04595A-A511-449E-9F58-775F6E0E3602}" dt="2024-02-23T10:23:33.666" v="0" actId="2696"/>
      <pc:docMkLst>
        <pc:docMk/>
      </pc:docMkLst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660606361" sldId="832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839810350" sldId="1272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123529962" sldId="1274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674019585" sldId="1275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3689498040" sldId="1276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177247634" sldId="1277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1740175561" sldId="1278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976026112" sldId="1280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1824091200" sldId="1281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1459824471" sldId="1282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3213149576" sldId="1284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3784850104" sldId="1285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3505142841" sldId="1286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386554548" sldId="1287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1827078012" sldId="1288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686272635" sldId="1289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3664537609" sldId="1290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3754794875" sldId="1291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517355752" sldId="1292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481238487" sldId="1293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1515533798" sldId="1294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1785614225" sldId="1295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898147936" sldId="1296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427051973" sldId="1297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778248128" sldId="1298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3268776523" sldId="1299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556392065" sldId="1300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1416461391" sldId="1301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4074475769" sldId="1302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461172896" sldId="1303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29800698" sldId="1304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804941359" sldId="1305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2211649022" sldId="1306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1287432192" sldId="1307"/>
        </pc:sldMkLst>
      </pc:sldChg>
      <pc:sldChg chg="del">
        <pc:chgData name="Samson Zhou" userId="be955f33642ecbf5" providerId="LiveId" clId="{FF04595A-A511-449E-9F58-775F6E0E3602}" dt="2024-02-23T10:23:33.666" v="0" actId="2696"/>
        <pc:sldMkLst>
          <pc:docMk/>
          <pc:sldMk cId="903381469" sldId="130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367AB-BE08-43A1-B57A-6E40BF25399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DFBA6-5460-45EA-9C02-B2620447F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49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71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31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390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424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849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24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638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216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767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724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68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346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274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073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748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98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757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640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418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DD219-D04E-8BFA-0DFB-F14AF5941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2CFE07-3BA5-5B4D-E82C-4C025797B3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773AC5-7125-C8A6-AA63-9B2229EE77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2C0DC-A757-4ABE-8B98-18A537DFAA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592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9983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211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09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1810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708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675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96171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57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31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23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84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53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09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2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AC55E-8BC6-5F12-21E3-C767ABA2B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780CF-5CB7-F9E0-2C64-01CD5AFC0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037CE-9FE4-45DA-6BE8-D3DA0BA60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64007-5C12-497E-8112-70A4B28A3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589B3-B99E-A868-9C6A-3FACC049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4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8EDA-C306-12FE-895E-795753D3B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ACDB40-51B3-F901-5DDF-56CB7C8F2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A55A1-D617-55A2-6856-18FBC61A1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36A73-3B80-E359-A49F-A66E60C08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C4449-31D4-F24E-9A03-81DA840A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72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B22425-27A5-379E-1F26-827D2B4223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1FFEF-2D7C-6D3C-EF90-1223AE7B7A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74D64-64E8-2EB0-90BB-949B7F119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AAA5C-2C26-5D7B-9564-FC3F0CCE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6EE0B-C99D-246A-9445-111276D0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60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10415-0890-9710-1DBE-B7BCD3640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D568E-2FB6-C3A2-63BA-08F1FC30F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2879C-C4E4-2266-E56D-12C2C89A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42CFE-2643-A15D-8AFE-297EDB1F7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C5A9C-96A4-E7B0-71ED-AC489B1A9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0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1B753-C144-B876-B7DB-BE2CB2B04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F822B-8240-B561-73D5-1EC207D06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E557B-A039-95D5-945C-543551EE6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C3AD1-C6DA-6714-1379-CCA7B7AF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70D60-AAEC-CB4A-BF97-764772E53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8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C843D-DEA2-0A94-986A-D65939C5E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BF693-141A-3FD0-2725-01BAF9F739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F1B0C-72F8-DCDA-5DCD-91EEE691A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73A52D-7E05-4449-E041-B62BE4D8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CDA38-28BE-BEE7-63F5-AEE999643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570B5-DEBA-15C5-47EE-37135EE8B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9880-9756-85D3-23BA-85445933B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7DC89-72FC-559E-D60B-E97CFFCEC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DA151-0354-8025-0FCD-247B9C95A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F3E402-F0B6-340B-D2D1-E39E78AC6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EA66B7-9F15-A881-73D7-A9957B0CE4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B73CAA-2306-B325-F77A-096DA4D52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5C082A-7AED-D428-BD8D-0ECBF059E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E2FA16-29E1-BC2F-229E-A8DA89418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6E211-017A-18C6-6C5B-AA66CF3DD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CACAC-A5AC-3802-25AE-28D446E74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D0E295-4133-36F4-E25A-24DDF9180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79C4C2-3D72-41B5-3348-96F836BAA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9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2C1B5F-7BFB-57EA-8A60-826DDDAE8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597649-5AA1-ED99-0701-ED513A5D6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E1497-41C7-9500-B6FE-6DAC85BEA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0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B3BA2-5D71-E3E9-E415-916F14A22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4D7E4-8FF1-D6F1-0BE4-4D8678A94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63E604-82D9-E822-6710-56B9089B0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F0835-F526-7ED8-1C8D-F20DB5420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EE294-02AF-65A0-1EAE-888BFFE68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0907DA-E6F4-A446-9D31-366BFF2C6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5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71739-A477-5A11-D9A6-3A6FEBFEF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36472D-2660-638A-38A3-CF66C9E44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A0A9BD-D5E5-D532-5746-A5B03975B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CE17C-9E13-1519-B25C-B44F7D1E6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332D4-52FB-5EB0-93C2-349393B87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805-5599-E70E-AD6A-E128BAE72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6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80F0B8-995E-5175-769C-861AEB923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84B25-391C-BEA5-3F0F-E760A6C30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F0DCA-543F-4819-0714-089AA4CF10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763BE-04DF-4CDE-A6ED-7B028034F5C9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30C18-828A-3A30-586C-A040D3DD5D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34668-B572-39FB-5383-47B5084E8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C71B8-7088-46A3-8585-36FF43202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14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10.png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11.png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NUL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1" y="1534740"/>
            <a:ext cx="11689977" cy="12174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658: Randomized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/>
              <a:t>Lecture 11</a:t>
            </a:r>
            <a:endParaRPr lang="en-US" sz="3600" dirty="0"/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1233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Graph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have</a:t>
                </a:r>
                <a:r>
                  <a:rPr lang="en-US" sz="2800" dirty="0"/>
                  <a:t>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vertex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and edge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for simplicity, so each vertex is an integer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Then each edge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can be written 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In other words, each edge is a pair of integers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546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Graph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For today, we will assume a simple, undirected, unweighted graph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Graph has no self-loops, no multi-edges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Edges are undirected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Each edge has weight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0323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Semi-streaming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Recall that we have a g</a:t>
                </a:r>
                <a:r>
                  <a:rPr lang="en-US" sz="2800" dirty="0"/>
                  <a:t>raph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 edges of the graph arrive sequentially, i.e., insertion-only model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We are allowed to use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polylog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space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Enough to store things like a matching, a spanning tree, </a:t>
                </a:r>
                <a:r>
                  <a:rPr lang="en-US" dirty="0">
                    <a:solidFill>
                      <a:srgbClr val="FF0000"/>
                    </a:solidFill>
                  </a:rPr>
                  <a:t>NOT</a:t>
                </a:r>
                <a:r>
                  <a:rPr lang="en-US" dirty="0"/>
                  <a:t> enough to store entire graph, since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can be as large 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5049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54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Bipartite graph</a:t>
                </a:r>
                <a:r>
                  <a:rPr lang="en-US" dirty="0"/>
                  <a:t>: Graph can be partitioned into two disjoint sets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so that every edge is between a vertex in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 and a vertex in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Given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determine whether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a bipartite graph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6474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499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2664960" y="5445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8581906" y="396229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8482304" y="193548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482304" y="55708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2553216" y="193838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1983793" y="5252806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793" y="5252806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8557331" y="14478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331" y="1447861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1983793" y="1424287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793" y="1424287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594048" y="538777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4048" y="5387774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8581906" y="3983135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1906" y="3983135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2801008" y="2069462"/>
            <a:ext cx="5704638" cy="33992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2"/>
            <a:endCxn id="10" idx="6"/>
          </p:cNvCxnSpPr>
          <p:nvPr/>
        </p:nvCxnSpPr>
        <p:spPr>
          <a:xfrm flipH="1">
            <a:off x="2712606" y="2013965"/>
            <a:ext cx="5769698" cy="290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 flipV="1">
            <a:off x="2824350" y="3962294"/>
            <a:ext cx="5837251" cy="15619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2632911" y="2095357"/>
            <a:ext cx="5929088" cy="34755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2824350" y="5524225"/>
            <a:ext cx="5681296" cy="696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8518599" y="298052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8557331" y="2528502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331" y="2528502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 flipV="1">
            <a:off x="2824350" y="3059005"/>
            <a:ext cx="5694249" cy="24652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451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1720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107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Applications for Bipartiteness Testing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Graph coloring</a:t>
            </a:r>
            <a:r>
              <a:rPr lang="en-US" dirty="0"/>
              <a:t>: You want to color a graph such that no neighboring items share the same color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310EB3-E845-0C11-148C-176C0BBF5C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635" y="2988855"/>
            <a:ext cx="5289176" cy="35974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692A1C-0BE0-4759-D3D8-74A785C168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458" y="2919553"/>
            <a:ext cx="3672448" cy="352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591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Class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March 5</a:t>
            </a:r>
            <a:r>
              <a:rPr lang="en-US" sz="3200" dirty="0"/>
              <a:t>: Lecture canceled, i.e., do NOT show up to HRBB 126 (unless you want to see an empty </a:t>
            </a:r>
            <a:r>
              <a:rPr lang="en-US" sz="3200"/>
              <a:t>classroom)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Applications for Bipartiteness Testing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Circuit design</a:t>
            </a:r>
            <a:r>
              <a:rPr lang="en-US" dirty="0"/>
              <a:t>: In electrical engineering and VLSI (Very Large Scale Integration) design, you may want to know if a circuit can be optimally partitioned into two complementary parts, which can be achieved by testing the bipartiteness of the circuit's dependency graph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641FB1-0796-8D68-017B-418AB86BA4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368" y="3729546"/>
            <a:ext cx="3345796" cy="2763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659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What is a necessary and sufficient condition for bipartiteness?</a:t>
            </a:r>
          </a:p>
        </p:txBody>
      </p:sp>
    </p:spTree>
    <p:extLst>
      <p:ext uri="{BB962C8B-B14F-4D97-AF65-F5344CB8AC3E}">
        <p14:creationId xmlns:p14="http://schemas.microsoft.com/office/powerpoint/2010/main" val="2760138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What is a necessary and sufficient condition for bipartiteness?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A graph is bipartite if and only if it can be colored using two colors (a coloring of a graph is an assignment of colors to vertices such that no two vertices share the same color)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A graph is bipartite if and only if it has no odd cycles</a:t>
            </a:r>
          </a:p>
        </p:txBody>
      </p:sp>
    </p:spTree>
    <p:extLst>
      <p:ext uri="{BB962C8B-B14F-4D97-AF65-F5344CB8AC3E}">
        <p14:creationId xmlns:p14="http://schemas.microsoft.com/office/powerpoint/2010/main" val="18622938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How to perform bipartiteness testing in the central setting?</a:t>
            </a:r>
          </a:p>
        </p:txBody>
      </p:sp>
    </p:spTree>
    <p:extLst>
      <p:ext uri="{BB962C8B-B14F-4D97-AF65-F5344CB8AC3E}">
        <p14:creationId xmlns:p14="http://schemas.microsoft.com/office/powerpoint/2010/main" val="21670403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How to perform bipartiteness testing in the central setting?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Start at arbitrary vertex, run BFS, and assign alternating levels to different side until there is a contradiction</a:t>
            </a:r>
          </a:p>
        </p:txBody>
      </p:sp>
    </p:spTree>
    <p:extLst>
      <p:ext uri="{BB962C8B-B14F-4D97-AF65-F5344CB8AC3E}">
        <p14:creationId xmlns:p14="http://schemas.microsoft.com/office/powerpoint/2010/main" val="25043820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0499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6585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087454" y="2698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6938692" y="588423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8041932" y="5884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439343" y="4287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067692" y="21268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572426" y="2254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2426" y="2254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8114784" y="30388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4784" y="303884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317697" y="176983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7697" y="1769831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566130" y="4214933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6130" y="4214933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7098082" y="593973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082" y="593973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223502" y="722464"/>
            <a:ext cx="4841772" cy="1999329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246844" y="2260867"/>
            <a:ext cx="4844190" cy="516423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H="1">
            <a:off x="8067692" y="666967"/>
            <a:ext cx="133630" cy="15384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246844" y="2777290"/>
            <a:ext cx="3771543" cy="310694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7018387" y="745452"/>
            <a:ext cx="1103240" cy="51387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8147387" y="2283855"/>
            <a:ext cx="371651" cy="200404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 flipV="1">
            <a:off x="7098082" y="4366383"/>
            <a:ext cx="1341261" cy="15963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246844" y="2777290"/>
            <a:ext cx="5215841" cy="1533596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8545242" y="330631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8763902" y="2789912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902" y="2789912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246844" y="2777290"/>
            <a:ext cx="5298398" cy="60750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257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087454" y="2698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6938692" y="588423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8041932" y="5884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439343" y="4287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067692" y="21268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572426" y="2254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2426" y="2254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8114784" y="30388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4784" y="303884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317697" y="176983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7697" y="1769831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566130" y="4214933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6130" y="4214933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7098082" y="593973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082" y="593973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223502" y="722464"/>
            <a:ext cx="4841772" cy="1999329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246844" y="2260867"/>
            <a:ext cx="4844190" cy="516423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H="1">
            <a:off x="8067692" y="666967"/>
            <a:ext cx="133630" cy="1538403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246844" y="2777290"/>
            <a:ext cx="3771543" cy="310694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7018387" y="745452"/>
            <a:ext cx="1103240" cy="5138782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8147387" y="2283855"/>
            <a:ext cx="371651" cy="200404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 flipV="1">
            <a:off x="7098082" y="4366383"/>
            <a:ext cx="1341261" cy="15963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246844" y="2777290"/>
            <a:ext cx="5215841" cy="1533596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8545242" y="330631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8763902" y="2789912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902" y="2789912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246844" y="2777290"/>
            <a:ext cx="5298398" cy="60750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0812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 in the 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Bipartiteness is a monotone property, i.e., additional edges to a graph that is not bipartite will result in a graph that is not bipartite</a:t>
            </a:r>
          </a:p>
        </p:txBody>
      </p:sp>
    </p:spTree>
    <p:extLst>
      <p:ext uri="{BB962C8B-B14F-4D97-AF65-F5344CB8AC3E}">
        <p14:creationId xmlns:p14="http://schemas.microsoft.com/office/powerpoint/2010/main" val="3141566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 in the Streaming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Reservoir sampling</a:t>
            </a:r>
          </a:p>
          <a:p>
            <a:pPr>
              <a:buClr>
                <a:schemeClr val="tx1"/>
              </a:buClr>
            </a:pPr>
            <a:r>
              <a:rPr lang="en-US" dirty="0"/>
              <a:t>Heavy-hitters</a:t>
            </a:r>
          </a:p>
          <a:p>
            <a:pPr lvl="1">
              <a:buClr>
                <a:schemeClr val="tx1"/>
              </a:buClr>
            </a:pPr>
            <a:r>
              <a:rPr lang="en-US" sz="2800" dirty="0"/>
              <a:t>Misra-Gries</a:t>
            </a:r>
          </a:p>
          <a:p>
            <a:pPr lvl="1">
              <a:buClr>
                <a:schemeClr val="tx1"/>
              </a:buClr>
            </a:pPr>
            <a:r>
              <a:rPr lang="en-US" sz="2800" dirty="0" err="1"/>
              <a:t>CountMin</a:t>
            </a:r>
            <a:endParaRPr lang="en-US" sz="2800" dirty="0"/>
          </a:p>
          <a:p>
            <a:pPr lvl="1">
              <a:buClr>
                <a:schemeClr val="tx1"/>
              </a:buClr>
            </a:pPr>
            <a:r>
              <a:rPr lang="en-US" sz="2800" dirty="0" err="1"/>
              <a:t>CountSketch</a:t>
            </a:r>
            <a:endParaRPr lang="en-US" sz="2800" dirty="0"/>
          </a:p>
          <a:p>
            <a:pPr>
              <a:buClr>
                <a:schemeClr val="tx1"/>
              </a:buClr>
            </a:pPr>
            <a:r>
              <a:rPr lang="en-US" dirty="0"/>
              <a:t>Moment estimation</a:t>
            </a:r>
          </a:p>
          <a:p>
            <a:pPr lvl="1">
              <a:buClr>
                <a:schemeClr val="tx1"/>
              </a:buClr>
            </a:pPr>
            <a:r>
              <a:rPr lang="en-US" sz="2800" dirty="0"/>
              <a:t>AMS algorithm</a:t>
            </a:r>
          </a:p>
          <a:p>
            <a:pPr>
              <a:buClr>
                <a:schemeClr val="tx1"/>
              </a:buClr>
            </a:pPr>
            <a:r>
              <a:rPr lang="en-US" dirty="0"/>
              <a:t>Sparse recovery</a:t>
            </a:r>
          </a:p>
          <a:p>
            <a:pPr>
              <a:buClr>
                <a:schemeClr val="tx1"/>
              </a:buClr>
            </a:pPr>
            <a:r>
              <a:rPr lang="en-US" dirty="0"/>
              <a:t>Distinct elements estimation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 marL="0" indent="0">
              <a:buClr>
                <a:schemeClr val="tx1"/>
              </a:buClr>
              <a:buNone/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1405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 in the Streaming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>
                    <a:solidFill>
                      <a:srgbClr val="00B050"/>
                    </a:solidFill>
                  </a:rPr>
                  <a:t>Intuition</a:t>
                </a:r>
                <a:r>
                  <a:rPr lang="en-US" sz="2800" dirty="0"/>
                  <a:t>: Greedily add edges to minimum spanning forest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>
                    <a:solidFill>
                      <a:srgbClr val="00B050"/>
                    </a:solidFill>
                  </a:rPr>
                  <a:t>Algorithm</a:t>
                </a:r>
                <a:r>
                  <a:rPr lang="en-US" sz="2800" dirty="0"/>
                  <a:t>:</a:t>
                </a:r>
                <a:r>
                  <a:rPr lang="en-US" dirty="0"/>
                  <a:t> </a:t>
                </a:r>
              </a:p>
              <a:p>
                <a:pPr marL="914400" lvl="1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Initialize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en-US" sz="2800" dirty="0"/>
                  <a:t>. </a:t>
                </a:r>
              </a:p>
              <a:p>
                <a:pPr marL="914400" lvl="1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For each edge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:</a:t>
                </a:r>
              </a:p>
              <a:p>
                <a:pPr marL="1371600" lvl="2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∪(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does not contain a cycle, add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 marL="1371600" lvl="2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∪(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contains an odd cycle, return GRAPH IS NOT BIPARTITE</a:t>
                </a:r>
              </a:p>
              <a:p>
                <a:pPr marL="914400" lvl="1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Return GRAPH IS BIPARTITE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9814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212A7-8C17-71D6-3236-FD2EFC5FF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0CFE17B-BDCB-1886-0C18-C24D463A7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 in the Streaming Model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A3C76-FE91-63FE-4A4B-C743B69B1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Algorithm maintains a tree (because it does not add any edges that would create cycles)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sz="2800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sz="2800" dirty="0"/>
              <a:t>How many edges does the algorithm keep?</a:t>
            </a:r>
          </a:p>
        </p:txBody>
      </p:sp>
    </p:spTree>
    <p:extLst>
      <p:ext uri="{BB962C8B-B14F-4D97-AF65-F5344CB8AC3E}">
        <p14:creationId xmlns:p14="http://schemas.microsoft.com/office/powerpoint/2010/main" val="35479538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 in the Streaming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/>
                  <a:t>Algorithm maintains a tree (because it does not add any edges that would create cycles)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Algorithm can keep at most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edges, so the total space usage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words of space.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87318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4980B61-3EFF-4398-AB0A-B413B98DC0D0}"/>
              </a:ext>
            </a:extLst>
          </p:cNvPr>
          <p:cNvSpPr/>
          <p:nvPr/>
        </p:nvSpPr>
        <p:spPr>
          <a:xfrm>
            <a:off x="7776885" y="361233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EC048D4-19FF-97E9-C51A-8EB9D790C2E4}"/>
              </a:ext>
            </a:extLst>
          </p:cNvPr>
          <p:cNvSpPr/>
          <p:nvPr/>
        </p:nvSpPr>
        <p:spPr>
          <a:xfrm>
            <a:off x="3590215" y="364585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08A84D7-2513-96A6-5E3E-6CC85283C905}"/>
              </a:ext>
            </a:extLst>
          </p:cNvPr>
          <p:cNvSpPr/>
          <p:nvPr/>
        </p:nvSpPr>
        <p:spPr>
          <a:xfrm>
            <a:off x="8412392" y="331210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A398A97-0FDD-367F-8D1C-68D44F5AA45A}"/>
              </a:ext>
            </a:extLst>
          </p:cNvPr>
          <p:cNvSpPr/>
          <p:nvPr/>
        </p:nvSpPr>
        <p:spPr>
          <a:xfrm>
            <a:off x="7900821" y="323361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198E0BC-D585-AD4C-3295-41521953FEE5}"/>
              </a:ext>
            </a:extLst>
          </p:cNvPr>
          <p:cNvSpPr/>
          <p:nvPr/>
        </p:nvSpPr>
        <p:spPr>
          <a:xfrm>
            <a:off x="8111491" y="387415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09D0ADF-36D0-892D-D8D9-928A5F78F6CB}"/>
              </a:ext>
            </a:extLst>
          </p:cNvPr>
          <p:cNvSpPr/>
          <p:nvPr/>
        </p:nvSpPr>
        <p:spPr>
          <a:xfrm>
            <a:off x="3827908" y="399094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F53238E-A558-12CE-9543-3169AD0E90E0}"/>
              </a:ext>
            </a:extLst>
          </p:cNvPr>
          <p:cNvSpPr/>
          <p:nvPr/>
        </p:nvSpPr>
        <p:spPr>
          <a:xfrm>
            <a:off x="4262341" y="338601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D260F2-25FA-3A81-53BF-A948734A6C25}"/>
              </a:ext>
            </a:extLst>
          </p:cNvPr>
          <p:cNvSpPr/>
          <p:nvPr/>
        </p:nvSpPr>
        <p:spPr>
          <a:xfrm>
            <a:off x="8513918" y="383606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5680B09-9401-D1AC-8FBD-F68830574D9C}"/>
              </a:ext>
            </a:extLst>
          </p:cNvPr>
          <p:cNvSpPr/>
          <p:nvPr/>
        </p:nvSpPr>
        <p:spPr>
          <a:xfrm>
            <a:off x="3974710" y="361233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D5D0F3E-6218-F6C8-4B22-36237DA80DAC}"/>
              </a:ext>
            </a:extLst>
          </p:cNvPr>
          <p:cNvSpPr/>
          <p:nvPr/>
        </p:nvSpPr>
        <p:spPr>
          <a:xfrm>
            <a:off x="4212048" y="388350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77F64DD-4A97-B501-473A-CDAAF2866413}"/>
              </a:ext>
            </a:extLst>
          </p:cNvPr>
          <p:cNvSpPr/>
          <p:nvPr/>
        </p:nvSpPr>
        <p:spPr>
          <a:xfrm>
            <a:off x="3749605" y="331210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76C74A8-5CAD-A24F-8E94-7E7CADD092DE}"/>
              </a:ext>
            </a:extLst>
          </p:cNvPr>
          <p:cNvSpPr/>
          <p:nvPr/>
        </p:nvSpPr>
        <p:spPr>
          <a:xfrm>
            <a:off x="8156859" y="353384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C3FFC0F-B47A-09EA-FFEA-B8AA9744A771}"/>
              </a:ext>
            </a:extLst>
          </p:cNvPr>
          <p:cNvSpPr/>
          <p:nvPr/>
        </p:nvSpPr>
        <p:spPr>
          <a:xfrm>
            <a:off x="5488221" y="230282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80AF078-90E4-8BAB-FC34-540AA68D2937}"/>
              </a:ext>
            </a:extLst>
          </p:cNvPr>
          <p:cNvSpPr/>
          <p:nvPr/>
        </p:nvSpPr>
        <p:spPr>
          <a:xfrm>
            <a:off x="6418641" y="230203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870DAE7-2969-2779-71EB-EB440FC2973B}"/>
              </a:ext>
            </a:extLst>
          </p:cNvPr>
          <p:cNvSpPr/>
          <p:nvPr/>
        </p:nvSpPr>
        <p:spPr>
          <a:xfrm>
            <a:off x="6160347" y="204299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68DFE85-90A9-59C5-007D-197CEAA76477}"/>
              </a:ext>
            </a:extLst>
          </p:cNvPr>
          <p:cNvSpPr/>
          <p:nvPr/>
        </p:nvSpPr>
        <p:spPr>
          <a:xfrm>
            <a:off x="5872716" y="226930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E8B5684-828B-FA49-6C81-A28114E7EEEA}"/>
              </a:ext>
            </a:extLst>
          </p:cNvPr>
          <p:cNvSpPr/>
          <p:nvPr/>
        </p:nvSpPr>
        <p:spPr>
          <a:xfrm>
            <a:off x="6110054" y="25404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311CFD-C8A7-0FAA-5715-87C0ACA69B2D}"/>
              </a:ext>
            </a:extLst>
          </p:cNvPr>
          <p:cNvSpPr/>
          <p:nvPr/>
        </p:nvSpPr>
        <p:spPr>
          <a:xfrm>
            <a:off x="5647611" y="196907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03643B8-1F0B-57B2-2160-C66AA6F086E6}"/>
              </a:ext>
            </a:extLst>
          </p:cNvPr>
          <p:cNvSpPr/>
          <p:nvPr/>
        </p:nvSpPr>
        <p:spPr>
          <a:xfrm>
            <a:off x="5966321" y="174286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0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Clustering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Given input dataset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, partition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so that “similar” points are in the same cluster and “different” points are in different clusters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29560320-4E9A-F429-95E9-096D871510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539" y="3057525"/>
            <a:ext cx="643890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470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5E710C-6484-8096-07C0-0F74691F4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085" y="2938804"/>
            <a:ext cx="11531829" cy="39191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Given input dataset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, partition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so that “similar” points are in the same cluster and “different” points are in different clusters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There can be at most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different clusters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4"/>
                <a:stretch>
                  <a:fillRect l="-1043" t="-224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B2BF45-88C6-9C48-4BC1-2BA56F22439B}"/>
                  </a:ext>
                </a:extLst>
              </p:cNvPr>
              <p:cNvSpPr txBox="1"/>
              <p:nvPr/>
            </p:nvSpPr>
            <p:spPr>
              <a:xfrm>
                <a:off x="2974068" y="5410791"/>
                <a:ext cx="609460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B2BF45-88C6-9C48-4BC1-2BA56F2243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068" y="5410791"/>
                <a:ext cx="609460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29602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Question</a:t>
            </a:r>
            <a:r>
              <a:rPr lang="en-US" dirty="0"/>
              <a:t>: How do we measure the “quality” of each clustering?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5E710C-6484-8096-07C0-0F74691F49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85" y="2965698"/>
            <a:ext cx="11531829" cy="39191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56537D-8971-C2A3-C7CB-7299FC04B3F0}"/>
                  </a:ext>
                </a:extLst>
              </p:cNvPr>
              <p:cNvSpPr txBox="1"/>
              <p:nvPr/>
            </p:nvSpPr>
            <p:spPr>
              <a:xfrm>
                <a:off x="2974068" y="5410791"/>
                <a:ext cx="609460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56537D-8971-C2A3-C7CB-7299FC04B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068" y="5410791"/>
                <a:ext cx="609460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70436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Question</a:t>
                </a:r>
                <a:r>
                  <a:rPr lang="en-US" dirty="0"/>
                  <a:t>: How do we measure the “quality” of each clustering?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Assign a “center”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to each cluster</a:t>
                </a:r>
                <a:endParaRPr lang="en-US" i="1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Have a cost function induced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for all of the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assigned to cluster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79803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Question</a:t>
                </a:r>
                <a:r>
                  <a:rPr lang="en-US" dirty="0"/>
                  <a:t>: How do we measure the “quality” of each clustering?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Assign a “center”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to each cluster</a:t>
                </a:r>
                <a:endParaRPr lang="en-US" i="1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Have a cost function induced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for all of the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assigned to cluster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Assume points are in metric space with distance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dist</m:t>
                    </m:r>
                    <m: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⋅,⋅)</m:t>
                    </m:r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Define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ost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to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dist</m:t>
                            </m:r>
                            <m:d>
                              <m:d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52037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Question</a:t>
                </a:r>
                <a:r>
                  <a:rPr lang="en-US" dirty="0"/>
                  <a:t>: How do we measure the “quality” of each clustering?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Have a cost function induced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for all of the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assigned to cluster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Define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ost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to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dist</m:t>
                            </m:r>
                            <m:d>
                              <m:d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</m:sSub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Suppose the set of centers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Define clustering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ost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sz="2800" dirty="0"/>
                  <a:t> to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dist</m:t>
                            </m:r>
                            <m:d>
                              <m:d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80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9362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Reservoir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we see a stream of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. How do we uniformly sample one of the positions of the stream?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87183FD-C4DE-5E91-525E-340938F97BA0}"/>
              </a:ext>
            </a:extLst>
          </p:cNvPr>
          <p:cNvSpPr txBox="1"/>
          <p:nvPr/>
        </p:nvSpPr>
        <p:spPr>
          <a:xfrm>
            <a:off x="609600" y="3559593"/>
            <a:ext cx="10954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47 72 81 10 14 33 51 29 54 9 36 46 10</a:t>
            </a:r>
          </a:p>
        </p:txBody>
      </p:sp>
    </p:spTree>
    <p:extLst>
      <p:ext uri="{BB962C8B-B14F-4D97-AF65-F5344CB8AC3E}">
        <p14:creationId xmlns:p14="http://schemas.microsoft.com/office/powerpoint/2010/main" val="23624594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Define clustering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sz="3200" dirty="0"/>
                  <a:t> to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dist</m:t>
                            </m:r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CB51D111-CEC1-E11C-75B9-D5432E0446AB}"/>
              </a:ext>
            </a:extLst>
          </p:cNvPr>
          <p:cNvSpPr/>
          <p:nvPr/>
        </p:nvSpPr>
        <p:spPr>
          <a:xfrm>
            <a:off x="8938469" y="447491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11054864" y="43179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1128658" y="321777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2155062-7623-39D9-D7A0-691ABE1350CE}"/>
              </a:ext>
            </a:extLst>
          </p:cNvPr>
          <p:cNvSpPr/>
          <p:nvPr/>
        </p:nvSpPr>
        <p:spPr>
          <a:xfrm>
            <a:off x="8384303" y="38085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838DF76-8924-D48A-191D-1EF528FC8D51}"/>
              </a:ext>
            </a:extLst>
          </p:cNvPr>
          <p:cNvSpPr/>
          <p:nvPr/>
        </p:nvSpPr>
        <p:spPr>
          <a:xfrm>
            <a:off x="10177181" y="590161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00342B3-F401-E0C4-4D93-CAD4567864A4}"/>
              </a:ext>
            </a:extLst>
          </p:cNvPr>
          <p:cNvSpPr/>
          <p:nvPr/>
        </p:nvSpPr>
        <p:spPr>
          <a:xfrm>
            <a:off x="9097859" y="320922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10145672" y="242407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9970876" y="376829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235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Define clustering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sz="3200" dirty="0"/>
                  <a:t> to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dist</m:t>
                            </m:r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-center: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CB51D111-CEC1-E11C-75B9-D5432E0446AB}"/>
              </a:ext>
            </a:extLst>
          </p:cNvPr>
          <p:cNvSpPr/>
          <p:nvPr/>
        </p:nvSpPr>
        <p:spPr>
          <a:xfrm>
            <a:off x="8938469" y="447491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11054864" y="43179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1128658" y="321777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2155062-7623-39D9-D7A0-691ABE1350CE}"/>
              </a:ext>
            </a:extLst>
          </p:cNvPr>
          <p:cNvSpPr/>
          <p:nvPr/>
        </p:nvSpPr>
        <p:spPr>
          <a:xfrm>
            <a:off x="8384303" y="38085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838DF76-8924-D48A-191D-1EF528FC8D51}"/>
              </a:ext>
            </a:extLst>
          </p:cNvPr>
          <p:cNvSpPr/>
          <p:nvPr/>
        </p:nvSpPr>
        <p:spPr>
          <a:xfrm>
            <a:off x="10177181" y="590161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00342B3-F401-E0C4-4D93-CAD4567864A4}"/>
              </a:ext>
            </a:extLst>
          </p:cNvPr>
          <p:cNvSpPr/>
          <p:nvPr/>
        </p:nvSpPr>
        <p:spPr>
          <a:xfrm>
            <a:off x="9097859" y="320922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10145672" y="242407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9970876" y="376829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5E1C6B7-C8FC-D24F-FBB0-4570907C7667}"/>
              </a:ext>
            </a:extLst>
          </p:cNvPr>
          <p:cNvCxnSpPr>
            <a:stCxn id="11" idx="3"/>
            <a:endCxn id="8" idx="0"/>
          </p:cNvCxnSpPr>
          <p:nvPr/>
        </p:nvCxnSpPr>
        <p:spPr>
          <a:xfrm>
            <a:off x="10098122" y="3958943"/>
            <a:ext cx="158754" cy="19426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3250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Define clustering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sz="3200" dirty="0"/>
                  <a:t> to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dist</m:t>
                            </m:r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-center: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-median: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CB51D111-CEC1-E11C-75B9-D5432E0446AB}"/>
              </a:ext>
            </a:extLst>
          </p:cNvPr>
          <p:cNvSpPr/>
          <p:nvPr/>
        </p:nvSpPr>
        <p:spPr>
          <a:xfrm>
            <a:off x="8938469" y="447491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11054864" y="43179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1128658" y="321777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2155062-7623-39D9-D7A0-691ABE1350CE}"/>
              </a:ext>
            </a:extLst>
          </p:cNvPr>
          <p:cNvSpPr/>
          <p:nvPr/>
        </p:nvSpPr>
        <p:spPr>
          <a:xfrm>
            <a:off x="8384303" y="38085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838DF76-8924-D48A-191D-1EF528FC8D51}"/>
              </a:ext>
            </a:extLst>
          </p:cNvPr>
          <p:cNvSpPr/>
          <p:nvPr/>
        </p:nvSpPr>
        <p:spPr>
          <a:xfrm>
            <a:off x="10177181" y="590161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00342B3-F401-E0C4-4D93-CAD4567864A4}"/>
              </a:ext>
            </a:extLst>
          </p:cNvPr>
          <p:cNvSpPr/>
          <p:nvPr/>
        </p:nvSpPr>
        <p:spPr>
          <a:xfrm>
            <a:off x="9097859" y="320922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10145672" y="242407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9970876" y="376829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E31A4A6-9BA0-DB27-76B3-3DE5841E16CC}"/>
              </a:ext>
            </a:extLst>
          </p:cNvPr>
          <p:cNvCxnSpPr/>
          <p:nvPr/>
        </p:nvCxnSpPr>
        <p:spPr>
          <a:xfrm>
            <a:off x="10098122" y="3958943"/>
            <a:ext cx="158754" cy="19426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325B96-5C16-2D0F-3D13-8CAC39ED5CA4}"/>
              </a:ext>
            </a:extLst>
          </p:cNvPr>
          <p:cNvCxnSpPr>
            <a:cxnSpLocks/>
            <a:stCxn id="11" idx="4"/>
            <a:endCxn id="4" idx="0"/>
          </p:cNvCxnSpPr>
          <p:nvPr/>
        </p:nvCxnSpPr>
        <p:spPr>
          <a:xfrm>
            <a:off x="10225367" y="3958943"/>
            <a:ext cx="909192" cy="35900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8AAE8E-4446-5B19-5631-364CF5FC654C}"/>
              </a:ext>
            </a:extLst>
          </p:cNvPr>
          <p:cNvCxnSpPr>
            <a:cxnSpLocks/>
            <a:stCxn id="11" idx="5"/>
            <a:endCxn id="6" idx="3"/>
          </p:cNvCxnSpPr>
          <p:nvPr/>
        </p:nvCxnSpPr>
        <p:spPr>
          <a:xfrm flipV="1">
            <a:off x="10161744" y="3351752"/>
            <a:ext cx="990256" cy="5118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74F8462-ABA1-0F02-01DF-148BC55272A1}"/>
              </a:ext>
            </a:extLst>
          </p:cNvPr>
          <p:cNvCxnSpPr>
            <a:cxnSpLocks/>
            <a:stCxn id="11" idx="2"/>
            <a:endCxn id="3" idx="7"/>
          </p:cNvCxnSpPr>
          <p:nvPr/>
        </p:nvCxnSpPr>
        <p:spPr>
          <a:xfrm flipH="1">
            <a:off x="9074517" y="3958943"/>
            <a:ext cx="896359" cy="5389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F07D7A-606D-574D-DDEB-5BAFDD47BF72}"/>
              </a:ext>
            </a:extLst>
          </p:cNvPr>
          <p:cNvCxnSpPr>
            <a:cxnSpLocks/>
            <a:stCxn id="11" idx="0"/>
            <a:endCxn id="10" idx="5"/>
          </p:cNvCxnSpPr>
          <p:nvPr/>
        </p:nvCxnSpPr>
        <p:spPr>
          <a:xfrm flipV="1">
            <a:off x="10098122" y="2558059"/>
            <a:ext cx="183598" cy="12102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317E1DD-07FA-3A7F-0FA7-EF85C2582CF9}"/>
              </a:ext>
            </a:extLst>
          </p:cNvPr>
          <p:cNvCxnSpPr>
            <a:cxnSpLocks/>
            <a:stCxn id="9" idx="5"/>
            <a:endCxn id="11" idx="1"/>
          </p:cNvCxnSpPr>
          <p:nvPr/>
        </p:nvCxnSpPr>
        <p:spPr>
          <a:xfrm>
            <a:off x="9233907" y="3343211"/>
            <a:ext cx="800592" cy="5204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3D795BC-F6DC-54B5-9329-1FEB20B7EC00}"/>
              </a:ext>
            </a:extLst>
          </p:cNvPr>
          <p:cNvCxnSpPr>
            <a:cxnSpLocks/>
            <a:stCxn id="11" idx="2"/>
            <a:endCxn id="7" idx="6"/>
          </p:cNvCxnSpPr>
          <p:nvPr/>
        </p:nvCxnSpPr>
        <p:spPr>
          <a:xfrm flipH="1" flipV="1">
            <a:off x="8543693" y="3887045"/>
            <a:ext cx="1427183" cy="718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6870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Define clustering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sz="3200" dirty="0"/>
                  <a:t> to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dist</m:t>
                            </m:r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-center: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-median: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nary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-means: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dist</m:t>
                                </m:r>
                                <m:d>
                                  <m:d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CB51D111-CEC1-E11C-75B9-D5432E0446AB}"/>
              </a:ext>
            </a:extLst>
          </p:cNvPr>
          <p:cNvSpPr/>
          <p:nvPr/>
        </p:nvSpPr>
        <p:spPr>
          <a:xfrm>
            <a:off x="8938469" y="447491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11054864" y="43179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1128658" y="321777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2155062-7623-39D9-D7A0-691ABE1350CE}"/>
              </a:ext>
            </a:extLst>
          </p:cNvPr>
          <p:cNvSpPr/>
          <p:nvPr/>
        </p:nvSpPr>
        <p:spPr>
          <a:xfrm>
            <a:off x="8384303" y="38085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838DF76-8924-D48A-191D-1EF528FC8D51}"/>
              </a:ext>
            </a:extLst>
          </p:cNvPr>
          <p:cNvSpPr/>
          <p:nvPr/>
        </p:nvSpPr>
        <p:spPr>
          <a:xfrm>
            <a:off x="10177181" y="590161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00342B3-F401-E0C4-4D93-CAD4567864A4}"/>
              </a:ext>
            </a:extLst>
          </p:cNvPr>
          <p:cNvSpPr/>
          <p:nvPr/>
        </p:nvSpPr>
        <p:spPr>
          <a:xfrm>
            <a:off x="9097859" y="320922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10145672" y="242407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9970876" y="376829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E31A4A6-9BA0-DB27-76B3-3DE5841E16CC}"/>
              </a:ext>
            </a:extLst>
          </p:cNvPr>
          <p:cNvCxnSpPr/>
          <p:nvPr/>
        </p:nvCxnSpPr>
        <p:spPr>
          <a:xfrm>
            <a:off x="10098122" y="3958943"/>
            <a:ext cx="158754" cy="19426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325B96-5C16-2D0F-3D13-8CAC39ED5CA4}"/>
              </a:ext>
            </a:extLst>
          </p:cNvPr>
          <p:cNvCxnSpPr>
            <a:cxnSpLocks/>
            <a:stCxn id="11" idx="4"/>
            <a:endCxn id="4" idx="0"/>
          </p:cNvCxnSpPr>
          <p:nvPr/>
        </p:nvCxnSpPr>
        <p:spPr>
          <a:xfrm>
            <a:off x="10225367" y="3958943"/>
            <a:ext cx="909192" cy="35900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8AAE8E-4446-5B19-5631-364CF5FC654C}"/>
              </a:ext>
            </a:extLst>
          </p:cNvPr>
          <p:cNvCxnSpPr>
            <a:cxnSpLocks/>
            <a:stCxn id="11" idx="5"/>
            <a:endCxn id="6" idx="3"/>
          </p:cNvCxnSpPr>
          <p:nvPr/>
        </p:nvCxnSpPr>
        <p:spPr>
          <a:xfrm flipV="1">
            <a:off x="10161744" y="3351752"/>
            <a:ext cx="990256" cy="5118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74F8462-ABA1-0F02-01DF-148BC55272A1}"/>
              </a:ext>
            </a:extLst>
          </p:cNvPr>
          <p:cNvCxnSpPr>
            <a:cxnSpLocks/>
            <a:stCxn id="11" idx="2"/>
            <a:endCxn id="3" idx="7"/>
          </p:cNvCxnSpPr>
          <p:nvPr/>
        </p:nvCxnSpPr>
        <p:spPr>
          <a:xfrm flipH="1">
            <a:off x="9074517" y="3958943"/>
            <a:ext cx="896359" cy="5389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F07D7A-606D-574D-DDEB-5BAFDD47BF72}"/>
              </a:ext>
            </a:extLst>
          </p:cNvPr>
          <p:cNvCxnSpPr>
            <a:cxnSpLocks/>
            <a:stCxn id="11" idx="0"/>
            <a:endCxn id="10" idx="5"/>
          </p:cNvCxnSpPr>
          <p:nvPr/>
        </p:nvCxnSpPr>
        <p:spPr>
          <a:xfrm flipV="1">
            <a:off x="10098122" y="2558059"/>
            <a:ext cx="183598" cy="12102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317E1DD-07FA-3A7F-0FA7-EF85C2582CF9}"/>
              </a:ext>
            </a:extLst>
          </p:cNvPr>
          <p:cNvCxnSpPr>
            <a:cxnSpLocks/>
            <a:stCxn id="9" idx="5"/>
            <a:endCxn id="11" idx="1"/>
          </p:cNvCxnSpPr>
          <p:nvPr/>
        </p:nvCxnSpPr>
        <p:spPr>
          <a:xfrm>
            <a:off x="9233907" y="3343211"/>
            <a:ext cx="800592" cy="5204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3D795BC-F6DC-54B5-9329-1FEB20B7EC00}"/>
              </a:ext>
            </a:extLst>
          </p:cNvPr>
          <p:cNvCxnSpPr>
            <a:cxnSpLocks/>
            <a:stCxn id="11" idx="2"/>
            <a:endCxn id="7" idx="6"/>
          </p:cNvCxnSpPr>
          <p:nvPr/>
        </p:nvCxnSpPr>
        <p:spPr>
          <a:xfrm flipH="1" flipV="1">
            <a:off x="8543693" y="3887045"/>
            <a:ext cx="1427183" cy="718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38EA7FD-F695-8CC5-805F-43C48F3C1F78}"/>
                  </a:ext>
                </a:extLst>
              </p:cNvPr>
              <p:cNvSpPr txBox="1"/>
              <p:nvPr/>
            </p:nvSpPr>
            <p:spPr>
              <a:xfrm>
                <a:off x="9522696" y="4982628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38EA7FD-F695-8CC5-805F-43C48F3C1F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2696" y="4982628"/>
                <a:ext cx="200809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741638-0574-02A9-49E2-903B7E1E2875}"/>
                  </a:ext>
                </a:extLst>
              </p:cNvPr>
              <p:cNvSpPr txBox="1"/>
              <p:nvPr/>
            </p:nvSpPr>
            <p:spPr>
              <a:xfrm>
                <a:off x="8966829" y="2786041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741638-0574-02A9-49E2-903B7E1E28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6829" y="2786041"/>
                <a:ext cx="2008094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EB0C2D-1E0C-0DCA-ED3B-14D31492606C}"/>
                  </a:ext>
                </a:extLst>
              </p:cNvPr>
              <p:cNvSpPr txBox="1"/>
              <p:nvPr/>
            </p:nvSpPr>
            <p:spPr>
              <a:xfrm>
                <a:off x="9720666" y="3172131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EB0C2D-1E0C-0DCA-ED3B-14D314926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0666" y="3172131"/>
                <a:ext cx="2008094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FAF6E63-F5AE-798E-8C38-3DC62616B84C}"/>
                  </a:ext>
                </a:extLst>
              </p:cNvPr>
              <p:cNvSpPr txBox="1"/>
              <p:nvPr/>
            </p:nvSpPr>
            <p:spPr>
              <a:xfrm>
                <a:off x="9876530" y="3816628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FAF6E63-F5AE-798E-8C38-3DC62616B8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6530" y="3816628"/>
                <a:ext cx="2008094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CE6765-0774-E1F1-D098-937F49542D6E}"/>
                  </a:ext>
                </a:extLst>
              </p:cNvPr>
              <p:cNvSpPr txBox="1"/>
              <p:nvPr/>
            </p:nvSpPr>
            <p:spPr>
              <a:xfrm>
                <a:off x="8537199" y="4313240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CE6765-0774-E1F1-D098-937F49542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7199" y="4313240"/>
                <a:ext cx="2008094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74014E2-CD6E-E0ED-0AEC-77D95FD37948}"/>
                  </a:ext>
                </a:extLst>
              </p:cNvPr>
              <p:cNvSpPr txBox="1"/>
              <p:nvPr/>
            </p:nvSpPr>
            <p:spPr>
              <a:xfrm>
                <a:off x="7872422" y="3549431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74014E2-CD6E-E0ED-0AEC-77D95FD379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2422" y="3549431"/>
                <a:ext cx="2008094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858186-FD47-FF7C-293C-4924F6017E6D}"/>
                  </a:ext>
                </a:extLst>
              </p:cNvPr>
              <p:cNvSpPr txBox="1"/>
              <p:nvPr/>
            </p:nvSpPr>
            <p:spPr>
              <a:xfrm>
                <a:off x="8746971" y="3226094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858186-FD47-FF7C-293C-4924F6017E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971" y="3226094"/>
                <a:ext cx="2008094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25654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Define clustering cost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lang="en-US" sz="3200" dirty="0"/>
                  <a:t> to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dist</m:t>
                            </m:r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endParaRPr lang="en-US" sz="3200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-center: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-median: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nary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-means: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dist</m:t>
                                </m:r>
                                <m:d>
                                  <m:d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-clustering: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dist</m:t>
                                </m:r>
                                <m:d>
                                  <m:d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sup>
                        </m:sSup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333" t="-2801" b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CB51D111-CEC1-E11C-75B9-D5432E0446AB}"/>
              </a:ext>
            </a:extLst>
          </p:cNvPr>
          <p:cNvSpPr/>
          <p:nvPr/>
        </p:nvSpPr>
        <p:spPr>
          <a:xfrm>
            <a:off x="8938469" y="447491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11054864" y="43179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1128658" y="321777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2155062-7623-39D9-D7A0-691ABE1350CE}"/>
              </a:ext>
            </a:extLst>
          </p:cNvPr>
          <p:cNvSpPr/>
          <p:nvPr/>
        </p:nvSpPr>
        <p:spPr>
          <a:xfrm>
            <a:off x="8384303" y="38085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838DF76-8924-D48A-191D-1EF528FC8D51}"/>
              </a:ext>
            </a:extLst>
          </p:cNvPr>
          <p:cNvSpPr/>
          <p:nvPr/>
        </p:nvSpPr>
        <p:spPr>
          <a:xfrm>
            <a:off x="10177181" y="590161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00342B3-F401-E0C4-4D93-CAD4567864A4}"/>
              </a:ext>
            </a:extLst>
          </p:cNvPr>
          <p:cNvSpPr/>
          <p:nvPr/>
        </p:nvSpPr>
        <p:spPr>
          <a:xfrm>
            <a:off x="9097859" y="320922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10145672" y="242407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9970876" y="3768295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E31A4A6-9BA0-DB27-76B3-3DE5841E16CC}"/>
              </a:ext>
            </a:extLst>
          </p:cNvPr>
          <p:cNvCxnSpPr/>
          <p:nvPr/>
        </p:nvCxnSpPr>
        <p:spPr>
          <a:xfrm>
            <a:off x="10098122" y="3958943"/>
            <a:ext cx="158754" cy="19426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325B96-5C16-2D0F-3D13-8CAC39ED5CA4}"/>
              </a:ext>
            </a:extLst>
          </p:cNvPr>
          <p:cNvCxnSpPr>
            <a:cxnSpLocks/>
            <a:stCxn id="11" idx="4"/>
            <a:endCxn id="4" idx="0"/>
          </p:cNvCxnSpPr>
          <p:nvPr/>
        </p:nvCxnSpPr>
        <p:spPr>
          <a:xfrm>
            <a:off x="10225367" y="3958943"/>
            <a:ext cx="909192" cy="35900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8AAE8E-4446-5B19-5631-364CF5FC654C}"/>
              </a:ext>
            </a:extLst>
          </p:cNvPr>
          <p:cNvCxnSpPr>
            <a:cxnSpLocks/>
            <a:stCxn id="11" idx="5"/>
            <a:endCxn id="6" idx="3"/>
          </p:cNvCxnSpPr>
          <p:nvPr/>
        </p:nvCxnSpPr>
        <p:spPr>
          <a:xfrm flipV="1">
            <a:off x="10161744" y="3351752"/>
            <a:ext cx="990256" cy="5118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74F8462-ABA1-0F02-01DF-148BC55272A1}"/>
              </a:ext>
            </a:extLst>
          </p:cNvPr>
          <p:cNvCxnSpPr>
            <a:cxnSpLocks/>
            <a:stCxn id="11" idx="2"/>
            <a:endCxn id="3" idx="7"/>
          </p:cNvCxnSpPr>
          <p:nvPr/>
        </p:nvCxnSpPr>
        <p:spPr>
          <a:xfrm flipH="1">
            <a:off x="9074517" y="3958943"/>
            <a:ext cx="896359" cy="5389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F07D7A-606D-574D-DDEB-5BAFDD47BF72}"/>
              </a:ext>
            </a:extLst>
          </p:cNvPr>
          <p:cNvCxnSpPr>
            <a:cxnSpLocks/>
            <a:stCxn id="11" idx="0"/>
            <a:endCxn id="10" idx="5"/>
          </p:cNvCxnSpPr>
          <p:nvPr/>
        </p:nvCxnSpPr>
        <p:spPr>
          <a:xfrm flipV="1">
            <a:off x="10098122" y="2558059"/>
            <a:ext cx="183598" cy="12102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317E1DD-07FA-3A7F-0FA7-EF85C2582CF9}"/>
              </a:ext>
            </a:extLst>
          </p:cNvPr>
          <p:cNvCxnSpPr>
            <a:cxnSpLocks/>
            <a:stCxn id="9" idx="5"/>
            <a:endCxn id="11" idx="1"/>
          </p:cNvCxnSpPr>
          <p:nvPr/>
        </p:nvCxnSpPr>
        <p:spPr>
          <a:xfrm>
            <a:off x="9233907" y="3343211"/>
            <a:ext cx="800592" cy="5204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3D795BC-F6DC-54B5-9329-1FEB20B7EC00}"/>
              </a:ext>
            </a:extLst>
          </p:cNvPr>
          <p:cNvCxnSpPr>
            <a:cxnSpLocks/>
            <a:stCxn id="11" idx="2"/>
            <a:endCxn id="7" idx="6"/>
          </p:cNvCxnSpPr>
          <p:nvPr/>
        </p:nvCxnSpPr>
        <p:spPr>
          <a:xfrm flipH="1" flipV="1">
            <a:off x="8543693" y="3887045"/>
            <a:ext cx="1427183" cy="718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38EA7FD-F695-8CC5-805F-43C48F3C1F78}"/>
                  </a:ext>
                </a:extLst>
              </p:cNvPr>
              <p:cNvSpPr txBox="1"/>
              <p:nvPr/>
            </p:nvSpPr>
            <p:spPr>
              <a:xfrm>
                <a:off x="9522696" y="4982628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38EA7FD-F695-8CC5-805F-43C48F3C1F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2696" y="4982628"/>
                <a:ext cx="200809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741638-0574-02A9-49E2-903B7E1E2875}"/>
                  </a:ext>
                </a:extLst>
              </p:cNvPr>
              <p:cNvSpPr txBox="1"/>
              <p:nvPr/>
            </p:nvSpPr>
            <p:spPr>
              <a:xfrm>
                <a:off x="8966829" y="2786041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741638-0574-02A9-49E2-903B7E1E28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6829" y="2786041"/>
                <a:ext cx="2008094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EB0C2D-1E0C-0DCA-ED3B-14D31492606C}"/>
                  </a:ext>
                </a:extLst>
              </p:cNvPr>
              <p:cNvSpPr txBox="1"/>
              <p:nvPr/>
            </p:nvSpPr>
            <p:spPr>
              <a:xfrm>
                <a:off x="9720666" y="3172131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EB0C2D-1E0C-0DCA-ED3B-14D3149260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0666" y="3172131"/>
                <a:ext cx="2008094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FAF6E63-F5AE-798E-8C38-3DC62616B84C}"/>
                  </a:ext>
                </a:extLst>
              </p:cNvPr>
              <p:cNvSpPr txBox="1"/>
              <p:nvPr/>
            </p:nvSpPr>
            <p:spPr>
              <a:xfrm>
                <a:off x="9876530" y="3816628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FAF6E63-F5AE-798E-8C38-3DC62616B8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6530" y="3816628"/>
                <a:ext cx="2008094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CE6765-0774-E1F1-D098-937F49542D6E}"/>
                  </a:ext>
                </a:extLst>
              </p:cNvPr>
              <p:cNvSpPr txBox="1"/>
              <p:nvPr/>
            </p:nvSpPr>
            <p:spPr>
              <a:xfrm>
                <a:off x="8537199" y="4313240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CE6765-0774-E1F1-D098-937F49542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7199" y="4313240"/>
                <a:ext cx="2008094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74014E2-CD6E-E0ED-0AEC-77D95FD37948}"/>
                  </a:ext>
                </a:extLst>
              </p:cNvPr>
              <p:cNvSpPr txBox="1"/>
              <p:nvPr/>
            </p:nvSpPr>
            <p:spPr>
              <a:xfrm>
                <a:off x="7872422" y="3549431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74014E2-CD6E-E0ED-0AEC-77D95FD379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2422" y="3549431"/>
                <a:ext cx="2008094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858186-FD47-FF7C-293C-4924F6017E6D}"/>
                  </a:ext>
                </a:extLst>
              </p:cNvPr>
              <p:cNvSpPr txBox="1"/>
              <p:nvPr/>
            </p:nvSpPr>
            <p:spPr>
              <a:xfrm>
                <a:off x="8746971" y="3226094"/>
                <a:ext cx="20080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</m:e>
                          </m:d>
                        </m:e>
                        <m:sup>
                          <m:r>
                            <a:rPr lang="en-US" sz="1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858186-FD47-FF7C-293C-4924F6017E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971" y="3226094"/>
                <a:ext cx="2008094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71521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4400" b="0" dirty="0">
                    <a:solidFill>
                      <a:srgbClr val="C00000"/>
                    </a:solidFill>
                  </a:rPr>
                  <a:t>Euclidean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 Euclidean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-clustering, input points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b="0" dirty="0"/>
                  <a:t> are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 (for us, they will be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1,2,…,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)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dist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sub>
                                </m:s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3200" b="0" i="1" dirty="0"/>
                  <a:t> </a:t>
                </a:r>
                <a:r>
                  <a:rPr lang="en-US" sz="3200" b="0" dirty="0"/>
                  <a:t>is the Euclidean distance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i="1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-clustering problem: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333" t="-2801" r="-1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5D305CF-D10E-0138-0157-660FF7386B89}"/>
                  </a:ext>
                </a:extLst>
              </p:cNvPr>
              <p:cNvSpPr txBox="1"/>
              <p:nvPr/>
            </p:nvSpPr>
            <p:spPr>
              <a:xfrm>
                <a:off x="1470211" y="5653568"/>
                <a:ext cx="8794377" cy="12044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min</m:t>
                          </m:r>
                        </m:e>
                        <m:li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lim>
                      </m:limLow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Cost</m:t>
                      </m:r>
                      <m:d>
                        <m:d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min</m:t>
                          </m:r>
                        </m:e>
                        <m:li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lim>
                      </m:limLow>
                      <m:sSup>
                        <m:sSup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</m:e>
                            <m:sub>
                              <m:r>
                                <m:rPr>
                                  <m:brk m:alnAt="7"/>
                                </m:r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dist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5D305CF-D10E-0138-0157-660FF7386B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0211" y="5653568"/>
                <a:ext cx="8794377" cy="12044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5600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6737201" y="362859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0689740" y="283653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8819531" y="536814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/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/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/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(−3,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Oval 64">
            <a:extLst>
              <a:ext uri="{FF2B5EF4-FFF2-40B4-BE49-F238E27FC236}">
                <a16:creationId xmlns:a16="http://schemas.microsoft.com/office/drawing/2014/main" id="{C700B33E-2BD0-105A-41E1-8D150EC66051}"/>
              </a:ext>
            </a:extLst>
          </p:cNvPr>
          <p:cNvSpPr/>
          <p:nvPr/>
        </p:nvSpPr>
        <p:spPr>
          <a:xfrm>
            <a:off x="4858613" y="289202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3BC95B6-2EB6-5950-60CF-E26CEE74DDAB}"/>
              </a:ext>
            </a:extLst>
          </p:cNvPr>
          <p:cNvSpPr/>
          <p:nvPr/>
        </p:nvSpPr>
        <p:spPr>
          <a:xfrm>
            <a:off x="3017644" y="17181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CE17731-581D-62BA-FB96-EDC76CC9D21E}"/>
              </a:ext>
            </a:extLst>
          </p:cNvPr>
          <p:cNvSpPr/>
          <p:nvPr/>
        </p:nvSpPr>
        <p:spPr>
          <a:xfrm>
            <a:off x="2061137" y="521117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/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/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(−11,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/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47634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6737201" y="362859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0689740" y="283653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8819531" y="536814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8788053" y="3533272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325B96-5C16-2D0F-3D13-8CAC39ED5CA4}"/>
              </a:ext>
            </a:extLst>
          </p:cNvPr>
          <p:cNvCxnSpPr>
            <a:cxnSpLocks/>
            <a:stCxn id="11" idx="2"/>
            <a:endCxn id="4" idx="6"/>
          </p:cNvCxnSpPr>
          <p:nvPr/>
        </p:nvCxnSpPr>
        <p:spPr>
          <a:xfrm flipH="1" flipV="1">
            <a:off x="6896591" y="3707081"/>
            <a:ext cx="1891462" cy="168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8AAE8E-4446-5B19-5631-364CF5FC654C}"/>
              </a:ext>
            </a:extLst>
          </p:cNvPr>
          <p:cNvCxnSpPr>
            <a:cxnSpLocks/>
            <a:stCxn id="11" idx="5"/>
            <a:endCxn id="6" idx="3"/>
          </p:cNvCxnSpPr>
          <p:nvPr/>
        </p:nvCxnSpPr>
        <p:spPr>
          <a:xfrm flipV="1">
            <a:off x="8978921" y="2970513"/>
            <a:ext cx="1734161" cy="6580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F07D7A-606D-574D-DDEB-5BAFDD47BF72}"/>
              </a:ext>
            </a:extLst>
          </p:cNvPr>
          <p:cNvCxnSpPr>
            <a:cxnSpLocks/>
            <a:stCxn id="11" idx="3"/>
            <a:endCxn id="10" idx="0"/>
          </p:cNvCxnSpPr>
          <p:nvPr/>
        </p:nvCxnSpPr>
        <p:spPr>
          <a:xfrm flipH="1">
            <a:off x="8899226" y="3723920"/>
            <a:ext cx="16073" cy="16442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/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/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/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/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(−3,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Oval 64">
            <a:extLst>
              <a:ext uri="{FF2B5EF4-FFF2-40B4-BE49-F238E27FC236}">
                <a16:creationId xmlns:a16="http://schemas.microsoft.com/office/drawing/2014/main" id="{C700B33E-2BD0-105A-41E1-8D150EC66051}"/>
              </a:ext>
            </a:extLst>
          </p:cNvPr>
          <p:cNvSpPr/>
          <p:nvPr/>
        </p:nvSpPr>
        <p:spPr>
          <a:xfrm>
            <a:off x="4858613" y="289202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3BC95B6-2EB6-5950-60CF-E26CEE74DDAB}"/>
              </a:ext>
            </a:extLst>
          </p:cNvPr>
          <p:cNvSpPr/>
          <p:nvPr/>
        </p:nvSpPr>
        <p:spPr>
          <a:xfrm>
            <a:off x="3017644" y="17181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CE17731-581D-62BA-FB96-EDC76CC9D21E}"/>
              </a:ext>
            </a:extLst>
          </p:cNvPr>
          <p:cNvSpPr/>
          <p:nvPr/>
        </p:nvSpPr>
        <p:spPr>
          <a:xfrm>
            <a:off x="2061137" y="521117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532D0340-358D-E359-2E60-58DB00756152}"/>
              </a:ext>
            </a:extLst>
          </p:cNvPr>
          <p:cNvSpPr/>
          <p:nvPr/>
        </p:nvSpPr>
        <p:spPr>
          <a:xfrm>
            <a:off x="2922543" y="345478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99F81F90-B8BD-5592-5BA0-2644BC93896F}"/>
              </a:ext>
            </a:extLst>
          </p:cNvPr>
          <p:cNvCxnSpPr>
            <a:cxnSpLocks/>
            <a:stCxn id="68" idx="5"/>
            <a:endCxn id="65" idx="3"/>
          </p:cNvCxnSpPr>
          <p:nvPr/>
        </p:nvCxnSpPr>
        <p:spPr>
          <a:xfrm flipV="1">
            <a:off x="3113411" y="3026010"/>
            <a:ext cx="1768544" cy="5241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D5F839F-1E42-2709-AFA1-9D28BC35F712}"/>
              </a:ext>
            </a:extLst>
          </p:cNvPr>
          <p:cNvCxnSpPr>
            <a:cxnSpLocks/>
            <a:stCxn id="68" idx="0"/>
            <a:endCxn id="66" idx="4"/>
          </p:cNvCxnSpPr>
          <p:nvPr/>
        </p:nvCxnSpPr>
        <p:spPr>
          <a:xfrm flipV="1">
            <a:off x="3049789" y="1875110"/>
            <a:ext cx="47550" cy="15796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1BA08AB-2D54-2585-6251-F7CB5E3765E2}"/>
              </a:ext>
            </a:extLst>
          </p:cNvPr>
          <p:cNvCxnSpPr>
            <a:cxnSpLocks/>
            <a:stCxn id="68" idx="3"/>
            <a:endCxn id="67" idx="0"/>
          </p:cNvCxnSpPr>
          <p:nvPr/>
        </p:nvCxnSpPr>
        <p:spPr>
          <a:xfrm flipH="1">
            <a:off x="2140832" y="3645435"/>
            <a:ext cx="908957" cy="15657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/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/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/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(−11,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/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12732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6737201" y="362859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0689740" y="283653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8819531" y="536814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8788053" y="3533272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325B96-5C16-2D0F-3D13-8CAC39ED5CA4}"/>
              </a:ext>
            </a:extLst>
          </p:cNvPr>
          <p:cNvCxnSpPr>
            <a:cxnSpLocks/>
            <a:stCxn id="11" idx="2"/>
            <a:endCxn id="4" idx="6"/>
          </p:cNvCxnSpPr>
          <p:nvPr/>
        </p:nvCxnSpPr>
        <p:spPr>
          <a:xfrm flipH="1" flipV="1">
            <a:off x="6896591" y="3707081"/>
            <a:ext cx="1891462" cy="168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8AAE8E-4446-5B19-5631-364CF5FC654C}"/>
              </a:ext>
            </a:extLst>
          </p:cNvPr>
          <p:cNvCxnSpPr>
            <a:cxnSpLocks/>
            <a:stCxn id="11" idx="5"/>
            <a:endCxn id="6" idx="3"/>
          </p:cNvCxnSpPr>
          <p:nvPr/>
        </p:nvCxnSpPr>
        <p:spPr>
          <a:xfrm flipV="1">
            <a:off x="8978921" y="2970513"/>
            <a:ext cx="1734161" cy="6580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F07D7A-606D-574D-DDEB-5BAFDD47BF72}"/>
              </a:ext>
            </a:extLst>
          </p:cNvPr>
          <p:cNvCxnSpPr>
            <a:cxnSpLocks/>
            <a:stCxn id="11" idx="3"/>
            <a:endCxn id="10" idx="0"/>
          </p:cNvCxnSpPr>
          <p:nvPr/>
        </p:nvCxnSpPr>
        <p:spPr>
          <a:xfrm flipH="1">
            <a:off x="8899226" y="3723920"/>
            <a:ext cx="16073" cy="16442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/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/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/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/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(−3,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Oval 64">
            <a:extLst>
              <a:ext uri="{FF2B5EF4-FFF2-40B4-BE49-F238E27FC236}">
                <a16:creationId xmlns:a16="http://schemas.microsoft.com/office/drawing/2014/main" id="{C700B33E-2BD0-105A-41E1-8D150EC66051}"/>
              </a:ext>
            </a:extLst>
          </p:cNvPr>
          <p:cNvSpPr/>
          <p:nvPr/>
        </p:nvSpPr>
        <p:spPr>
          <a:xfrm>
            <a:off x="4858613" y="289202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3BC95B6-2EB6-5950-60CF-E26CEE74DDAB}"/>
              </a:ext>
            </a:extLst>
          </p:cNvPr>
          <p:cNvSpPr/>
          <p:nvPr/>
        </p:nvSpPr>
        <p:spPr>
          <a:xfrm>
            <a:off x="3017644" y="17181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CE17731-581D-62BA-FB96-EDC76CC9D21E}"/>
              </a:ext>
            </a:extLst>
          </p:cNvPr>
          <p:cNvSpPr/>
          <p:nvPr/>
        </p:nvSpPr>
        <p:spPr>
          <a:xfrm>
            <a:off x="2061137" y="521117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532D0340-358D-E359-2E60-58DB00756152}"/>
              </a:ext>
            </a:extLst>
          </p:cNvPr>
          <p:cNvSpPr/>
          <p:nvPr/>
        </p:nvSpPr>
        <p:spPr>
          <a:xfrm>
            <a:off x="2922543" y="345478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99F81F90-B8BD-5592-5BA0-2644BC93896F}"/>
              </a:ext>
            </a:extLst>
          </p:cNvPr>
          <p:cNvCxnSpPr>
            <a:cxnSpLocks/>
            <a:stCxn id="68" idx="5"/>
            <a:endCxn id="65" idx="3"/>
          </p:cNvCxnSpPr>
          <p:nvPr/>
        </p:nvCxnSpPr>
        <p:spPr>
          <a:xfrm flipV="1">
            <a:off x="3113411" y="3026010"/>
            <a:ext cx="1768544" cy="5241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D5F839F-1E42-2709-AFA1-9D28BC35F712}"/>
              </a:ext>
            </a:extLst>
          </p:cNvPr>
          <p:cNvCxnSpPr>
            <a:cxnSpLocks/>
            <a:stCxn id="68" idx="0"/>
            <a:endCxn id="66" idx="4"/>
          </p:cNvCxnSpPr>
          <p:nvPr/>
        </p:nvCxnSpPr>
        <p:spPr>
          <a:xfrm flipV="1">
            <a:off x="3049789" y="1875110"/>
            <a:ext cx="47550" cy="15796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1BA08AB-2D54-2585-6251-F7CB5E3765E2}"/>
              </a:ext>
            </a:extLst>
          </p:cNvPr>
          <p:cNvCxnSpPr>
            <a:cxnSpLocks/>
            <a:stCxn id="68" idx="3"/>
            <a:endCxn id="67" idx="0"/>
          </p:cNvCxnSpPr>
          <p:nvPr/>
        </p:nvCxnSpPr>
        <p:spPr>
          <a:xfrm flipH="1">
            <a:off x="2140832" y="3645435"/>
            <a:ext cx="908957" cy="15657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/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/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/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(−11,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/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E82D642-D5A8-77FF-425D-7A1249CF3006}"/>
                  </a:ext>
                </a:extLst>
              </p:cNvPr>
              <p:cNvSpPr txBox="1"/>
              <p:nvPr/>
            </p:nvSpPr>
            <p:spPr>
              <a:xfrm>
                <a:off x="2414992" y="2410307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E82D642-D5A8-77FF-425D-7A1249CF30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992" y="2410307"/>
                <a:ext cx="535162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99F559-C414-238C-B7B7-A352C964C281}"/>
                  </a:ext>
                </a:extLst>
              </p:cNvPr>
              <p:cNvSpPr txBox="1"/>
              <p:nvPr/>
            </p:nvSpPr>
            <p:spPr>
              <a:xfrm>
                <a:off x="3855647" y="2691101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99F559-C414-238C-B7B7-A352C964C2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5647" y="2691101"/>
                <a:ext cx="535162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84EA9C-BD4B-9F43-C52C-5E96813AC289}"/>
                  </a:ext>
                </a:extLst>
              </p:cNvPr>
              <p:cNvSpPr txBox="1"/>
              <p:nvPr/>
            </p:nvSpPr>
            <p:spPr>
              <a:xfrm>
                <a:off x="2033463" y="4159412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84EA9C-BD4B-9F43-C52C-5E96813AC2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463" y="4159412"/>
                <a:ext cx="535162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DED697-B995-201E-A7C0-11FF8B9F5610}"/>
                  </a:ext>
                </a:extLst>
              </p:cNvPr>
              <p:cNvSpPr txBox="1"/>
              <p:nvPr/>
            </p:nvSpPr>
            <p:spPr>
              <a:xfrm>
                <a:off x="9447381" y="2731891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DED697-B995-201E-A7C0-11FF8B9F56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7381" y="2731891"/>
                <a:ext cx="535162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694AF2-E809-627E-A36C-BB565FE0AE47}"/>
                  </a:ext>
                </a:extLst>
              </p:cNvPr>
              <p:cNvSpPr txBox="1"/>
              <p:nvPr/>
            </p:nvSpPr>
            <p:spPr>
              <a:xfrm>
                <a:off x="7606412" y="3192280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694AF2-E809-627E-A36C-BB565FE0AE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6412" y="3192280"/>
                <a:ext cx="535162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C249214-1294-0E66-235E-253A43927A95}"/>
                  </a:ext>
                </a:extLst>
              </p:cNvPr>
              <p:cNvSpPr txBox="1"/>
              <p:nvPr/>
            </p:nvSpPr>
            <p:spPr>
              <a:xfrm>
                <a:off x="8379843" y="4525200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C249214-1294-0E66-235E-253A43927A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9843" y="4525200"/>
                <a:ext cx="535162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0458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6737201" y="362859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0689740" y="283653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8819531" y="536814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8788053" y="3533272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325B96-5C16-2D0F-3D13-8CAC39ED5CA4}"/>
              </a:ext>
            </a:extLst>
          </p:cNvPr>
          <p:cNvCxnSpPr>
            <a:cxnSpLocks/>
            <a:stCxn id="11" idx="2"/>
            <a:endCxn id="4" idx="6"/>
          </p:cNvCxnSpPr>
          <p:nvPr/>
        </p:nvCxnSpPr>
        <p:spPr>
          <a:xfrm flipH="1" flipV="1">
            <a:off x="6896591" y="3707081"/>
            <a:ext cx="1891462" cy="168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8AAE8E-4446-5B19-5631-364CF5FC654C}"/>
              </a:ext>
            </a:extLst>
          </p:cNvPr>
          <p:cNvCxnSpPr>
            <a:cxnSpLocks/>
            <a:stCxn id="11" idx="5"/>
            <a:endCxn id="6" idx="3"/>
          </p:cNvCxnSpPr>
          <p:nvPr/>
        </p:nvCxnSpPr>
        <p:spPr>
          <a:xfrm flipV="1">
            <a:off x="8978921" y="2970513"/>
            <a:ext cx="1734161" cy="6580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F07D7A-606D-574D-DDEB-5BAFDD47BF72}"/>
              </a:ext>
            </a:extLst>
          </p:cNvPr>
          <p:cNvCxnSpPr>
            <a:cxnSpLocks/>
            <a:stCxn id="11" idx="3"/>
            <a:endCxn id="10" idx="0"/>
          </p:cNvCxnSpPr>
          <p:nvPr/>
        </p:nvCxnSpPr>
        <p:spPr>
          <a:xfrm flipH="1">
            <a:off x="8899226" y="3723920"/>
            <a:ext cx="16073" cy="16442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/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/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/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/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(−3,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Oval 64">
            <a:extLst>
              <a:ext uri="{FF2B5EF4-FFF2-40B4-BE49-F238E27FC236}">
                <a16:creationId xmlns:a16="http://schemas.microsoft.com/office/drawing/2014/main" id="{C700B33E-2BD0-105A-41E1-8D150EC66051}"/>
              </a:ext>
            </a:extLst>
          </p:cNvPr>
          <p:cNvSpPr/>
          <p:nvPr/>
        </p:nvSpPr>
        <p:spPr>
          <a:xfrm>
            <a:off x="4858613" y="289202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3BC95B6-2EB6-5950-60CF-E26CEE74DDAB}"/>
              </a:ext>
            </a:extLst>
          </p:cNvPr>
          <p:cNvSpPr/>
          <p:nvPr/>
        </p:nvSpPr>
        <p:spPr>
          <a:xfrm>
            <a:off x="3017644" y="17181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CE17731-581D-62BA-FB96-EDC76CC9D21E}"/>
              </a:ext>
            </a:extLst>
          </p:cNvPr>
          <p:cNvSpPr/>
          <p:nvPr/>
        </p:nvSpPr>
        <p:spPr>
          <a:xfrm>
            <a:off x="2061137" y="521117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532D0340-358D-E359-2E60-58DB00756152}"/>
              </a:ext>
            </a:extLst>
          </p:cNvPr>
          <p:cNvSpPr/>
          <p:nvPr/>
        </p:nvSpPr>
        <p:spPr>
          <a:xfrm>
            <a:off x="2922543" y="345478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99F81F90-B8BD-5592-5BA0-2644BC93896F}"/>
              </a:ext>
            </a:extLst>
          </p:cNvPr>
          <p:cNvCxnSpPr>
            <a:cxnSpLocks/>
            <a:stCxn id="68" idx="5"/>
            <a:endCxn id="65" idx="3"/>
          </p:cNvCxnSpPr>
          <p:nvPr/>
        </p:nvCxnSpPr>
        <p:spPr>
          <a:xfrm flipV="1">
            <a:off x="3113411" y="3026010"/>
            <a:ext cx="1768544" cy="5241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D5F839F-1E42-2709-AFA1-9D28BC35F712}"/>
              </a:ext>
            </a:extLst>
          </p:cNvPr>
          <p:cNvCxnSpPr>
            <a:cxnSpLocks/>
            <a:stCxn id="68" idx="0"/>
            <a:endCxn id="66" idx="4"/>
          </p:cNvCxnSpPr>
          <p:nvPr/>
        </p:nvCxnSpPr>
        <p:spPr>
          <a:xfrm flipV="1">
            <a:off x="3049789" y="1875110"/>
            <a:ext cx="47550" cy="15796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1BA08AB-2D54-2585-6251-F7CB5E3765E2}"/>
              </a:ext>
            </a:extLst>
          </p:cNvPr>
          <p:cNvCxnSpPr>
            <a:cxnSpLocks/>
            <a:stCxn id="68" idx="3"/>
            <a:endCxn id="67" idx="0"/>
          </p:cNvCxnSpPr>
          <p:nvPr/>
        </p:nvCxnSpPr>
        <p:spPr>
          <a:xfrm flipH="1">
            <a:off x="2140832" y="3645435"/>
            <a:ext cx="908957" cy="15657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/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/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/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(−11,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/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E82D642-D5A8-77FF-425D-7A1249CF3006}"/>
                  </a:ext>
                </a:extLst>
              </p:cNvPr>
              <p:cNvSpPr txBox="1"/>
              <p:nvPr/>
            </p:nvSpPr>
            <p:spPr>
              <a:xfrm>
                <a:off x="2414992" y="2410307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E82D642-D5A8-77FF-425D-7A1249CF30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992" y="2410307"/>
                <a:ext cx="535162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99F559-C414-238C-B7B7-A352C964C281}"/>
                  </a:ext>
                </a:extLst>
              </p:cNvPr>
              <p:cNvSpPr txBox="1"/>
              <p:nvPr/>
            </p:nvSpPr>
            <p:spPr>
              <a:xfrm>
                <a:off x="3855647" y="2691101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99F559-C414-238C-B7B7-A352C964C2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5647" y="2691101"/>
                <a:ext cx="535162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84EA9C-BD4B-9F43-C52C-5E96813AC289}"/>
                  </a:ext>
                </a:extLst>
              </p:cNvPr>
              <p:cNvSpPr txBox="1"/>
              <p:nvPr/>
            </p:nvSpPr>
            <p:spPr>
              <a:xfrm>
                <a:off x="2033463" y="4159412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84EA9C-BD4B-9F43-C52C-5E96813AC2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463" y="4159412"/>
                <a:ext cx="535162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DED697-B995-201E-A7C0-11FF8B9F5610}"/>
                  </a:ext>
                </a:extLst>
              </p:cNvPr>
              <p:cNvSpPr txBox="1"/>
              <p:nvPr/>
            </p:nvSpPr>
            <p:spPr>
              <a:xfrm>
                <a:off x="9447381" y="2731891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DED697-B995-201E-A7C0-11FF8B9F56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7381" y="2731891"/>
                <a:ext cx="535162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694AF2-E809-627E-A36C-BB565FE0AE47}"/>
                  </a:ext>
                </a:extLst>
              </p:cNvPr>
              <p:cNvSpPr txBox="1"/>
              <p:nvPr/>
            </p:nvSpPr>
            <p:spPr>
              <a:xfrm>
                <a:off x="7606412" y="3192280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694AF2-E809-627E-A36C-BB565FE0AE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6412" y="3192280"/>
                <a:ext cx="535162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C249214-1294-0E66-235E-253A43927A95}"/>
                  </a:ext>
                </a:extLst>
              </p:cNvPr>
              <p:cNvSpPr txBox="1"/>
              <p:nvPr/>
            </p:nvSpPr>
            <p:spPr>
              <a:xfrm>
                <a:off x="8379843" y="4525200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C249214-1294-0E66-235E-253A43927A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9843" y="4525200"/>
                <a:ext cx="535162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4326CBE-E12C-4E01-CE92-2F6737A692ED}"/>
                  </a:ext>
                </a:extLst>
              </p:cNvPr>
              <p:cNvSpPr txBox="1"/>
              <p:nvPr/>
            </p:nvSpPr>
            <p:spPr>
              <a:xfrm>
                <a:off x="205657" y="653919"/>
                <a:ext cx="10484083" cy="6560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-center: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=5</m:t>
                        </m:r>
                      </m:e>
                    </m:func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4326CBE-E12C-4E01-CE92-2F6737A692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657" y="653919"/>
                <a:ext cx="10484083" cy="656013"/>
              </a:xfrm>
              <a:prstGeom prst="rect">
                <a:avLst/>
              </a:prstGeom>
              <a:blipFill>
                <a:blip r:embed="rId16"/>
                <a:stretch>
                  <a:fillRect t="-8333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8722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Heavy-Hitters (Frequent Items)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Given a 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be the frequency of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. (How often it appears)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 be the norm of the frequency vector:</a:t>
                </a:r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lvl="1">
                  <a:buClr>
                    <a:schemeClr val="tx1"/>
                  </a:buClr>
                </a:pPr>
                <a:endParaRPr lang="en-US" dirty="0"/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and a threshold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output the elements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...and no elements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 (we saw algorithms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)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Motivation</a:t>
                </a:r>
                <a:r>
                  <a:rPr lang="en-US" dirty="0"/>
                  <a:t>: DDoS prevention, iceberg queries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DE5084D-A1B2-4D22-92B3-FEB7B458DCC7}"/>
                  </a:ext>
                </a:extLst>
              </p:cNvPr>
              <p:cNvSpPr/>
              <p:nvPr/>
            </p:nvSpPr>
            <p:spPr>
              <a:xfrm>
                <a:off x="2369574" y="3263998"/>
                <a:ext cx="6253315" cy="7750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32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p>
                              </m:sSub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Sup>
                                <m:sSub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p>
                              </m:sSub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+…+</m:t>
                              </m:r>
                              <m:sSubSup>
                                <m:sSub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DE5084D-A1B2-4D22-92B3-FEB7B458DC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574" y="3263998"/>
                <a:ext cx="6253315" cy="7750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50065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6737201" y="362859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0689740" y="283653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8819531" y="536814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8788053" y="3533272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325B96-5C16-2D0F-3D13-8CAC39ED5CA4}"/>
              </a:ext>
            </a:extLst>
          </p:cNvPr>
          <p:cNvCxnSpPr>
            <a:cxnSpLocks/>
            <a:stCxn id="11" idx="2"/>
            <a:endCxn id="4" idx="6"/>
          </p:cNvCxnSpPr>
          <p:nvPr/>
        </p:nvCxnSpPr>
        <p:spPr>
          <a:xfrm flipH="1" flipV="1">
            <a:off x="6896591" y="3707081"/>
            <a:ext cx="1891462" cy="168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8AAE8E-4446-5B19-5631-364CF5FC654C}"/>
              </a:ext>
            </a:extLst>
          </p:cNvPr>
          <p:cNvCxnSpPr>
            <a:cxnSpLocks/>
            <a:stCxn id="11" idx="5"/>
            <a:endCxn id="6" idx="3"/>
          </p:cNvCxnSpPr>
          <p:nvPr/>
        </p:nvCxnSpPr>
        <p:spPr>
          <a:xfrm flipV="1">
            <a:off x="8978921" y="2970513"/>
            <a:ext cx="1734161" cy="6580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F07D7A-606D-574D-DDEB-5BAFDD47BF72}"/>
              </a:ext>
            </a:extLst>
          </p:cNvPr>
          <p:cNvCxnSpPr>
            <a:cxnSpLocks/>
            <a:stCxn id="11" idx="3"/>
            <a:endCxn id="10" idx="0"/>
          </p:cNvCxnSpPr>
          <p:nvPr/>
        </p:nvCxnSpPr>
        <p:spPr>
          <a:xfrm flipH="1">
            <a:off x="8899226" y="3723920"/>
            <a:ext cx="16073" cy="16442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/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/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/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/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(−3,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Oval 64">
            <a:extLst>
              <a:ext uri="{FF2B5EF4-FFF2-40B4-BE49-F238E27FC236}">
                <a16:creationId xmlns:a16="http://schemas.microsoft.com/office/drawing/2014/main" id="{C700B33E-2BD0-105A-41E1-8D150EC66051}"/>
              </a:ext>
            </a:extLst>
          </p:cNvPr>
          <p:cNvSpPr/>
          <p:nvPr/>
        </p:nvSpPr>
        <p:spPr>
          <a:xfrm>
            <a:off x="4858613" y="289202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3BC95B6-2EB6-5950-60CF-E26CEE74DDAB}"/>
              </a:ext>
            </a:extLst>
          </p:cNvPr>
          <p:cNvSpPr/>
          <p:nvPr/>
        </p:nvSpPr>
        <p:spPr>
          <a:xfrm>
            <a:off x="3017644" y="17181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CE17731-581D-62BA-FB96-EDC76CC9D21E}"/>
              </a:ext>
            </a:extLst>
          </p:cNvPr>
          <p:cNvSpPr/>
          <p:nvPr/>
        </p:nvSpPr>
        <p:spPr>
          <a:xfrm>
            <a:off x="2061137" y="521117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532D0340-358D-E359-2E60-58DB00756152}"/>
              </a:ext>
            </a:extLst>
          </p:cNvPr>
          <p:cNvSpPr/>
          <p:nvPr/>
        </p:nvSpPr>
        <p:spPr>
          <a:xfrm>
            <a:off x="2922543" y="345478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99F81F90-B8BD-5592-5BA0-2644BC93896F}"/>
              </a:ext>
            </a:extLst>
          </p:cNvPr>
          <p:cNvCxnSpPr>
            <a:cxnSpLocks/>
            <a:stCxn id="68" idx="5"/>
            <a:endCxn id="65" idx="3"/>
          </p:cNvCxnSpPr>
          <p:nvPr/>
        </p:nvCxnSpPr>
        <p:spPr>
          <a:xfrm flipV="1">
            <a:off x="3113411" y="3026010"/>
            <a:ext cx="1768544" cy="5241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D5F839F-1E42-2709-AFA1-9D28BC35F712}"/>
              </a:ext>
            </a:extLst>
          </p:cNvPr>
          <p:cNvCxnSpPr>
            <a:cxnSpLocks/>
            <a:stCxn id="68" idx="0"/>
            <a:endCxn id="66" idx="4"/>
          </p:cNvCxnSpPr>
          <p:nvPr/>
        </p:nvCxnSpPr>
        <p:spPr>
          <a:xfrm flipV="1">
            <a:off x="3049789" y="1875110"/>
            <a:ext cx="47550" cy="15796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1BA08AB-2D54-2585-6251-F7CB5E3765E2}"/>
              </a:ext>
            </a:extLst>
          </p:cNvPr>
          <p:cNvCxnSpPr>
            <a:cxnSpLocks/>
            <a:stCxn id="68" idx="3"/>
            <a:endCxn id="67" idx="0"/>
          </p:cNvCxnSpPr>
          <p:nvPr/>
        </p:nvCxnSpPr>
        <p:spPr>
          <a:xfrm flipH="1">
            <a:off x="2140832" y="3645435"/>
            <a:ext cx="908957" cy="15657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/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/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/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(−11,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/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E82D642-D5A8-77FF-425D-7A1249CF3006}"/>
                  </a:ext>
                </a:extLst>
              </p:cNvPr>
              <p:cNvSpPr txBox="1"/>
              <p:nvPr/>
            </p:nvSpPr>
            <p:spPr>
              <a:xfrm>
                <a:off x="2414992" y="2410307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E82D642-D5A8-77FF-425D-7A1249CF30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992" y="2410307"/>
                <a:ext cx="535162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99F559-C414-238C-B7B7-A352C964C281}"/>
                  </a:ext>
                </a:extLst>
              </p:cNvPr>
              <p:cNvSpPr txBox="1"/>
              <p:nvPr/>
            </p:nvSpPr>
            <p:spPr>
              <a:xfrm>
                <a:off x="3855647" y="2691101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99F559-C414-238C-B7B7-A352C964C2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5647" y="2691101"/>
                <a:ext cx="535162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84EA9C-BD4B-9F43-C52C-5E96813AC289}"/>
                  </a:ext>
                </a:extLst>
              </p:cNvPr>
              <p:cNvSpPr txBox="1"/>
              <p:nvPr/>
            </p:nvSpPr>
            <p:spPr>
              <a:xfrm>
                <a:off x="2033463" y="4159412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84EA9C-BD4B-9F43-C52C-5E96813AC2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463" y="4159412"/>
                <a:ext cx="535162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DED697-B995-201E-A7C0-11FF8B9F5610}"/>
                  </a:ext>
                </a:extLst>
              </p:cNvPr>
              <p:cNvSpPr txBox="1"/>
              <p:nvPr/>
            </p:nvSpPr>
            <p:spPr>
              <a:xfrm>
                <a:off x="9447381" y="2731891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DED697-B995-201E-A7C0-11FF8B9F56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7381" y="2731891"/>
                <a:ext cx="535162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694AF2-E809-627E-A36C-BB565FE0AE47}"/>
                  </a:ext>
                </a:extLst>
              </p:cNvPr>
              <p:cNvSpPr txBox="1"/>
              <p:nvPr/>
            </p:nvSpPr>
            <p:spPr>
              <a:xfrm>
                <a:off x="7606412" y="3192280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694AF2-E809-627E-A36C-BB565FE0AE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6412" y="3192280"/>
                <a:ext cx="535162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C249214-1294-0E66-235E-253A43927A95}"/>
                  </a:ext>
                </a:extLst>
              </p:cNvPr>
              <p:cNvSpPr txBox="1"/>
              <p:nvPr/>
            </p:nvSpPr>
            <p:spPr>
              <a:xfrm>
                <a:off x="8379843" y="4525200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C249214-1294-0E66-235E-253A43927A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9843" y="4525200"/>
                <a:ext cx="535162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4326CBE-E12C-4E01-CE92-2F6737A692ED}"/>
                  </a:ext>
                </a:extLst>
              </p:cNvPr>
              <p:cNvSpPr txBox="1"/>
              <p:nvPr/>
            </p:nvSpPr>
            <p:spPr>
              <a:xfrm>
                <a:off x="205657" y="653919"/>
                <a:ext cx="1178911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-median: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dist</m:t>
                        </m:r>
                        <m:d>
                          <m:d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e>
                    </m:nary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=4+5+5+3+4+5=26</m:t>
                    </m:r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4326CBE-E12C-4E01-CE92-2F6737A692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657" y="653919"/>
                <a:ext cx="11789119" cy="523220"/>
              </a:xfrm>
              <a:prstGeom prst="rect">
                <a:avLst/>
              </a:prstGeom>
              <a:blipFill>
                <a:blip r:embed="rId1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75650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A424537-710A-700D-9584-087FDA88E7E5}"/>
              </a:ext>
            </a:extLst>
          </p:cNvPr>
          <p:cNvSpPr/>
          <p:nvPr/>
        </p:nvSpPr>
        <p:spPr>
          <a:xfrm>
            <a:off x="6737201" y="362859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4E69EE-8458-8F1D-4739-88B788BC85C4}"/>
              </a:ext>
            </a:extLst>
          </p:cNvPr>
          <p:cNvSpPr/>
          <p:nvPr/>
        </p:nvSpPr>
        <p:spPr>
          <a:xfrm>
            <a:off x="10689740" y="283653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DD43A3B-4567-14D2-3F94-087BD643B352}"/>
              </a:ext>
            </a:extLst>
          </p:cNvPr>
          <p:cNvSpPr/>
          <p:nvPr/>
        </p:nvSpPr>
        <p:spPr>
          <a:xfrm>
            <a:off x="8819531" y="536814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E3E2BAB-E6E5-C77E-B3E4-1A9496EAA76B}"/>
              </a:ext>
            </a:extLst>
          </p:cNvPr>
          <p:cNvSpPr/>
          <p:nvPr/>
        </p:nvSpPr>
        <p:spPr>
          <a:xfrm>
            <a:off x="8788053" y="3533272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325B96-5C16-2D0F-3D13-8CAC39ED5CA4}"/>
              </a:ext>
            </a:extLst>
          </p:cNvPr>
          <p:cNvCxnSpPr>
            <a:cxnSpLocks/>
            <a:stCxn id="11" idx="2"/>
            <a:endCxn id="4" idx="6"/>
          </p:cNvCxnSpPr>
          <p:nvPr/>
        </p:nvCxnSpPr>
        <p:spPr>
          <a:xfrm flipH="1" flipV="1">
            <a:off x="6896591" y="3707081"/>
            <a:ext cx="1891462" cy="168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8AAE8E-4446-5B19-5631-364CF5FC654C}"/>
              </a:ext>
            </a:extLst>
          </p:cNvPr>
          <p:cNvCxnSpPr>
            <a:cxnSpLocks/>
            <a:stCxn id="11" idx="5"/>
            <a:endCxn id="6" idx="3"/>
          </p:cNvCxnSpPr>
          <p:nvPr/>
        </p:nvCxnSpPr>
        <p:spPr>
          <a:xfrm flipV="1">
            <a:off x="8978921" y="2970513"/>
            <a:ext cx="1734161" cy="6580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F07D7A-606D-574D-DDEB-5BAFDD47BF72}"/>
              </a:ext>
            </a:extLst>
          </p:cNvPr>
          <p:cNvCxnSpPr>
            <a:cxnSpLocks/>
            <a:stCxn id="11" idx="3"/>
            <a:endCxn id="10" idx="0"/>
          </p:cNvCxnSpPr>
          <p:nvPr/>
        </p:nvCxnSpPr>
        <p:spPr>
          <a:xfrm flipH="1">
            <a:off x="8899226" y="3723920"/>
            <a:ext cx="16073" cy="16442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/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9933FC3-C234-5DA6-8DF5-9094C407B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3982" y="3840150"/>
                <a:ext cx="2008094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/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F3168931-A83D-DE46-39C4-B8B6ECEC5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8312" y="2266786"/>
                <a:ext cx="200809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/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(0,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80144684-E4C5-DC5E-2C65-ADA74531D9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2285" y="5641345"/>
                <a:ext cx="200809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/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(−3,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4A64454-D123-3762-699D-732D26E4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969" y="3897802"/>
                <a:ext cx="200809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Oval 64">
            <a:extLst>
              <a:ext uri="{FF2B5EF4-FFF2-40B4-BE49-F238E27FC236}">
                <a16:creationId xmlns:a16="http://schemas.microsoft.com/office/drawing/2014/main" id="{C700B33E-2BD0-105A-41E1-8D150EC66051}"/>
              </a:ext>
            </a:extLst>
          </p:cNvPr>
          <p:cNvSpPr/>
          <p:nvPr/>
        </p:nvSpPr>
        <p:spPr>
          <a:xfrm>
            <a:off x="4858613" y="289202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3BC95B6-2EB6-5950-60CF-E26CEE74DDAB}"/>
              </a:ext>
            </a:extLst>
          </p:cNvPr>
          <p:cNvSpPr/>
          <p:nvPr/>
        </p:nvSpPr>
        <p:spPr>
          <a:xfrm>
            <a:off x="3017644" y="17181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ACE17731-581D-62BA-FB96-EDC76CC9D21E}"/>
              </a:ext>
            </a:extLst>
          </p:cNvPr>
          <p:cNvSpPr/>
          <p:nvPr/>
        </p:nvSpPr>
        <p:spPr>
          <a:xfrm>
            <a:off x="2061137" y="521117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532D0340-358D-E359-2E60-58DB00756152}"/>
              </a:ext>
            </a:extLst>
          </p:cNvPr>
          <p:cNvSpPr/>
          <p:nvPr/>
        </p:nvSpPr>
        <p:spPr>
          <a:xfrm>
            <a:off x="2922543" y="3454787"/>
            <a:ext cx="254491" cy="190648"/>
          </a:xfrm>
          <a:prstGeom prst="triangle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99F81F90-B8BD-5592-5BA0-2644BC93896F}"/>
              </a:ext>
            </a:extLst>
          </p:cNvPr>
          <p:cNvCxnSpPr>
            <a:cxnSpLocks/>
            <a:stCxn id="68" idx="5"/>
            <a:endCxn id="65" idx="3"/>
          </p:cNvCxnSpPr>
          <p:nvPr/>
        </p:nvCxnSpPr>
        <p:spPr>
          <a:xfrm flipV="1">
            <a:off x="3113411" y="3026010"/>
            <a:ext cx="1768544" cy="5241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D5F839F-1E42-2709-AFA1-9D28BC35F712}"/>
              </a:ext>
            </a:extLst>
          </p:cNvPr>
          <p:cNvCxnSpPr>
            <a:cxnSpLocks/>
            <a:stCxn id="68" idx="0"/>
            <a:endCxn id="66" idx="4"/>
          </p:cNvCxnSpPr>
          <p:nvPr/>
        </p:nvCxnSpPr>
        <p:spPr>
          <a:xfrm flipV="1">
            <a:off x="3049789" y="1875110"/>
            <a:ext cx="47550" cy="15796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1BA08AB-2D54-2585-6251-F7CB5E3765E2}"/>
              </a:ext>
            </a:extLst>
          </p:cNvPr>
          <p:cNvCxnSpPr>
            <a:cxnSpLocks/>
            <a:stCxn id="68" idx="3"/>
            <a:endCxn id="67" idx="0"/>
          </p:cNvCxnSpPr>
          <p:nvPr/>
        </p:nvCxnSpPr>
        <p:spPr>
          <a:xfrm flipH="1">
            <a:off x="2140832" y="3645435"/>
            <a:ext cx="908957" cy="15657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/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0)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73C7B97-DEBE-E4A0-C08A-1BA2230D4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472" y="3761665"/>
                <a:ext cx="2008094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/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(−8, 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35DC6F30-9C4E-FD4B-BC88-09D07F4CA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519" y="1365827"/>
                <a:ext cx="200809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/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(−11, −4)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4AFCB97-3962-E992-A9B1-7F17DECD4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376" y="5422729"/>
                <a:ext cx="200809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/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(−4, 3)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4265422-2EAB-7017-5FD6-04E623BFB2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018" y="2360352"/>
                <a:ext cx="2008094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E82D642-D5A8-77FF-425D-7A1249CF3006}"/>
                  </a:ext>
                </a:extLst>
              </p:cNvPr>
              <p:cNvSpPr txBox="1"/>
              <p:nvPr/>
            </p:nvSpPr>
            <p:spPr>
              <a:xfrm>
                <a:off x="2414992" y="2410307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E82D642-D5A8-77FF-425D-7A1249CF30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992" y="2410307"/>
                <a:ext cx="535162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99F559-C414-238C-B7B7-A352C964C281}"/>
                  </a:ext>
                </a:extLst>
              </p:cNvPr>
              <p:cNvSpPr txBox="1"/>
              <p:nvPr/>
            </p:nvSpPr>
            <p:spPr>
              <a:xfrm>
                <a:off x="3855647" y="2691101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99F559-C414-238C-B7B7-A352C964C2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5647" y="2691101"/>
                <a:ext cx="535162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84EA9C-BD4B-9F43-C52C-5E96813AC289}"/>
                  </a:ext>
                </a:extLst>
              </p:cNvPr>
              <p:cNvSpPr txBox="1"/>
              <p:nvPr/>
            </p:nvSpPr>
            <p:spPr>
              <a:xfrm>
                <a:off x="2033463" y="4159412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584EA9C-BD4B-9F43-C52C-5E96813AC2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463" y="4159412"/>
                <a:ext cx="535162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DED697-B995-201E-A7C0-11FF8B9F5610}"/>
                  </a:ext>
                </a:extLst>
              </p:cNvPr>
              <p:cNvSpPr txBox="1"/>
              <p:nvPr/>
            </p:nvSpPr>
            <p:spPr>
              <a:xfrm>
                <a:off x="9447381" y="2731891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BDED697-B995-201E-A7C0-11FF8B9F56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7381" y="2731891"/>
                <a:ext cx="535162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694AF2-E809-627E-A36C-BB565FE0AE47}"/>
                  </a:ext>
                </a:extLst>
              </p:cNvPr>
              <p:cNvSpPr txBox="1"/>
              <p:nvPr/>
            </p:nvSpPr>
            <p:spPr>
              <a:xfrm>
                <a:off x="7606412" y="3192280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C694AF2-E809-627E-A36C-BB565FE0AE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6412" y="3192280"/>
                <a:ext cx="535162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C249214-1294-0E66-235E-253A43927A95}"/>
                  </a:ext>
                </a:extLst>
              </p:cNvPr>
              <p:cNvSpPr txBox="1"/>
              <p:nvPr/>
            </p:nvSpPr>
            <p:spPr>
              <a:xfrm>
                <a:off x="8379843" y="4525200"/>
                <a:ext cx="53516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C249214-1294-0E66-235E-253A43927A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9843" y="4525200"/>
                <a:ext cx="535162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4326CBE-E12C-4E01-CE92-2F6737A692ED}"/>
                  </a:ext>
                </a:extLst>
              </p:cNvPr>
              <p:cNvSpPr txBox="1"/>
              <p:nvPr/>
            </p:nvSpPr>
            <p:spPr>
              <a:xfrm>
                <a:off x="205657" y="653919"/>
                <a:ext cx="11789119" cy="6637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-means: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dist</m:t>
                                </m:r>
                                <m:d>
                                  <m:dPr>
                                    <m:ctrlP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=16+25+25+9+16+25</m:t>
                    </m:r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4326CBE-E12C-4E01-CE92-2F6737A692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657" y="653919"/>
                <a:ext cx="11789119" cy="663771"/>
              </a:xfrm>
              <a:prstGeom prst="rect">
                <a:avLst/>
              </a:prstGeom>
              <a:blipFill>
                <a:blip r:embed="rId16"/>
                <a:stretch>
                  <a:fillRect b="-22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16E7D14-902B-BE8E-2052-F25ABB9361EC}"/>
                  </a:ext>
                </a:extLst>
              </p:cNvPr>
              <p:cNvSpPr txBox="1"/>
              <p:nvPr/>
            </p:nvSpPr>
            <p:spPr>
              <a:xfrm>
                <a:off x="6523844" y="1424153"/>
                <a:ext cx="80954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=116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16E7D14-902B-BE8E-2052-F25ABB9361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844" y="1424153"/>
                <a:ext cx="809545" cy="523220"/>
              </a:xfrm>
              <a:prstGeom prst="rect">
                <a:avLst/>
              </a:prstGeom>
              <a:blipFill>
                <a:blip r:embed="rId17"/>
                <a:stretch>
                  <a:fillRect r="-270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48079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681318" y="1785331"/>
                <a:ext cx="5183773" cy="30469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Subset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of representative points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:r>
                  <a:rPr lang="en-US" sz="3200" dirty="0"/>
                  <a:t>for a specific clustering objective</a:t>
                </a:r>
                <a:endParaRPr lang="en-US" sz="3200" dirty="0">
                  <a:solidFill>
                    <a:srgbClr val="C00000"/>
                  </a:solidFill>
                </a:endParaRP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for all sets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with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318" y="1785331"/>
                <a:ext cx="5183773" cy="3046988"/>
              </a:xfrm>
              <a:prstGeom prst="rect">
                <a:avLst/>
              </a:prstGeom>
              <a:blipFill>
                <a:blip r:embed="rId2"/>
                <a:stretch>
                  <a:fillRect l="-2706" t="-2400" r="-3647" b="-5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E963977B-3A1E-82AF-0EE4-659562720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z="4400" b="0" dirty="0">
                <a:solidFill>
                  <a:srgbClr val="C00000"/>
                </a:solidFill>
              </a:rPr>
              <a:t>Coreset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33371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681318" y="1785331"/>
                <a:ext cx="5183773" cy="30469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Subset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of representative points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:r>
                  <a:rPr lang="en-US" sz="3200" dirty="0"/>
                  <a:t>for a specific clustering objective</a:t>
                </a:r>
                <a:endParaRPr lang="en-US" sz="3200" dirty="0">
                  <a:solidFill>
                    <a:srgbClr val="C00000"/>
                  </a:solidFill>
                </a:endParaRP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for all sets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with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318" y="1785331"/>
                <a:ext cx="5183773" cy="3046988"/>
              </a:xfrm>
              <a:prstGeom prst="rect">
                <a:avLst/>
              </a:prstGeom>
              <a:blipFill>
                <a:blip r:embed="rId2"/>
                <a:stretch>
                  <a:fillRect l="-2706" t="-2400" r="-3647" b="-5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E963977B-3A1E-82AF-0EE4-659562720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z="4400" b="0" dirty="0">
                <a:solidFill>
                  <a:srgbClr val="C00000"/>
                </a:solidFill>
              </a:rPr>
              <a:t>Coreset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5C31AD6-8D9C-7A46-E8DE-EF1CC181D880}"/>
              </a:ext>
            </a:extLst>
          </p:cNvPr>
          <p:cNvSpPr/>
          <p:nvPr/>
        </p:nvSpPr>
        <p:spPr>
          <a:xfrm>
            <a:off x="10457377" y="31432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543FCA1-ADFC-5453-8CDD-D9E467D995AF}"/>
              </a:ext>
            </a:extLst>
          </p:cNvPr>
          <p:cNvSpPr/>
          <p:nvPr/>
        </p:nvSpPr>
        <p:spPr>
          <a:xfrm>
            <a:off x="6270707" y="31767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253D42B-6F77-E1F9-00B5-00E6DBC1CBA4}"/>
              </a:ext>
            </a:extLst>
          </p:cNvPr>
          <p:cNvSpPr/>
          <p:nvPr/>
        </p:nvSpPr>
        <p:spPr>
          <a:xfrm>
            <a:off x="11092884" y="284300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2456FC-C3F3-CC13-F190-39BCE5EACD2E}"/>
              </a:ext>
            </a:extLst>
          </p:cNvPr>
          <p:cNvSpPr/>
          <p:nvPr/>
        </p:nvSpPr>
        <p:spPr>
          <a:xfrm>
            <a:off x="10581313" y="276452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BD2D58F-34FE-A5AC-DD17-942F04AB89AF}"/>
              </a:ext>
            </a:extLst>
          </p:cNvPr>
          <p:cNvSpPr/>
          <p:nvPr/>
        </p:nvSpPr>
        <p:spPr>
          <a:xfrm>
            <a:off x="10791983" y="34050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92A99B5-94FD-9265-FBD8-432E6C1ACF0C}"/>
              </a:ext>
            </a:extLst>
          </p:cNvPr>
          <p:cNvSpPr/>
          <p:nvPr/>
        </p:nvSpPr>
        <p:spPr>
          <a:xfrm>
            <a:off x="6508400" y="35218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98348FC-B426-840E-98E9-81D6E15B6917}"/>
              </a:ext>
            </a:extLst>
          </p:cNvPr>
          <p:cNvSpPr/>
          <p:nvPr/>
        </p:nvSpPr>
        <p:spPr>
          <a:xfrm>
            <a:off x="6942833" y="291692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C508C21-919A-02F1-0F67-17E194572D8E}"/>
              </a:ext>
            </a:extLst>
          </p:cNvPr>
          <p:cNvSpPr/>
          <p:nvPr/>
        </p:nvSpPr>
        <p:spPr>
          <a:xfrm>
            <a:off x="11194410" y="336696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EF5BC45-14BC-A875-7CE3-FC52DAEAB6F3}"/>
              </a:ext>
            </a:extLst>
          </p:cNvPr>
          <p:cNvSpPr/>
          <p:nvPr/>
        </p:nvSpPr>
        <p:spPr>
          <a:xfrm>
            <a:off x="6655202" y="31432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130B78-40E2-3D0F-E1D1-34D5E9A17AD3}"/>
              </a:ext>
            </a:extLst>
          </p:cNvPr>
          <p:cNvSpPr/>
          <p:nvPr/>
        </p:nvSpPr>
        <p:spPr>
          <a:xfrm>
            <a:off x="6892540" y="34144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C4AAA8-0081-C2C0-2D40-B3408327AFDD}"/>
              </a:ext>
            </a:extLst>
          </p:cNvPr>
          <p:cNvSpPr/>
          <p:nvPr/>
        </p:nvSpPr>
        <p:spPr>
          <a:xfrm>
            <a:off x="6430097" y="284300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7F826F0-18B7-7FA5-023C-D01DBC5FD980}"/>
              </a:ext>
            </a:extLst>
          </p:cNvPr>
          <p:cNvSpPr/>
          <p:nvPr/>
        </p:nvSpPr>
        <p:spPr>
          <a:xfrm>
            <a:off x="10837351" y="306475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688BC61-22FE-9174-C538-A1EF7F743DC3}"/>
              </a:ext>
            </a:extLst>
          </p:cNvPr>
          <p:cNvSpPr/>
          <p:nvPr/>
        </p:nvSpPr>
        <p:spPr>
          <a:xfrm>
            <a:off x="8214962" y="19729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71DFB1B-8A9C-27BC-19C5-FC3395E0EE69}"/>
              </a:ext>
            </a:extLst>
          </p:cNvPr>
          <p:cNvSpPr/>
          <p:nvPr/>
        </p:nvSpPr>
        <p:spPr>
          <a:xfrm>
            <a:off x="9145382" y="197220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85A1981-49EC-0100-519B-FB6CA821B39F}"/>
              </a:ext>
            </a:extLst>
          </p:cNvPr>
          <p:cNvSpPr/>
          <p:nvPr/>
        </p:nvSpPr>
        <p:spPr>
          <a:xfrm>
            <a:off x="8887088" y="1713163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392D0D2-1F57-3477-87B4-6804BA92F28E}"/>
              </a:ext>
            </a:extLst>
          </p:cNvPr>
          <p:cNvSpPr/>
          <p:nvPr/>
        </p:nvSpPr>
        <p:spPr>
          <a:xfrm>
            <a:off x="8599457" y="193947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87F3727-8F12-17A8-BDF0-2C9F50C90A67}"/>
              </a:ext>
            </a:extLst>
          </p:cNvPr>
          <p:cNvSpPr/>
          <p:nvPr/>
        </p:nvSpPr>
        <p:spPr>
          <a:xfrm>
            <a:off x="8836795" y="221065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2DE7EB2-F57C-2401-42B0-99F9358D30B4}"/>
              </a:ext>
            </a:extLst>
          </p:cNvPr>
          <p:cNvSpPr/>
          <p:nvPr/>
        </p:nvSpPr>
        <p:spPr>
          <a:xfrm>
            <a:off x="8374352" y="16392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34DEBEC-287E-2912-0C62-A494F601619E}"/>
              </a:ext>
            </a:extLst>
          </p:cNvPr>
          <p:cNvSpPr/>
          <p:nvPr/>
        </p:nvSpPr>
        <p:spPr>
          <a:xfrm>
            <a:off x="8693062" y="141303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2154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681318" y="1785331"/>
                <a:ext cx="5183773" cy="30469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Subset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of representative points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:r>
                  <a:rPr lang="en-US" sz="3200" dirty="0"/>
                  <a:t>for a specific clustering objective</a:t>
                </a:r>
                <a:endParaRPr lang="en-US" sz="3200" dirty="0">
                  <a:solidFill>
                    <a:srgbClr val="C00000"/>
                  </a:solidFill>
                </a:endParaRPr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endParaRPr lang="en-US" sz="3200" dirty="0"/>
              </a:p>
              <a:p>
                <a:pPr marL="457200" indent="-457200"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for all sets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with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318" y="1785331"/>
                <a:ext cx="5183773" cy="3046988"/>
              </a:xfrm>
              <a:prstGeom prst="rect">
                <a:avLst/>
              </a:prstGeom>
              <a:blipFill>
                <a:blip r:embed="rId2"/>
                <a:stretch>
                  <a:fillRect l="-2706" t="-2400" r="-3647" b="-5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E963977B-3A1E-82AF-0EE4-659562720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z="4400" b="0" dirty="0">
                <a:solidFill>
                  <a:srgbClr val="C00000"/>
                </a:solidFill>
              </a:rPr>
              <a:t>Coreset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5C31AD6-8D9C-7A46-E8DE-EF1CC181D880}"/>
              </a:ext>
            </a:extLst>
          </p:cNvPr>
          <p:cNvSpPr/>
          <p:nvPr/>
        </p:nvSpPr>
        <p:spPr>
          <a:xfrm>
            <a:off x="10457377" y="314323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543FCA1-ADFC-5453-8CDD-D9E467D995AF}"/>
              </a:ext>
            </a:extLst>
          </p:cNvPr>
          <p:cNvSpPr/>
          <p:nvPr/>
        </p:nvSpPr>
        <p:spPr>
          <a:xfrm>
            <a:off x="6270707" y="317675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253D42B-6F77-E1F9-00B5-00E6DBC1CBA4}"/>
              </a:ext>
            </a:extLst>
          </p:cNvPr>
          <p:cNvSpPr/>
          <p:nvPr/>
        </p:nvSpPr>
        <p:spPr>
          <a:xfrm>
            <a:off x="11092884" y="284300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2456FC-C3F3-CC13-F190-39BCE5EACD2E}"/>
              </a:ext>
            </a:extLst>
          </p:cNvPr>
          <p:cNvSpPr/>
          <p:nvPr/>
        </p:nvSpPr>
        <p:spPr>
          <a:xfrm>
            <a:off x="10581313" y="276452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BD2D58F-34FE-A5AC-DD17-942F04AB89AF}"/>
              </a:ext>
            </a:extLst>
          </p:cNvPr>
          <p:cNvSpPr/>
          <p:nvPr/>
        </p:nvSpPr>
        <p:spPr>
          <a:xfrm>
            <a:off x="10791983" y="340506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92A99B5-94FD-9265-FBD8-432E6C1ACF0C}"/>
              </a:ext>
            </a:extLst>
          </p:cNvPr>
          <p:cNvSpPr/>
          <p:nvPr/>
        </p:nvSpPr>
        <p:spPr>
          <a:xfrm>
            <a:off x="6508400" y="352184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98348FC-B426-840E-98E9-81D6E15B6917}"/>
              </a:ext>
            </a:extLst>
          </p:cNvPr>
          <p:cNvSpPr/>
          <p:nvPr/>
        </p:nvSpPr>
        <p:spPr>
          <a:xfrm>
            <a:off x="6942833" y="291692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C508C21-919A-02F1-0F67-17E194572D8E}"/>
              </a:ext>
            </a:extLst>
          </p:cNvPr>
          <p:cNvSpPr/>
          <p:nvPr/>
        </p:nvSpPr>
        <p:spPr>
          <a:xfrm>
            <a:off x="11194410" y="336696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EF5BC45-14BC-A875-7CE3-FC52DAEAB6F3}"/>
              </a:ext>
            </a:extLst>
          </p:cNvPr>
          <p:cNvSpPr/>
          <p:nvPr/>
        </p:nvSpPr>
        <p:spPr>
          <a:xfrm>
            <a:off x="6657689" y="3143236"/>
            <a:ext cx="159390" cy="15697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130B78-40E2-3D0F-E1D1-34D5E9A17AD3}"/>
              </a:ext>
            </a:extLst>
          </p:cNvPr>
          <p:cNvSpPr/>
          <p:nvPr/>
        </p:nvSpPr>
        <p:spPr>
          <a:xfrm>
            <a:off x="6892540" y="341441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C4AAA8-0081-C2C0-2D40-B3408327AFDD}"/>
              </a:ext>
            </a:extLst>
          </p:cNvPr>
          <p:cNvSpPr/>
          <p:nvPr/>
        </p:nvSpPr>
        <p:spPr>
          <a:xfrm>
            <a:off x="6430097" y="2843006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7F826F0-18B7-7FA5-023C-D01DBC5FD980}"/>
              </a:ext>
            </a:extLst>
          </p:cNvPr>
          <p:cNvSpPr/>
          <p:nvPr/>
        </p:nvSpPr>
        <p:spPr>
          <a:xfrm>
            <a:off x="10837351" y="3064751"/>
            <a:ext cx="159390" cy="15697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688BC61-22FE-9174-C538-A1EF7F743DC3}"/>
              </a:ext>
            </a:extLst>
          </p:cNvPr>
          <p:cNvSpPr/>
          <p:nvPr/>
        </p:nvSpPr>
        <p:spPr>
          <a:xfrm>
            <a:off x="8214962" y="19729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71DFB1B-8A9C-27BC-19C5-FC3395E0EE69}"/>
              </a:ext>
            </a:extLst>
          </p:cNvPr>
          <p:cNvSpPr/>
          <p:nvPr/>
        </p:nvSpPr>
        <p:spPr>
          <a:xfrm>
            <a:off x="9145382" y="1972201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85A1981-49EC-0100-519B-FB6CA821B39F}"/>
              </a:ext>
            </a:extLst>
          </p:cNvPr>
          <p:cNvSpPr/>
          <p:nvPr/>
        </p:nvSpPr>
        <p:spPr>
          <a:xfrm>
            <a:off x="8887088" y="1713163"/>
            <a:ext cx="159390" cy="15697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392D0D2-1F57-3477-87B4-6804BA92F28E}"/>
              </a:ext>
            </a:extLst>
          </p:cNvPr>
          <p:cNvSpPr/>
          <p:nvPr/>
        </p:nvSpPr>
        <p:spPr>
          <a:xfrm>
            <a:off x="8599457" y="1939478"/>
            <a:ext cx="159390" cy="156970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87F3727-8F12-17A8-BDF0-2C9F50C90A67}"/>
              </a:ext>
            </a:extLst>
          </p:cNvPr>
          <p:cNvSpPr/>
          <p:nvPr/>
        </p:nvSpPr>
        <p:spPr>
          <a:xfrm>
            <a:off x="8836795" y="221065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2DE7EB2-F57C-2401-42B0-99F9358D30B4}"/>
              </a:ext>
            </a:extLst>
          </p:cNvPr>
          <p:cNvSpPr/>
          <p:nvPr/>
        </p:nvSpPr>
        <p:spPr>
          <a:xfrm>
            <a:off x="8374352" y="163924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34DEBEC-287E-2912-0C62-A494F601619E}"/>
              </a:ext>
            </a:extLst>
          </p:cNvPr>
          <p:cNvSpPr/>
          <p:nvPr/>
        </p:nvSpPr>
        <p:spPr>
          <a:xfrm>
            <a:off x="8693062" y="141303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6238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dirty="0">
                <a:solidFill>
                  <a:srgbClr val="C00000"/>
                </a:solidFill>
              </a:rPr>
              <a:t>Coreset (Formal Definition)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Given a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/>
                  <a:t> and an accuracy parameter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ε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3200" dirty="0"/>
                  <a:t>, we say a set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with weight function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is an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i="1" dirty="0"/>
                  <a:t>-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multiplicative coreset</a:t>
                </a:r>
                <a:r>
                  <a:rPr lang="en-US" sz="3200" dirty="0"/>
                  <a:t> for a cost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</m:oMath>
                </a14:m>
                <a:r>
                  <a:rPr lang="en-US" sz="3200" dirty="0"/>
                  <a:t>, if for all queries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3200" dirty="0"/>
                  <a:t> with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, we have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1" r="-1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A60A669-0136-6FD7-41FB-FE8CF150D649}"/>
                  </a:ext>
                </a:extLst>
              </p:cNvPr>
              <p:cNvSpPr txBox="1"/>
              <p:nvPr/>
            </p:nvSpPr>
            <p:spPr>
              <a:xfrm>
                <a:off x="838200" y="4114449"/>
                <a:ext cx="10632413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m:rPr>
                              <m:sty m:val="p"/>
                            </m:r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ε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32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Cost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)≤</m:t>
                      </m:r>
                      <m:r>
                        <m:rPr>
                          <m:sty m:val="p"/>
                        </m:rPr>
                        <a:rPr lang="en-US" sz="3200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Cost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)≤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sty m:val="p"/>
                            </m:r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ε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3200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Cost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A60A669-0136-6FD7-41FB-FE8CF150D6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114449"/>
                <a:ext cx="1063241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40D5302-FE2C-BE47-CF4D-E6463B7022C0}"/>
                  </a:ext>
                </a:extLst>
              </p:cNvPr>
              <p:cNvSpPr txBox="1"/>
              <p:nvPr/>
            </p:nvSpPr>
            <p:spPr>
              <a:xfrm>
                <a:off x="1413910" y="5550958"/>
                <a:ext cx="9301967" cy="6260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-clustering: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d>
                      <m:d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  <m:d>
                              <m:d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  <m:d>
                              <m:d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28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dist</m:t>
                                </m:r>
                                <m:d>
                                  <m:dPr>
                                    <m:ctrlP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8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</m:d>
                              </m:e>
                            </m:d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sup>
                        </m:sSup>
                      </m:e>
                    </m:nary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40D5302-FE2C-BE47-CF4D-E6463B7022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3910" y="5550958"/>
                <a:ext cx="9301967" cy="626005"/>
              </a:xfrm>
              <a:prstGeom prst="rect">
                <a:avLst/>
              </a:prstGeom>
              <a:blipFill>
                <a:blip r:embed="rId5"/>
                <a:stretch>
                  <a:fillRect b="-245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EF34725-1923-857C-C5CA-77E438F11170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6154407" y="4699224"/>
            <a:ext cx="0" cy="8517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62883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 in the Streaming Model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Merge-and-reduce framework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there exists a </a:t>
                </a:r>
                <a14:m>
                  <m:oMath xmlns:m="http://schemas.openxmlformats.org/officeDocument/2006/math"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-coreset construction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-clustering that uses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weighted input points 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Partition the stream into blocks containing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points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333" t="-2941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404ECA-3D98-4D9C-AD47-5584842F9584}"/>
                  </a:ext>
                </a:extLst>
              </p:cNvPr>
              <p:cNvSpPr txBox="1"/>
              <p:nvPr/>
            </p:nvSpPr>
            <p:spPr>
              <a:xfrm>
                <a:off x="6840070" y="4111565"/>
                <a:ext cx="923364" cy="79002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0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</m:acc>
                      <m:d>
                        <m:dPr>
                          <m:ctrlPr>
                            <a:rPr lang="en-US" sz="20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</m:e>
                                <m:sup>
                                  <m:r>
                                    <a:rPr lang="en-US" sz="20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404ECA-3D98-4D9C-AD47-5584842F95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070" y="4111565"/>
                <a:ext cx="923364" cy="7900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104E6C-D424-07BF-2736-314B07BAF3AC}"/>
              </a:ext>
            </a:extLst>
          </p:cNvPr>
          <p:cNvCxnSpPr>
            <a:stCxn id="5" idx="1"/>
          </p:cNvCxnSpPr>
          <p:nvPr/>
        </p:nvCxnSpPr>
        <p:spPr>
          <a:xfrm flipH="1">
            <a:off x="6320118" y="4506577"/>
            <a:ext cx="5199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47BF53-5E10-12C4-FBE7-B4048FF5BAC7}"/>
              </a:ext>
            </a:extLst>
          </p:cNvPr>
          <p:cNvCxnSpPr>
            <a:cxnSpLocks/>
          </p:cNvCxnSpPr>
          <p:nvPr/>
        </p:nvCxnSpPr>
        <p:spPr>
          <a:xfrm flipV="1">
            <a:off x="6320118" y="4111565"/>
            <a:ext cx="0" cy="395012"/>
          </a:xfrm>
          <a:prstGeom prst="line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51747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 in the Streaming Model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Partition the stream into blocks containing </a:t>
                </a:r>
                <a14:m>
                  <m:oMath xmlns:m="http://schemas.openxmlformats.org/officeDocument/2006/math"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points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Create 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-coreset for each block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Create 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-coreset for the set of points formed by the union of two coresets for each block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333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03AD941-8EF2-9D20-37D5-E4BFABC9F3D5}"/>
              </a:ext>
            </a:extLst>
          </p:cNvPr>
          <p:cNvCxnSpPr>
            <a:cxnSpLocks/>
          </p:cNvCxnSpPr>
          <p:nvPr/>
        </p:nvCxnSpPr>
        <p:spPr>
          <a:xfrm flipV="1">
            <a:off x="6154407" y="4699224"/>
            <a:ext cx="0" cy="85173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A0A806F-3E3D-9A61-4B40-9637D24DAAD7}"/>
              </a:ext>
            </a:extLst>
          </p:cNvPr>
          <p:cNvSpPr txBox="1"/>
          <p:nvPr/>
        </p:nvSpPr>
        <p:spPr>
          <a:xfrm>
            <a:off x="5569528" y="5602350"/>
            <a:ext cx="13115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Merge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F1C13D-E523-BBC1-B8CC-B73D3F517DBC}"/>
              </a:ext>
            </a:extLst>
          </p:cNvPr>
          <p:cNvSpPr txBox="1"/>
          <p:nvPr/>
        </p:nvSpPr>
        <p:spPr>
          <a:xfrm>
            <a:off x="299233" y="5015881"/>
            <a:ext cx="13115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Reduce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6FA5362-15DF-94BE-9510-E9A30CCA000F}"/>
              </a:ext>
            </a:extLst>
          </p:cNvPr>
          <p:cNvCxnSpPr>
            <a:cxnSpLocks/>
          </p:cNvCxnSpPr>
          <p:nvPr/>
        </p:nvCxnSpPr>
        <p:spPr>
          <a:xfrm flipV="1">
            <a:off x="489527" y="4001294"/>
            <a:ext cx="591128" cy="101458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2387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 in the Streaming Model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Partition the stream into blocks containing </a:t>
                </a:r>
                <a14:m>
                  <m:oMath xmlns:m="http://schemas.openxmlformats.org/officeDocument/2006/math"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points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Create 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-coreset for each block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Create 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-coreset for the set of points formed by the union of two coresets for each block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333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4859628-8C84-CD0C-82AF-A4BBE9A32E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7287" y="4909127"/>
            <a:ext cx="987742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53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 in the Streaming Model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There are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3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3200" dirty="0"/>
                  <a:t> levels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Each coreset is 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-coreset of two coresets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Total approximation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num>
                              <m:den>
                                <m:func>
                                  <m:funcPr>
                                    <m:ctrlPr>
                                      <a:rPr lang="en-US" sz="3200" i="1" dirty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3200" dirty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3200" i="1" dirty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</m:den>
                            </m:f>
                          </m:e>
                        </m:d>
                      </m:e>
                      <m:sup>
                        <m:func>
                          <m:func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 b="0" i="0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sup>
                    </m:sSup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=(1+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4859628-8C84-CD0C-82AF-A4BBE9A32E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7287" y="4909127"/>
            <a:ext cx="987742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647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Frequency Moments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Norm)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242755" cy="4734973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Given a 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be the frequency of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. (How often it appears)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 be the frequency moment of the vector:</a:t>
                </a:r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lvl="1">
                  <a:buClr>
                    <a:schemeClr val="tx1"/>
                  </a:buClr>
                </a:pPr>
                <a:endParaRPr lang="en-US" dirty="0"/>
              </a:p>
              <a:p>
                <a:pPr lvl="1">
                  <a:buClr>
                    <a:schemeClr val="tx1"/>
                  </a:buClr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and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output a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-approximation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Motivation</a:t>
                </a:r>
                <a:r>
                  <a:rPr lang="en-US" dirty="0"/>
                  <a:t>: Entropy estimation, linear regression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242755" cy="4734973"/>
              </a:xfrm>
              <a:blipFill>
                <a:blip r:embed="rId3"/>
                <a:stretch>
                  <a:fillRect l="-1071" t="-20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2FD8736-F162-41C2-9CE0-9BF3ADDC3736}"/>
                  </a:ext>
                </a:extLst>
              </p:cNvPr>
              <p:cNvSpPr/>
              <p:nvPr/>
            </p:nvSpPr>
            <p:spPr>
              <a:xfrm>
                <a:off x="3263654" y="3369518"/>
                <a:ext cx="6253315" cy="6317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2FD8736-F162-41C2-9CE0-9BF3ADDC37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654" y="3369518"/>
                <a:ext cx="6253315" cy="6317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562489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-Clustering in the Streaming Model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6D984B7A-8516-47FC-9176-8158CF0B5C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there exists a </a:t>
                </a:r>
                <a14:m>
                  <m:oMath xmlns:m="http://schemas.openxmlformats.org/officeDocument/2006/math">
                    <m:r>
                      <a:rPr lang="en-US" sz="3200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-coreset construction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-clustering that uses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weighted input points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Partition the stream into blocks containing </a:t>
                </a:r>
                <a14:m>
                  <m:oMath xmlns:m="http://schemas.openxmlformats.org/officeDocument/2006/math"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points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Total space is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32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3200" dirty="0"/>
                  <a:t> points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333" t="-2801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D885FBF-2C07-3AF3-7E1D-8AC826260B2A}"/>
                  </a:ext>
                </a:extLst>
              </p:cNvPr>
              <p:cNvSpPr txBox="1"/>
              <p:nvPr/>
            </p:nvSpPr>
            <p:spPr>
              <a:xfrm>
                <a:off x="1246909" y="5206265"/>
                <a:ext cx="9753600" cy="872611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dirty="0"/>
                  <a:t>For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-means clustering, this is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d>
                      <m:d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func>
                          <m:func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3200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p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3200" dirty="0"/>
                  <a:t> points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D885FBF-2C07-3AF3-7E1D-8AC826260B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909" y="5206265"/>
                <a:ext cx="9753600" cy="872611"/>
              </a:xfrm>
              <a:prstGeom prst="rect">
                <a:avLst/>
              </a:prstGeom>
              <a:blipFill>
                <a:blip r:embed="rId5"/>
                <a:stretch>
                  <a:fillRect b="-7383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64E8EBE-C5B1-3B10-DA94-3D7D5FC8179C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6123709" y="4580965"/>
            <a:ext cx="0" cy="6253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144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The 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So far, all questions have been </a:t>
            </a:r>
            <a:r>
              <a:rPr lang="en-US" sz="2800" i="1" dirty="0"/>
              <a:t>statistical</a:t>
            </a:r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r>
              <a:rPr lang="en-US" dirty="0"/>
              <a:t>What other questions can be asked? (Think in general, outside of the streaming model)</a:t>
            </a:r>
          </a:p>
        </p:txBody>
      </p:sp>
    </p:spTree>
    <p:extLst>
      <p:ext uri="{BB962C8B-B14F-4D97-AF65-F5344CB8AC3E}">
        <p14:creationId xmlns:p14="http://schemas.microsoft.com/office/powerpoint/2010/main" val="2913937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The 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So far, all questions have been </a:t>
            </a:r>
            <a:r>
              <a:rPr lang="en-US" sz="2800" i="1" dirty="0"/>
              <a:t>statistical</a:t>
            </a:r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r>
              <a:rPr lang="en-US" dirty="0"/>
              <a:t>What other questions can be asked? (Think in general, outside of the streaming model)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Algebraic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geometric</a:t>
            </a:r>
          </a:p>
        </p:txBody>
      </p:sp>
    </p:spTree>
    <p:extLst>
      <p:ext uri="{BB962C8B-B14F-4D97-AF65-F5344CB8AC3E}">
        <p14:creationId xmlns:p14="http://schemas.microsoft.com/office/powerpoint/2010/main" val="1961194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The 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So far, all questions have been </a:t>
            </a:r>
            <a:r>
              <a:rPr lang="en-US" sz="2800" i="1" dirty="0"/>
              <a:t>statistical</a:t>
            </a:r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endParaRPr lang="en-US" i="1" dirty="0"/>
          </a:p>
          <a:p>
            <a:pPr>
              <a:buClr>
                <a:schemeClr val="tx1"/>
              </a:buClr>
            </a:pPr>
            <a:r>
              <a:rPr lang="en-US" dirty="0"/>
              <a:t>What other questions can be asked? (Think in general, outside of the streaming model)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Algebraic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geometric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600AE7E-666E-9736-35A9-6437E0106564}"/>
              </a:ext>
            </a:extLst>
          </p:cNvPr>
          <p:cNvSpPr/>
          <p:nvPr/>
        </p:nvSpPr>
        <p:spPr>
          <a:xfrm>
            <a:off x="2537011" y="5208492"/>
            <a:ext cx="1766047" cy="60063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0A983-A117-6F82-96F1-E6B60D2C5849}"/>
              </a:ext>
            </a:extLst>
          </p:cNvPr>
          <p:cNvSpPr txBox="1"/>
          <p:nvPr/>
        </p:nvSpPr>
        <p:spPr>
          <a:xfrm>
            <a:off x="4007223" y="5883689"/>
            <a:ext cx="14253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TODAY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A1BACD0-7372-8A89-170C-D999FE5284CF}"/>
              </a:ext>
            </a:extLst>
          </p:cNvPr>
          <p:cNvCxnSpPr>
            <a:endCxn id="2" idx="4"/>
          </p:cNvCxnSpPr>
          <p:nvPr/>
        </p:nvCxnSpPr>
        <p:spPr>
          <a:xfrm flipH="1" flipV="1">
            <a:off x="3420035" y="5809129"/>
            <a:ext cx="506506" cy="35858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356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2296</Words>
  <Application>Microsoft Office PowerPoint</Application>
  <PresentationFormat>Widescreen</PresentationFormat>
  <Paragraphs>425</Paragraphs>
  <Slides>60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Arial</vt:lpstr>
      <vt:lpstr>Calibri</vt:lpstr>
      <vt:lpstr>Calibri Light</vt:lpstr>
      <vt:lpstr>Cambria Math</vt:lpstr>
      <vt:lpstr>Office Theme</vt:lpstr>
      <vt:lpstr>CSCE 658: Randomized Algorithms</vt:lpstr>
      <vt:lpstr>Class Logistics</vt:lpstr>
      <vt:lpstr>Previously in the Streaming Model</vt:lpstr>
      <vt:lpstr>Reservoir Sampling</vt:lpstr>
      <vt:lpstr>Heavy-Hitters (Frequent Items)</vt:lpstr>
      <vt:lpstr>Frequency Moments (L_p Norm)</vt:lpstr>
      <vt:lpstr>The Streaming Model</vt:lpstr>
      <vt:lpstr>The Streaming Model</vt:lpstr>
      <vt:lpstr>The Streaming Model</vt:lpstr>
      <vt:lpstr>Graph Theory</vt:lpstr>
      <vt:lpstr>Graph Theory</vt:lpstr>
      <vt:lpstr>Semi-streaming Model</vt:lpstr>
      <vt:lpstr>PowerPoint Presentation</vt:lpstr>
      <vt:lpstr>Bipartiteness</vt:lpstr>
      <vt:lpstr>PowerPoint Presentation</vt:lpstr>
      <vt:lpstr>PowerPoint Presentation</vt:lpstr>
      <vt:lpstr>PowerPoint Presentation</vt:lpstr>
      <vt:lpstr>PowerPoint Presentation</vt:lpstr>
      <vt:lpstr>Applications for Bipartiteness Testing</vt:lpstr>
      <vt:lpstr>Applications for Bipartiteness Testing</vt:lpstr>
      <vt:lpstr>Bipartiteness</vt:lpstr>
      <vt:lpstr>Bipartiteness</vt:lpstr>
      <vt:lpstr>Bipartiteness</vt:lpstr>
      <vt:lpstr>Bipartiteness</vt:lpstr>
      <vt:lpstr>PowerPoint Presentation</vt:lpstr>
      <vt:lpstr>PowerPoint Presentation</vt:lpstr>
      <vt:lpstr>PowerPoint Presentation</vt:lpstr>
      <vt:lpstr>PowerPoint Presentation</vt:lpstr>
      <vt:lpstr>Bipartiteness in the Streaming Model</vt:lpstr>
      <vt:lpstr>Bipartiteness in the Streaming Model</vt:lpstr>
      <vt:lpstr>Bipartiteness in the Streaming Model</vt:lpstr>
      <vt:lpstr>Bipartiteness in the Streaming Model</vt:lpstr>
      <vt:lpstr>PowerPoint Presentation</vt:lpstr>
      <vt:lpstr>Clustering</vt:lpstr>
      <vt:lpstr>k-Clustering</vt:lpstr>
      <vt:lpstr>k-Clustering</vt:lpstr>
      <vt:lpstr>k-Clustering</vt:lpstr>
      <vt:lpstr>k-Clustering</vt:lpstr>
      <vt:lpstr>k-Clustering</vt:lpstr>
      <vt:lpstr>k-Clustering</vt:lpstr>
      <vt:lpstr>k-Clustering</vt:lpstr>
      <vt:lpstr>k-Clustering</vt:lpstr>
      <vt:lpstr>k-Clustering</vt:lpstr>
      <vt:lpstr>k-Clustering</vt:lpstr>
      <vt:lpstr>Euclidean k-Clustering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Coreset</vt:lpstr>
      <vt:lpstr>Coreset</vt:lpstr>
      <vt:lpstr>Coreset</vt:lpstr>
      <vt:lpstr>Coreset (Formal Definition)</vt:lpstr>
      <vt:lpstr>(k,z)-Clustering in the Streaming Model</vt:lpstr>
      <vt:lpstr>(k,z)-Clustering in the Streaming Model</vt:lpstr>
      <vt:lpstr>(k,z)-Clustering in the Streaming Model</vt:lpstr>
      <vt:lpstr>(k,z)-Clustering in the Streaming Model</vt:lpstr>
      <vt:lpstr>(k,z)-Clustering in the Streaming 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658: Randomized Algorithms</dc:title>
  <dc:creator>Samson Zhou</dc:creator>
  <cp:lastModifiedBy>Samson Zhou</cp:lastModifiedBy>
  <cp:revision>5</cp:revision>
  <dcterms:created xsi:type="dcterms:W3CDTF">2024-02-21T20:27:06Z</dcterms:created>
  <dcterms:modified xsi:type="dcterms:W3CDTF">2024-02-28T22:13:08Z</dcterms:modified>
</cp:coreProperties>
</file>