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788" r:id="rId2"/>
    <p:sldId id="989" r:id="rId3"/>
    <p:sldId id="1261" r:id="rId4"/>
    <p:sldId id="1125" r:id="rId5"/>
    <p:sldId id="1213" r:id="rId6"/>
    <p:sldId id="1112" r:id="rId7"/>
    <p:sldId id="1113" r:id="rId8"/>
    <p:sldId id="1115" r:id="rId9"/>
    <p:sldId id="1116" r:id="rId10"/>
    <p:sldId id="832" r:id="rId11"/>
    <p:sldId id="1272" r:id="rId12"/>
    <p:sldId id="1275" r:id="rId13"/>
    <p:sldId id="1274" r:id="rId14"/>
    <p:sldId id="1276" r:id="rId15"/>
    <p:sldId id="1277" r:id="rId16"/>
    <p:sldId id="1278" r:id="rId17"/>
    <p:sldId id="1281" r:id="rId18"/>
    <p:sldId id="1280" r:id="rId19"/>
    <p:sldId id="1282" r:id="rId20"/>
    <p:sldId id="1285" r:id="rId21"/>
    <p:sldId id="1284" r:id="rId22"/>
    <p:sldId id="1286" r:id="rId23"/>
    <p:sldId id="1287" r:id="rId24"/>
    <p:sldId id="1288" r:id="rId25"/>
    <p:sldId id="1289" r:id="rId26"/>
    <p:sldId id="1290" r:id="rId27"/>
    <p:sldId id="1291" r:id="rId28"/>
    <p:sldId id="1292" r:id="rId29"/>
    <p:sldId id="1293" r:id="rId30"/>
    <p:sldId id="1294" r:id="rId31"/>
    <p:sldId id="1295" r:id="rId32"/>
    <p:sldId id="1296" r:id="rId33"/>
    <p:sldId id="1297" r:id="rId34"/>
    <p:sldId id="1298" r:id="rId35"/>
    <p:sldId id="1299" r:id="rId36"/>
    <p:sldId id="1301" r:id="rId37"/>
    <p:sldId id="1302" r:id="rId38"/>
    <p:sldId id="1300" r:id="rId39"/>
    <p:sldId id="1303" r:id="rId40"/>
    <p:sldId id="1304" r:id="rId41"/>
    <p:sldId id="1305" r:id="rId42"/>
    <p:sldId id="1306" r:id="rId43"/>
    <p:sldId id="1307" r:id="rId44"/>
    <p:sldId id="1308" r:id="rId45"/>
    <p:sldId id="1324" r:id="rId46"/>
    <p:sldId id="1323" r:id="rId47"/>
    <p:sldId id="1238" r:id="rId48"/>
    <p:sldId id="1239" r:id="rId49"/>
    <p:sldId id="1262" r:id="rId50"/>
    <p:sldId id="1311" r:id="rId51"/>
    <p:sldId id="1312" r:id="rId52"/>
    <p:sldId id="1309" r:id="rId53"/>
    <p:sldId id="1314" r:id="rId54"/>
    <p:sldId id="1310" r:id="rId55"/>
    <p:sldId id="1266" r:id="rId56"/>
    <p:sldId id="1315" r:id="rId57"/>
    <p:sldId id="1267" r:id="rId58"/>
    <p:sldId id="1316" r:id="rId59"/>
    <p:sldId id="1313" r:id="rId60"/>
    <p:sldId id="1317" r:id="rId61"/>
    <p:sldId id="1264" r:id="rId62"/>
    <p:sldId id="1318" r:id="rId63"/>
    <p:sldId id="1319" r:id="rId64"/>
    <p:sldId id="1127" r:id="rId65"/>
    <p:sldId id="1128" r:id="rId66"/>
    <p:sldId id="1129" r:id="rId67"/>
    <p:sldId id="1320" r:id="rId68"/>
    <p:sldId id="1321" r:id="rId69"/>
    <p:sldId id="1131" r:id="rId70"/>
    <p:sldId id="1130" r:id="rId71"/>
    <p:sldId id="1322" r:id="rId72"/>
    <p:sldId id="1133" r:id="rId73"/>
    <p:sldId id="1132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BCF98-E56F-4FC4-81ED-AC14B23999CA}" v="2" dt="2024-02-23T10:25:29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son Zhou" userId="be955f33642ecbf5" providerId="LiveId" clId="{202BCF98-E56F-4FC4-81ED-AC14B23999CA}"/>
    <pc:docChg chg="addSld modSld">
      <pc:chgData name="Samson Zhou" userId="be955f33642ecbf5" providerId="LiveId" clId="{202BCF98-E56F-4FC4-81ED-AC14B23999CA}" dt="2024-02-23T10:25:29.056" v="1"/>
      <pc:docMkLst>
        <pc:docMk/>
      </pc:docMkLst>
      <pc:sldChg chg="add">
        <pc:chgData name="Samson Zhou" userId="be955f33642ecbf5" providerId="LiveId" clId="{202BCF98-E56F-4FC4-81ED-AC14B23999CA}" dt="2024-02-23T10:25:29.056" v="1"/>
        <pc:sldMkLst>
          <pc:docMk/>
          <pc:sldMk cId="3156464587" sldId="989"/>
        </pc:sldMkLst>
      </pc:sldChg>
      <pc:sldChg chg="add">
        <pc:chgData name="Samson Zhou" userId="be955f33642ecbf5" providerId="LiveId" clId="{202BCF98-E56F-4FC4-81ED-AC14B23999CA}" dt="2024-02-23T10:25:19.958" v="0"/>
        <pc:sldMkLst>
          <pc:docMk/>
          <pc:sldMk cId="2206517476" sldId="1112"/>
        </pc:sldMkLst>
      </pc:sldChg>
      <pc:sldChg chg="add">
        <pc:chgData name="Samson Zhou" userId="be955f33642ecbf5" providerId="LiveId" clId="{202BCF98-E56F-4FC4-81ED-AC14B23999CA}" dt="2024-02-23T10:25:19.958" v="0"/>
        <pc:sldMkLst>
          <pc:docMk/>
          <pc:sldMk cId="272823870" sldId="1113"/>
        </pc:sldMkLst>
      </pc:sldChg>
      <pc:sldChg chg="add">
        <pc:chgData name="Samson Zhou" userId="be955f33642ecbf5" providerId="LiveId" clId="{202BCF98-E56F-4FC4-81ED-AC14B23999CA}" dt="2024-02-23T10:25:19.958" v="0"/>
        <pc:sldMkLst>
          <pc:docMk/>
          <pc:sldMk cId="8771537" sldId="1115"/>
        </pc:sldMkLst>
      </pc:sldChg>
      <pc:sldChg chg="add">
        <pc:chgData name="Samson Zhou" userId="be955f33642ecbf5" providerId="LiveId" clId="{202BCF98-E56F-4FC4-81ED-AC14B23999CA}" dt="2024-02-23T10:25:19.958" v="0"/>
        <pc:sldMkLst>
          <pc:docMk/>
          <pc:sldMk cId="3471647270" sldId="1116"/>
        </pc:sldMkLst>
      </pc:sldChg>
      <pc:sldChg chg="add">
        <pc:chgData name="Samson Zhou" userId="be955f33642ecbf5" providerId="LiveId" clId="{202BCF98-E56F-4FC4-81ED-AC14B23999CA}" dt="2024-02-23T10:25:19.958" v="0"/>
        <pc:sldMkLst>
          <pc:docMk/>
          <pc:sldMk cId="3802960277" sldId="1125"/>
        </pc:sldMkLst>
      </pc:sldChg>
      <pc:sldChg chg="add">
        <pc:chgData name="Samson Zhou" userId="be955f33642ecbf5" providerId="LiveId" clId="{202BCF98-E56F-4FC4-81ED-AC14B23999CA}" dt="2024-02-23T10:25:19.958" v="0"/>
        <pc:sldMkLst>
          <pc:docMk/>
          <pc:sldMk cId="957152180" sldId="1213"/>
        </pc:sldMkLst>
      </pc:sldChg>
      <pc:sldChg chg="add">
        <pc:chgData name="Samson Zhou" userId="be955f33642ecbf5" providerId="LiveId" clId="{202BCF98-E56F-4FC4-81ED-AC14B23999CA}" dt="2024-02-23T10:25:19.958" v="0"/>
        <pc:sldMkLst>
          <pc:docMk/>
          <pc:sldMk cId="3582504237" sldId="1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FD37F-E1AC-4C36-B9B8-3FE3782590B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53A00-30B1-42E8-829D-5C7988456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18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07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69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65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60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52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24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85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9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96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6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70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39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40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2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50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77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55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586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760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67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7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65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118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BD367-9CB6-CFFE-2403-9F16C4ACE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138CD6-93DF-57BA-4642-D382312D7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8E3070-0462-652D-A5FF-A6AD07E3B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6129C-D367-4356-91D5-D5BD8B9C2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741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76937-AFD3-1D90-7930-A0C5753F9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8469F2-E169-832B-B309-5A3A4C05B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EB183A-6C6E-E5BF-7EFD-B92BAB5FC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5AEC5-8B71-262A-3B38-662C45729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051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73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340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545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329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85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9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617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683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232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672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323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399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374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799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177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657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76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270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56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833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059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291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56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1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33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4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9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C9F5-E2D4-E1EB-0D49-38EDFE522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9D031-0D71-F437-574A-A6F82DC80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9C76B-DA1E-71AE-D3F9-B726A4C63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F55-E54F-4F1E-9666-12BA9D0D100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04A9-4583-BBB1-424E-6A84378B6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98D11-327C-9F3A-95D8-62252AC6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A1F-B19E-41CB-A02C-689E0F6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5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E68F-1F4B-79EB-8908-26D3F274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0CA02-C30D-FBFC-A242-645458E02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5A799-2ABE-0488-EE76-70837B9C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F55-E54F-4F1E-9666-12BA9D0D100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5BB2-D77A-7E0C-4F81-627411DF8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1706F-EE9D-E6EA-C63D-2A69CDEB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A1F-B19E-41CB-A02C-689E0F6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4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A7936-948F-C543-6866-39ADD47AF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52A6D-873E-EBB6-6DBD-250F674CF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15614-D09B-BA93-AF0E-5CCF87B8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F55-E54F-4F1E-9666-12BA9D0D100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9A05B-8EC1-05A4-3419-29C206C7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EDC09-8B45-6EF7-E33B-7F07EAA4B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A1F-B19E-41CB-A02C-689E0F6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2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1D9B-EA62-327B-5FE3-03809C34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7A796-5E86-5406-4AC8-D55330191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B5BBF-B473-F6D1-8589-44FA3D76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F55-E54F-4F1E-9666-12BA9D0D100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CEA56-6946-E530-33AB-578F2AA4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B7250-2B93-73F5-7F82-17C0F104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A1F-B19E-41CB-A02C-689E0F6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1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C5D5-61BC-99FC-DE77-4B9CD50D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DB5DD-D3E3-F3C0-04EA-1F581F27D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DFDD6-E4AC-F925-14C2-788EBE74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F55-E54F-4F1E-9666-12BA9D0D100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8549F-98BD-8D14-2879-F1BA2499D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4EB8B-3DDB-D2D6-F1EB-A9407A2E0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A1F-B19E-41CB-A02C-689E0F6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4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05865-C439-3291-61B6-E383C3D8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94B9A-5D5E-109A-CE73-4CB95AAB6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07B01-2473-767E-50E1-CD40F176F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9635B-AF8B-5ABE-F285-548473028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F55-E54F-4F1E-9666-12BA9D0D100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97EF1-E53D-562A-CE18-547F3525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BB97A-BEA1-B1B2-56E0-7D6AE851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A1F-B19E-41CB-A02C-689E0F6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8130-4164-7471-09F1-3D7140DF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3E0E8-E33B-6BB1-F264-6D2E8BDD6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41974-397F-9387-4778-539B4442B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E222A-1442-0AB3-A4C0-7326A97FB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A3967-1C48-EAA5-9F9D-503B67AA3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180AA-9A84-039F-25FF-6D31F33C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F55-E54F-4F1E-9666-12BA9D0D100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3C9CC8-533D-408B-ABEF-64FB1C2EA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D85E08-5C2B-A8B3-8BA6-3112D3F4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A1F-B19E-41CB-A02C-689E0F6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4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A0F0-1587-717C-1F8C-142E94C0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795E3-AC49-6C43-F18D-7F9C8F65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F55-E54F-4F1E-9666-12BA9D0D100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04CF6-16F1-3414-B0A7-FB72BD9D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438CA-E3D2-984D-821C-C5D375B6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A1F-B19E-41CB-A02C-689E0F6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0C3C02-EF47-62AD-26F5-9350DC726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F55-E54F-4F1E-9666-12BA9D0D100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3D8FEA-1C04-8B8C-DEF3-97699BCF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8E370-4894-C367-CD8B-8163D1C2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A1F-B19E-41CB-A02C-689E0F6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6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DB30-DFF3-123A-6586-BA96D6E1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B564C-87B6-462E-3497-77A6668A4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D43B5-5B74-00D6-BD73-C1D748D4C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A217C-8F6A-F515-0B4F-7C2513C5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F55-E54F-4F1E-9666-12BA9D0D100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4D4A4-EF1E-B21D-0BF7-3E1C39C2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57CC0-D238-A049-2FAF-E5B09C8D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A1F-B19E-41CB-A02C-689E0F6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1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59D5-F389-B38D-A940-08E1F9F2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FEC35-1CCC-1790-6DD0-8810EADEB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C6902-6EB9-CE5A-7BB4-2F2F8CB96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BC175-B782-0822-111D-46861B57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F55-E54F-4F1E-9666-12BA9D0D100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21620-1A6A-0C7A-C285-076E1F05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7CFC5-6955-82CE-09C8-C39625F3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A1F-B19E-41CB-A02C-689E0F6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0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21F96-C622-BA36-AA49-66B9A563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34130-CEF8-FF67-4FB1-83F0EE1B5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971CE-C5A7-DC5B-1D1E-DE20F2540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8F55-E54F-4F1E-9666-12BA9D0D100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E1171-C55C-EF38-2DE5-98782C10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B25FE-8834-F260-242B-A27BA3AEC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6DA1F-B19E-41CB-A02C-689E0F6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4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1.png"/><Relationship Id="rId9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2.png"/><Relationship Id="rId4" Type="http://schemas.openxmlformats.org/officeDocument/2006/relationships/image" Target="../media/image20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11" y="1534740"/>
            <a:ext cx="11689977" cy="12174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658: Randomized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12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1233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Previously: 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Example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.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1237130" y="5419020"/>
                <a:ext cx="8937812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30" y="5419020"/>
                <a:ext cx="8937812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82498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82498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60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numbers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we sample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some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and rescale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expected sum?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81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be the contribution of the sample 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019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numbers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we sample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some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and rescale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expected sum?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52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numbers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we sample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some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and rescale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expected sum?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498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numbers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we sample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some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and rescale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4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Can we get a</a:t>
                </a:r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-approximation with high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17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091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436228" y="5419020"/>
                <a:ext cx="10917572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+(4/3)(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8" y="5419020"/>
                <a:ext cx="10917572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026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even for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82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Class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00B050"/>
                </a:solidFill>
              </a:rPr>
              <a:t>March 5</a:t>
            </a:r>
            <a:r>
              <a:rPr lang="en-US" sz="3200" dirty="0"/>
              <a:t>: Lecture canceled, i.e., do NOT show up to HRBB 126 (unless you want to see an empty </a:t>
            </a:r>
            <a:r>
              <a:rPr lang="en-US" sz="3200"/>
              <a:t>classroom)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646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even for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850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even for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149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∈[1,2]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Can we get a</a:t>
                </a:r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-approximation with high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142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+(4/3)(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554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∈[1,2]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+(4/3)(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, we require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can be as small as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so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078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∈[1,2]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is now slightly larger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272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∈[1,100]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Can we get a</a:t>
                </a:r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-approximation with high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537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10000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+(4/3)(100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794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∈[1,100]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10000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+(4/3)(100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, we require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20000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can be as small as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so we need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80000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355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even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80000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is now WAY larger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23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4980B61-3EFF-4398-AB0A-B413B98DC0D0}"/>
              </a:ext>
            </a:extLst>
          </p:cNvPr>
          <p:cNvSpPr/>
          <p:nvPr/>
        </p:nvSpPr>
        <p:spPr>
          <a:xfrm>
            <a:off x="7776885" y="361233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C048D4-19FF-97E9-C51A-8EB9D790C2E4}"/>
              </a:ext>
            </a:extLst>
          </p:cNvPr>
          <p:cNvSpPr/>
          <p:nvPr/>
        </p:nvSpPr>
        <p:spPr>
          <a:xfrm>
            <a:off x="3590215" y="36458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8A84D7-2513-96A6-5E3E-6CC85283C905}"/>
              </a:ext>
            </a:extLst>
          </p:cNvPr>
          <p:cNvSpPr/>
          <p:nvPr/>
        </p:nvSpPr>
        <p:spPr>
          <a:xfrm>
            <a:off x="8412392" y="331210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398A97-0FDD-367F-8D1C-68D44F5AA45A}"/>
              </a:ext>
            </a:extLst>
          </p:cNvPr>
          <p:cNvSpPr/>
          <p:nvPr/>
        </p:nvSpPr>
        <p:spPr>
          <a:xfrm>
            <a:off x="7900821" y="323361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98E0BC-D585-AD4C-3295-41521953FEE5}"/>
              </a:ext>
            </a:extLst>
          </p:cNvPr>
          <p:cNvSpPr/>
          <p:nvPr/>
        </p:nvSpPr>
        <p:spPr>
          <a:xfrm>
            <a:off x="8111491" y="387415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9D0ADF-36D0-892D-D8D9-928A5F78F6CB}"/>
              </a:ext>
            </a:extLst>
          </p:cNvPr>
          <p:cNvSpPr/>
          <p:nvPr/>
        </p:nvSpPr>
        <p:spPr>
          <a:xfrm>
            <a:off x="3827908" y="399094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53238E-A558-12CE-9543-3169AD0E90E0}"/>
              </a:ext>
            </a:extLst>
          </p:cNvPr>
          <p:cNvSpPr/>
          <p:nvPr/>
        </p:nvSpPr>
        <p:spPr>
          <a:xfrm>
            <a:off x="4262341" y="338601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D260F2-25FA-3A81-53BF-A948734A6C25}"/>
              </a:ext>
            </a:extLst>
          </p:cNvPr>
          <p:cNvSpPr/>
          <p:nvPr/>
        </p:nvSpPr>
        <p:spPr>
          <a:xfrm>
            <a:off x="8513918" y="383606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680B09-9401-D1AC-8FBD-F68830574D9C}"/>
              </a:ext>
            </a:extLst>
          </p:cNvPr>
          <p:cNvSpPr/>
          <p:nvPr/>
        </p:nvSpPr>
        <p:spPr>
          <a:xfrm>
            <a:off x="3974710" y="361233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5D0F3E-6218-F6C8-4B22-36237DA80DAC}"/>
              </a:ext>
            </a:extLst>
          </p:cNvPr>
          <p:cNvSpPr/>
          <p:nvPr/>
        </p:nvSpPr>
        <p:spPr>
          <a:xfrm>
            <a:off x="4212048" y="388350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7F64DD-4A97-B501-473A-CDAAF2866413}"/>
              </a:ext>
            </a:extLst>
          </p:cNvPr>
          <p:cNvSpPr/>
          <p:nvPr/>
        </p:nvSpPr>
        <p:spPr>
          <a:xfrm>
            <a:off x="3749605" y="331210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6C74A8-5CAD-A24F-8E94-7E7CADD092DE}"/>
              </a:ext>
            </a:extLst>
          </p:cNvPr>
          <p:cNvSpPr/>
          <p:nvPr/>
        </p:nvSpPr>
        <p:spPr>
          <a:xfrm>
            <a:off x="8156859" y="353384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3FFC0F-B47A-09EA-FFEA-B8AA9744A771}"/>
              </a:ext>
            </a:extLst>
          </p:cNvPr>
          <p:cNvSpPr/>
          <p:nvPr/>
        </p:nvSpPr>
        <p:spPr>
          <a:xfrm>
            <a:off x="5488221" y="230282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0AF078-90E4-8BAB-FC34-540AA68D2937}"/>
              </a:ext>
            </a:extLst>
          </p:cNvPr>
          <p:cNvSpPr/>
          <p:nvPr/>
        </p:nvSpPr>
        <p:spPr>
          <a:xfrm>
            <a:off x="6418641" y="230203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70DAE7-2969-2779-71EB-EB440FC2973B}"/>
              </a:ext>
            </a:extLst>
          </p:cNvPr>
          <p:cNvSpPr/>
          <p:nvPr/>
        </p:nvSpPr>
        <p:spPr>
          <a:xfrm>
            <a:off x="6160347" y="204299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8DFE85-90A9-59C5-007D-197CEAA76477}"/>
              </a:ext>
            </a:extLst>
          </p:cNvPr>
          <p:cNvSpPr/>
          <p:nvPr/>
        </p:nvSpPr>
        <p:spPr>
          <a:xfrm>
            <a:off x="5872716" y="226930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8B5684-828B-FA49-6C81-A28114E7EEEA}"/>
              </a:ext>
            </a:extLst>
          </p:cNvPr>
          <p:cNvSpPr/>
          <p:nvPr/>
        </p:nvSpPr>
        <p:spPr>
          <a:xfrm>
            <a:off x="6110054" y="254048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311CFD-C8A7-0FAA-5715-87C0ACA69B2D}"/>
              </a:ext>
            </a:extLst>
          </p:cNvPr>
          <p:cNvSpPr/>
          <p:nvPr/>
        </p:nvSpPr>
        <p:spPr>
          <a:xfrm>
            <a:off x="5647611" y="196907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03643B8-1F0B-57B2-2160-C66AA6F086E6}"/>
              </a:ext>
            </a:extLst>
          </p:cNvPr>
          <p:cNvSpPr/>
          <p:nvPr/>
        </p:nvSpPr>
        <p:spPr>
          <a:xfrm>
            <a:off x="5966321" y="17428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Can we get a</a:t>
                </a:r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-approximation with high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533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+(4/3)(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𝑛𝑥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614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+(4/3)(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𝑛𝑥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, we require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can be as small as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so we need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147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is now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051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Do we really need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to be a constant?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248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Do we really need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to be a constant? </a:t>
                </a:r>
                <a:r>
                  <a:rPr lang="en-US" sz="3200" dirty="0">
                    <a:solidFill>
                      <a:srgbClr val="FF0000"/>
                    </a:solidFill>
                  </a:rPr>
                  <a:t>YES!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5BDD9F-D7AC-292D-CBAE-33D056736A2E}"/>
                  </a:ext>
                </a:extLst>
              </p:cNvPr>
              <p:cNvSpPr txBox="1"/>
              <p:nvPr/>
            </p:nvSpPr>
            <p:spPr>
              <a:xfrm>
                <a:off x="536331" y="4661508"/>
                <a:ext cx="112717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chemeClr val="tx1"/>
                    </a:solidFill>
                  </a:rPr>
                  <a:t>1 1 1 1 1 1 1 1 1 1 1 1 1 1 1 1 1 1 1 1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5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5BDD9F-D7AC-292D-CBAE-33D056736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31" y="4661508"/>
                <a:ext cx="11271738" cy="923330"/>
              </a:xfrm>
              <a:prstGeom prst="rect">
                <a:avLst/>
              </a:prstGeom>
              <a:blipFill>
                <a:blip r:embed="rId4"/>
                <a:stretch>
                  <a:fillRect l="-2920" t="-1788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776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numbers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we sample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some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and rescale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expected sum?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461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numbers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if we choose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different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475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numbers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if we choose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different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proportional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392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Importance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numbers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if we choose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different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proportional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17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E710C-6484-8096-07C0-0F74691F4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85" y="2938804"/>
            <a:ext cx="11531829" cy="3919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Last Time: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Given input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so that “similar” points are in the same cluster and “different” points are in different clusters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There can be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different clusters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B2BF45-88C6-9C48-4BC1-2BA56F22439B}"/>
                  </a:ext>
                </a:extLst>
              </p:cNvPr>
              <p:cNvSpPr txBox="1"/>
              <p:nvPr/>
            </p:nvSpPr>
            <p:spPr>
              <a:xfrm>
                <a:off x="2974068" y="5410791"/>
                <a:ext cx="60946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B2BF45-88C6-9C48-4BC1-2BA56F224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068" y="5410791"/>
                <a:ext cx="609460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960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Importance Sampling for Sum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What about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00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Importance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Can set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in Bernstein’s inequality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941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Importance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variance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m:rPr>
                        <m:lit/>
                      </m:rP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variance for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under uniform sampling?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variance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under uniform sampling?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649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Importance Sampling for Sum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+(4/3)(</m:t>
                              </m:r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/2)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432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Importance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for importance sampling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381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CA0BB-5E6D-E404-F599-3962378B8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02B4-8EAD-D82B-25A2-470849C0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Importance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537946-1D78-D6FA-D28E-3FD08E0CDB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be the indicator random variable for whether we sampled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(which we do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)</a:t>
                </a:r>
              </a:p>
              <a:p>
                <a:pPr>
                  <a:buClr>
                    <a:schemeClr val="tx1"/>
                  </a:buClr>
                </a:pPr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is the total number of samples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 by linearity of expectation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537946-1D78-D6FA-D28E-3FD08E0CDB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722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D8C53-09AD-3E3F-432E-4EBF3033D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9D284-4067-C6FA-281D-A93D616A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Importance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3EB60A-C12E-F843-F0DC-D50B291DAC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for importance sampling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, so just a constant number of samples!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3EB60A-C12E-F843-F0DC-D50B291DAC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6082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D4F3D802-01A5-C68C-365C-FE1CC864FE71}"/>
              </a:ext>
            </a:extLst>
          </p:cNvPr>
          <p:cNvSpPr/>
          <p:nvPr/>
        </p:nvSpPr>
        <p:spPr>
          <a:xfrm>
            <a:off x="7328694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98DC6B8-760C-A614-C7E9-2CE10ACB7289}"/>
              </a:ext>
            </a:extLst>
          </p:cNvPr>
          <p:cNvSpPr/>
          <p:nvPr/>
        </p:nvSpPr>
        <p:spPr>
          <a:xfrm>
            <a:off x="3142024" y="5674904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6A0B94-B9F0-0EE7-0BDC-0E55E3DC13DE}"/>
              </a:ext>
            </a:extLst>
          </p:cNvPr>
          <p:cNvSpPr/>
          <p:nvPr/>
        </p:nvSpPr>
        <p:spPr>
          <a:xfrm>
            <a:off x="7964201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2A90B3-B661-69D5-8995-B6AB9A5B52C3}"/>
              </a:ext>
            </a:extLst>
          </p:cNvPr>
          <p:cNvSpPr/>
          <p:nvPr/>
        </p:nvSpPr>
        <p:spPr>
          <a:xfrm>
            <a:off x="7452630" y="52626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6DA5E40-67FC-6930-D168-3FE85C0481EF}"/>
              </a:ext>
            </a:extLst>
          </p:cNvPr>
          <p:cNvSpPr/>
          <p:nvPr/>
        </p:nvSpPr>
        <p:spPr>
          <a:xfrm>
            <a:off x="7663300" y="590320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CA5B8C-041E-FA5D-BC8D-5CF235D18B01}"/>
              </a:ext>
            </a:extLst>
          </p:cNvPr>
          <p:cNvSpPr/>
          <p:nvPr/>
        </p:nvSpPr>
        <p:spPr>
          <a:xfrm>
            <a:off x="3379717" y="601999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B4CC0DE-1DEC-AA9A-A457-9B7DC4E81F48}"/>
              </a:ext>
            </a:extLst>
          </p:cNvPr>
          <p:cNvSpPr/>
          <p:nvPr/>
        </p:nvSpPr>
        <p:spPr>
          <a:xfrm>
            <a:off x="3814150" y="54150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1C873E-B465-FE53-1032-668529D50D0E}"/>
              </a:ext>
            </a:extLst>
          </p:cNvPr>
          <p:cNvSpPr/>
          <p:nvPr/>
        </p:nvSpPr>
        <p:spPr>
          <a:xfrm>
            <a:off x="8065727" y="586511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725EA4E-D101-F568-4D13-DB34AC3466C3}"/>
              </a:ext>
            </a:extLst>
          </p:cNvPr>
          <p:cNvSpPr/>
          <p:nvPr/>
        </p:nvSpPr>
        <p:spPr>
          <a:xfrm>
            <a:off x="3526519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E4520D5-B8B7-2A3A-44A1-298CC9CFF6CA}"/>
              </a:ext>
            </a:extLst>
          </p:cNvPr>
          <p:cNvSpPr/>
          <p:nvPr/>
        </p:nvSpPr>
        <p:spPr>
          <a:xfrm>
            <a:off x="3763857" y="591255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C01807-9CFD-B8E0-55D9-3D72625419C9}"/>
              </a:ext>
            </a:extLst>
          </p:cNvPr>
          <p:cNvSpPr/>
          <p:nvPr/>
        </p:nvSpPr>
        <p:spPr>
          <a:xfrm>
            <a:off x="3301414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6824CC-894E-8797-28B1-112ED980136D}"/>
              </a:ext>
            </a:extLst>
          </p:cNvPr>
          <p:cNvSpPr/>
          <p:nvPr/>
        </p:nvSpPr>
        <p:spPr>
          <a:xfrm>
            <a:off x="7708668" y="556289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26A9CAD-5058-7BB1-D7F9-C3C506516CEF}"/>
              </a:ext>
            </a:extLst>
          </p:cNvPr>
          <p:cNvSpPr/>
          <p:nvPr/>
        </p:nvSpPr>
        <p:spPr>
          <a:xfrm>
            <a:off x="5086279" y="447114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B3591F-049D-8A94-0119-F0A57258B1FD}"/>
              </a:ext>
            </a:extLst>
          </p:cNvPr>
          <p:cNvSpPr/>
          <p:nvPr/>
        </p:nvSpPr>
        <p:spPr>
          <a:xfrm>
            <a:off x="6016699" y="44703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B802653-F5A3-0D23-13B3-16933EA8B4AF}"/>
              </a:ext>
            </a:extLst>
          </p:cNvPr>
          <p:cNvSpPr/>
          <p:nvPr/>
        </p:nvSpPr>
        <p:spPr>
          <a:xfrm>
            <a:off x="5758405" y="421131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6EDB681-8869-03E7-2A28-7D2537AB1600}"/>
              </a:ext>
            </a:extLst>
          </p:cNvPr>
          <p:cNvSpPr/>
          <p:nvPr/>
        </p:nvSpPr>
        <p:spPr>
          <a:xfrm>
            <a:off x="5470774" y="443762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085D296-DD27-DD8D-F8F1-482465F84A12}"/>
              </a:ext>
            </a:extLst>
          </p:cNvPr>
          <p:cNvSpPr/>
          <p:nvPr/>
        </p:nvSpPr>
        <p:spPr>
          <a:xfrm>
            <a:off x="5708112" y="470879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ACD177D-04DD-372C-BB42-50EB1F7F0739}"/>
              </a:ext>
            </a:extLst>
          </p:cNvPr>
          <p:cNvSpPr/>
          <p:nvPr/>
        </p:nvSpPr>
        <p:spPr>
          <a:xfrm>
            <a:off x="5245669" y="413739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36AEA59-ADAF-716A-1F33-5FAEEFD19D2A}"/>
              </a:ext>
            </a:extLst>
          </p:cNvPr>
          <p:cNvSpPr/>
          <p:nvPr/>
        </p:nvSpPr>
        <p:spPr>
          <a:xfrm>
            <a:off x="5564379" y="391118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2DE31F12-FC7A-B5AB-B564-5EC98470CE05}"/>
              </a:ext>
            </a:extLst>
          </p:cNvPr>
          <p:cNvSpPr/>
          <p:nvPr/>
        </p:nvSpPr>
        <p:spPr>
          <a:xfrm>
            <a:off x="4146189" y="5579580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BBC6185-0B36-451A-D086-CA5E66B7C6A7}"/>
              </a:ext>
            </a:extLst>
          </p:cNvPr>
          <p:cNvSpPr/>
          <p:nvPr/>
        </p:nvSpPr>
        <p:spPr>
          <a:xfrm>
            <a:off x="5324397" y="4799577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DCAD13F0-8478-7A9B-842B-6DD5CF4920BA}"/>
              </a:ext>
            </a:extLst>
          </p:cNvPr>
          <p:cNvSpPr/>
          <p:nvPr/>
        </p:nvSpPr>
        <p:spPr>
          <a:xfrm>
            <a:off x="7709710" y="4987182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71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A simple way to obtain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is to uniformly sample points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into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D4F3D802-01A5-C68C-365C-FE1CC864FE71}"/>
              </a:ext>
            </a:extLst>
          </p:cNvPr>
          <p:cNvSpPr/>
          <p:nvPr/>
        </p:nvSpPr>
        <p:spPr>
          <a:xfrm>
            <a:off x="7328694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98DC6B8-760C-A614-C7E9-2CE10ACB7289}"/>
              </a:ext>
            </a:extLst>
          </p:cNvPr>
          <p:cNvSpPr/>
          <p:nvPr/>
        </p:nvSpPr>
        <p:spPr>
          <a:xfrm>
            <a:off x="3142024" y="5674904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6A0B94-B9F0-0EE7-0BDC-0E55E3DC13DE}"/>
              </a:ext>
            </a:extLst>
          </p:cNvPr>
          <p:cNvSpPr/>
          <p:nvPr/>
        </p:nvSpPr>
        <p:spPr>
          <a:xfrm>
            <a:off x="7964201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2A90B3-B661-69D5-8995-B6AB9A5B52C3}"/>
              </a:ext>
            </a:extLst>
          </p:cNvPr>
          <p:cNvSpPr/>
          <p:nvPr/>
        </p:nvSpPr>
        <p:spPr>
          <a:xfrm>
            <a:off x="7452630" y="52626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6DA5E40-67FC-6930-D168-3FE85C0481EF}"/>
              </a:ext>
            </a:extLst>
          </p:cNvPr>
          <p:cNvSpPr/>
          <p:nvPr/>
        </p:nvSpPr>
        <p:spPr>
          <a:xfrm>
            <a:off x="7663300" y="590320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CA5B8C-041E-FA5D-BC8D-5CF235D18B01}"/>
              </a:ext>
            </a:extLst>
          </p:cNvPr>
          <p:cNvSpPr/>
          <p:nvPr/>
        </p:nvSpPr>
        <p:spPr>
          <a:xfrm>
            <a:off x="3379717" y="601999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B4CC0DE-1DEC-AA9A-A457-9B7DC4E81F48}"/>
              </a:ext>
            </a:extLst>
          </p:cNvPr>
          <p:cNvSpPr/>
          <p:nvPr/>
        </p:nvSpPr>
        <p:spPr>
          <a:xfrm>
            <a:off x="3814150" y="54150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1C873E-B465-FE53-1032-668529D50D0E}"/>
              </a:ext>
            </a:extLst>
          </p:cNvPr>
          <p:cNvSpPr/>
          <p:nvPr/>
        </p:nvSpPr>
        <p:spPr>
          <a:xfrm>
            <a:off x="8065727" y="586511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725EA4E-D101-F568-4D13-DB34AC3466C3}"/>
              </a:ext>
            </a:extLst>
          </p:cNvPr>
          <p:cNvSpPr/>
          <p:nvPr/>
        </p:nvSpPr>
        <p:spPr>
          <a:xfrm>
            <a:off x="3526519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E4520D5-B8B7-2A3A-44A1-298CC9CFF6CA}"/>
              </a:ext>
            </a:extLst>
          </p:cNvPr>
          <p:cNvSpPr/>
          <p:nvPr/>
        </p:nvSpPr>
        <p:spPr>
          <a:xfrm>
            <a:off x="3763857" y="591255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C01807-9CFD-B8E0-55D9-3D72625419C9}"/>
              </a:ext>
            </a:extLst>
          </p:cNvPr>
          <p:cNvSpPr/>
          <p:nvPr/>
        </p:nvSpPr>
        <p:spPr>
          <a:xfrm>
            <a:off x="3301414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6824CC-894E-8797-28B1-112ED980136D}"/>
              </a:ext>
            </a:extLst>
          </p:cNvPr>
          <p:cNvSpPr/>
          <p:nvPr/>
        </p:nvSpPr>
        <p:spPr>
          <a:xfrm>
            <a:off x="7708668" y="556289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26A9CAD-5058-7BB1-D7F9-C3C506516CEF}"/>
              </a:ext>
            </a:extLst>
          </p:cNvPr>
          <p:cNvSpPr/>
          <p:nvPr/>
        </p:nvSpPr>
        <p:spPr>
          <a:xfrm>
            <a:off x="5086279" y="447114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B3591F-049D-8A94-0119-F0A57258B1FD}"/>
              </a:ext>
            </a:extLst>
          </p:cNvPr>
          <p:cNvSpPr/>
          <p:nvPr/>
        </p:nvSpPr>
        <p:spPr>
          <a:xfrm>
            <a:off x="6016699" y="44703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B802653-F5A3-0D23-13B3-16933EA8B4AF}"/>
              </a:ext>
            </a:extLst>
          </p:cNvPr>
          <p:cNvSpPr/>
          <p:nvPr/>
        </p:nvSpPr>
        <p:spPr>
          <a:xfrm>
            <a:off x="5758405" y="421131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6EDB681-8869-03E7-2A28-7D2537AB1600}"/>
              </a:ext>
            </a:extLst>
          </p:cNvPr>
          <p:cNvSpPr/>
          <p:nvPr/>
        </p:nvSpPr>
        <p:spPr>
          <a:xfrm>
            <a:off x="5470774" y="443762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085D296-DD27-DD8D-F8F1-482465F84A12}"/>
              </a:ext>
            </a:extLst>
          </p:cNvPr>
          <p:cNvSpPr/>
          <p:nvPr/>
        </p:nvSpPr>
        <p:spPr>
          <a:xfrm>
            <a:off x="5708112" y="470879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ACD177D-04DD-372C-BB42-50EB1F7F0739}"/>
              </a:ext>
            </a:extLst>
          </p:cNvPr>
          <p:cNvSpPr/>
          <p:nvPr/>
        </p:nvSpPr>
        <p:spPr>
          <a:xfrm>
            <a:off x="5245669" y="413739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36AEA59-ADAF-716A-1F33-5FAEEFD19D2A}"/>
              </a:ext>
            </a:extLst>
          </p:cNvPr>
          <p:cNvSpPr/>
          <p:nvPr/>
        </p:nvSpPr>
        <p:spPr>
          <a:xfrm>
            <a:off x="5564379" y="391118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2DE31F12-FC7A-B5AB-B564-5EC98470CE05}"/>
              </a:ext>
            </a:extLst>
          </p:cNvPr>
          <p:cNvSpPr/>
          <p:nvPr/>
        </p:nvSpPr>
        <p:spPr>
          <a:xfrm>
            <a:off x="4146189" y="5579580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BBC6185-0B36-451A-D086-CA5E66B7C6A7}"/>
              </a:ext>
            </a:extLst>
          </p:cNvPr>
          <p:cNvSpPr/>
          <p:nvPr/>
        </p:nvSpPr>
        <p:spPr>
          <a:xfrm>
            <a:off x="5324397" y="4799577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DCAD13F0-8478-7A9B-842B-6DD5CF4920BA}"/>
              </a:ext>
            </a:extLst>
          </p:cNvPr>
          <p:cNvSpPr/>
          <p:nvPr/>
        </p:nvSpPr>
        <p:spPr>
          <a:xfrm>
            <a:off x="7709710" y="4987182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506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all points have the same cost,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ost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points do I need to sample to approximate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/>
                  <a:t> within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-factor?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93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400" b="0" dirty="0">
                    <a:solidFill>
                      <a:srgbClr val="C00000"/>
                    </a:solidFill>
                  </a:rPr>
                  <a:t>Last Time: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Define clustering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/>
                  <a:t> to be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dist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-center: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dist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-median: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dist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-means: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dist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-clustering: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dist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333" t="-280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B51D111-CEC1-E11C-75B9-D5432E0446AB}"/>
              </a:ext>
            </a:extLst>
          </p:cNvPr>
          <p:cNvSpPr/>
          <p:nvPr/>
        </p:nvSpPr>
        <p:spPr>
          <a:xfrm>
            <a:off x="8938469" y="447491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424537-710A-700D-9584-087FDA88E7E5}"/>
              </a:ext>
            </a:extLst>
          </p:cNvPr>
          <p:cNvSpPr/>
          <p:nvPr/>
        </p:nvSpPr>
        <p:spPr>
          <a:xfrm>
            <a:off x="11054864" y="43179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4E69EE-8458-8F1D-4739-88B788BC85C4}"/>
              </a:ext>
            </a:extLst>
          </p:cNvPr>
          <p:cNvSpPr/>
          <p:nvPr/>
        </p:nvSpPr>
        <p:spPr>
          <a:xfrm>
            <a:off x="11128658" y="321777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155062-7623-39D9-D7A0-691ABE1350CE}"/>
              </a:ext>
            </a:extLst>
          </p:cNvPr>
          <p:cNvSpPr/>
          <p:nvPr/>
        </p:nvSpPr>
        <p:spPr>
          <a:xfrm>
            <a:off x="8384303" y="380856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38DF76-8924-D48A-191D-1EF528FC8D51}"/>
              </a:ext>
            </a:extLst>
          </p:cNvPr>
          <p:cNvSpPr/>
          <p:nvPr/>
        </p:nvSpPr>
        <p:spPr>
          <a:xfrm>
            <a:off x="10177181" y="590161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0342B3-F401-E0C4-4D93-CAD4567864A4}"/>
              </a:ext>
            </a:extLst>
          </p:cNvPr>
          <p:cNvSpPr/>
          <p:nvPr/>
        </p:nvSpPr>
        <p:spPr>
          <a:xfrm>
            <a:off x="9097859" y="320922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D43A3B-4567-14D2-3F94-087BD643B352}"/>
              </a:ext>
            </a:extLst>
          </p:cNvPr>
          <p:cNvSpPr/>
          <p:nvPr/>
        </p:nvSpPr>
        <p:spPr>
          <a:xfrm>
            <a:off x="10145672" y="242407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E3E2BAB-E6E5-C77E-B3E4-1A9496EAA76B}"/>
              </a:ext>
            </a:extLst>
          </p:cNvPr>
          <p:cNvSpPr/>
          <p:nvPr/>
        </p:nvSpPr>
        <p:spPr>
          <a:xfrm>
            <a:off x="9970876" y="3768295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31A4A6-9BA0-DB27-76B3-3DE5841E16CC}"/>
              </a:ext>
            </a:extLst>
          </p:cNvPr>
          <p:cNvCxnSpPr/>
          <p:nvPr/>
        </p:nvCxnSpPr>
        <p:spPr>
          <a:xfrm>
            <a:off x="10098122" y="3958943"/>
            <a:ext cx="158754" cy="19426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325B96-5C16-2D0F-3D13-8CAC39ED5CA4}"/>
              </a:ext>
            </a:extLst>
          </p:cNvPr>
          <p:cNvCxnSpPr>
            <a:cxnSpLocks/>
            <a:stCxn id="11" idx="4"/>
            <a:endCxn id="4" idx="0"/>
          </p:cNvCxnSpPr>
          <p:nvPr/>
        </p:nvCxnSpPr>
        <p:spPr>
          <a:xfrm>
            <a:off x="10225367" y="3958943"/>
            <a:ext cx="909192" cy="3590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8AAE8E-4446-5B19-5631-364CF5FC654C}"/>
              </a:ext>
            </a:extLst>
          </p:cNvPr>
          <p:cNvCxnSpPr>
            <a:cxnSpLocks/>
            <a:stCxn id="11" idx="5"/>
            <a:endCxn id="6" idx="3"/>
          </p:cNvCxnSpPr>
          <p:nvPr/>
        </p:nvCxnSpPr>
        <p:spPr>
          <a:xfrm flipV="1">
            <a:off x="10161744" y="3351752"/>
            <a:ext cx="990256" cy="5118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4F8462-ABA1-0F02-01DF-148BC55272A1}"/>
              </a:ext>
            </a:extLst>
          </p:cNvPr>
          <p:cNvCxnSpPr>
            <a:cxnSpLocks/>
            <a:stCxn id="11" idx="2"/>
            <a:endCxn id="3" idx="7"/>
          </p:cNvCxnSpPr>
          <p:nvPr/>
        </p:nvCxnSpPr>
        <p:spPr>
          <a:xfrm flipH="1">
            <a:off x="9074517" y="3958943"/>
            <a:ext cx="896359" cy="5389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F07D7A-606D-574D-DDEB-5BAFDD47BF72}"/>
              </a:ext>
            </a:extLst>
          </p:cNvPr>
          <p:cNvCxnSpPr>
            <a:cxnSpLocks/>
            <a:stCxn id="11" idx="0"/>
            <a:endCxn id="10" idx="5"/>
          </p:cNvCxnSpPr>
          <p:nvPr/>
        </p:nvCxnSpPr>
        <p:spPr>
          <a:xfrm flipV="1">
            <a:off x="10098122" y="2558059"/>
            <a:ext cx="183598" cy="1210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17E1DD-07FA-3A7F-0FA7-EF85C2582CF9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9233907" y="3343211"/>
            <a:ext cx="800592" cy="5204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3D795BC-F6DC-54B5-9329-1FEB20B7EC00}"/>
              </a:ext>
            </a:extLst>
          </p:cNvPr>
          <p:cNvCxnSpPr>
            <a:cxnSpLocks/>
            <a:stCxn id="11" idx="2"/>
            <a:endCxn id="7" idx="6"/>
          </p:cNvCxnSpPr>
          <p:nvPr/>
        </p:nvCxnSpPr>
        <p:spPr>
          <a:xfrm flipH="1" flipV="1">
            <a:off x="8543693" y="3887045"/>
            <a:ext cx="1427183" cy="718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8EA7FD-F695-8CC5-805F-43C48F3C1F78}"/>
                  </a:ext>
                </a:extLst>
              </p:cNvPr>
              <p:cNvSpPr txBox="1"/>
              <p:nvPr/>
            </p:nvSpPr>
            <p:spPr>
              <a:xfrm>
                <a:off x="9522696" y="4982628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8EA7FD-F695-8CC5-805F-43C48F3C1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696" y="4982628"/>
                <a:ext cx="200809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741638-0574-02A9-49E2-903B7E1E2875}"/>
                  </a:ext>
                </a:extLst>
              </p:cNvPr>
              <p:cNvSpPr txBox="1"/>
              <p:nvPr/>
            </p:nvSpPr>
            <p:spPr>
              <a:xfrm>
                <a:off x="8966829" y="2786041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741638-0574-02A9-49E2-903B7E1E2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829" y="2786041"/>
                <a:ext cx="20080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EB0C2D-1E0C-0DCA-ED3B-14D31492606C}"/>
                  </a:ext>
                </a:extLst>
              </p:cNvPr>
              <p:cNvSpPr txBox="1"/>
              <p:nvPr/>
            </p:nvSpPr>
            <p:spPr>
              <a:xfrm>
                <a:off x="9720666" y="3172131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EB0C2D-1E0C-0DCA-ED3B-14D314926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666" y="3172131"/>
                <a:ext cx="200809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AF6E63-F5AE-798E-8C38-3DC62616B84C}"/>
                  </a:ext>
                </a:extLst>
              </p:cNvPr>
              <p:cNvSpPr txBox="1"/>
              <p:nvPr/>
            </p:nvSpPr>
            <p:spPr>
              <a:xfrm>
                <a:off x="9876530" y="3816628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AF6E63-F5AE-798E-8C38-3DC62616B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530" y="3816628"/>
                <a:ext cx="20080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CE6765-0774-E1F1-D098-937F49542D6E}"/>
                  </a:ext>
                </a:extLst>
              </p:cNvPr>
              <p:cNvSpPr txBox="1"/>
              <p:nvPr/>
            </p:nvSpPr>
            <p:spPr>
              <a:xfrm>
                <a:off x="8537199" y="4313240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CE6765-0774-E1F1-D098-937F49542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199" y="4313240"/>
                <a:ext cx="20080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4014E2-CD6E-E0ED-0AEC-77D95FD37948}"/>
                  </a:ext>
                </a:extLst>
              </p:cNvPr>
              <p:cNvSpPr txBox="1"/>
              <p:nvPr/>
            </p:nvSpPr>
            <p:spPr>
              <a:xfrm>
                <a:off x="7872422" y="3549431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4014E2-CD6E-E0ED-0AEC-77D95FD37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422" y="3549431"/>
                <a:ext cx="200809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858186-FD47-FF7C-293C-4924F6017E6D}"/>
                  </a:ext>
                </a:extLst>
              </p:cNvPr>
              <p:cNvSpPr txBox="1"/>
              <p:nvPr/>
            </p:nvSpPr>
            <p:spPr>
              <a:xfrm>
                <a:off x="8746971" y="3226094"/>
                <a:ext cx="20080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858186-FD47-FF7C-293C-4924F6017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971" y="3226094"/>
                <a:ext cx="200809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1521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9044A1-009D-D3C2-F0D5-DD494C361CFA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9044A1-009D-D3C2-F0D5-DD494C36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5790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Then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43D8EF-2A15-CFB2-8325-4AD0EFABEFD3}"/>
                  </a:ext>
                </a:extLst>
              </p:cNvPr>
              <p:cNvSpPr txBox="1"/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+(4/3)(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43D8EF-2A15-CFB2-8325-4AD0EFABE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9044A1-009D-D3C2-F0D5-DD494C361CFA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9044A1-009D-D3C2-F0D5-DD494C36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22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all points have the same cost,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ost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even for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1783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all points have cost 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4421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9044A1-009D-D3C2-F0D5-DD494C361CFA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9044A1-009D-D3C2-F0D5-DD494C36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2116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10000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Then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43D8EF-2A15-CFB2-8325-4AD0EFABEFD3}"/>
                  </a:ext>
                </a:extLst>
              </p:cNvPr>
              <p:cNvSpPr txBox="1"/>
              <p:nvPr/>
            </p:nvSpPr>
            <p:spPr>
              <a:xfrm>
                <a:off x="567778" y="5570022"/>
                <a:ext cx="11056444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+(4/3)(50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43D8EF-2A15-CFB2-8325-4AD0EFABE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78" y="5570022"/>
                <a:ext cx="11056444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9044A1-009D-D3C2-F0D5-DD494C361CFA}"/>
                  </a:ext>
                </a:extLst>
              </p:cNvPr>
              <p:cNvSpPr txBox="1"/>
              <p:nvPr/>
            </p:nvSpPr>
            <p:spPr>
              <a:xfrm>
                <a:off x="1755602" y="2631666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9044A1-009D-D3C2-F0D5-DD494C36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602" y="2631666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6915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∈[1,100]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10000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+(4/3)(100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, we require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20000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can be as small as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so we need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80000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8041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all points have cost 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even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80000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is now WAY larger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0370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Then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+(4/3)(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𝑛𝑥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9346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all points have cost 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10000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+(4/3)(100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, we require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20000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can be as small as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so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80000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66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Last Time: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 in the Streaming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Merge-and-reduce framework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there exists a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-coreset construction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-clustering that uses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weighted input points 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Partition the stream into blocks containing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33" t="-29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404ECA-3D98-4D9C-AD47-5584842F9584}"/>
                  </a:ext>
                </a:extLst>
              </p:cNvPr>
              <p:cNvSpPr txBox="1"/>
              <p:nvPr/>
            </p:nvSpPr>
            <p:spPr>
              <a:xfrm>
                <a:off x="6840070" y="4111565"/>
                <a:ext cx="923364" cy="79002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404ECA-3D98-4D9C-AD47-5584842F9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70" y="4111565"/>
                <a:ext cx="923364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104E6C-D424-07BF-2736-314B07BAF3AC}"/>
              </a:ext>
            </a:extLst>
          </p:cNvPr>
          <p:cNvCxnSpPr>
            <a:stCxn id="5" idx="1"/>
          </p:cNvCxnSpPr>
          <p:nvPr/>
        </p:nvCxnSpPr>
        <p:spPr>
          <a:xfrm flipH="1">
            <a:off x="6320118" y="4506577"/>
            <a:ext cx="5199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47BF53-5E10-12C4-FBE7-B4048FF5BAC7}"/>
              </a:ext>
            </a:extLst>
          </p:cNvPr>
          <p:cNvCxnSpPr>
            <a:cxnSpLocks/>
          </p:cNvCxnSpPr>
          <p:nvPr/>
        </p:nvCxnSpPr>
        <p:spPr>
          <a:xfrm flipV="1">
            <a:off x="6320118" y="4111565"/>
            <a:ext cx="0" cy="395012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5174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even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80000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is now WAY larger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8180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all points have cost 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points do I need to sample to approximate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/>
                  <a:t> within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3200" dirty="0"/>
                  <a:t>-factor?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2271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+(4/3)(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𝑛𝑥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516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all points have cost 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+(4/3)(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𝑛𝑥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, we require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can be as small as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so we need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6789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Uniform sampling needs a lot of samples if there is a single point that greatly contributes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D4F3D802-01A5-C68C-365C-FE1CC864FE71}"/>
              </a:ext>
            </a:extLst>
          </p:cNvPr>
          <p:cNvSpPr/>
          <p:nvPr/>
        </p:nvSpPr>
        <p:spPr>
          <a:xfrm>
            <a:off x="7328694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98DC6B8-760C-A614-C7E9-2CE10ACB7289}"/>
              </a:ext>
            </a:extLst>
          </p:cNvPr>
          <p:cNvSpPr/>
          <p:nvPr/>
        </p:nvSpPr>
        <p:spPr>
          <a:xfrm>
            <a:off x="3142024" y="5674904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6A0B94-B9F0-0EE7-0BDC-0E55E3DC13DE}"/>
              </a:ext>
            </a:extLst>
          </p:cNvPr>
          <p:cNvSpPr/>
          <p:nvPr/>
        </p:nvSpPr>
        <p:spPr>
          <a:xfrm>
            <a:off x="7964201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2A90B3-B661-69D5-8995-B6AB9A5B52C3}"/>
              </a:ext>
            </a:extLst>
          </p:cNvPr>
          <p:cNvSpPr/>
          <p:nvPr/>
        </p:nvSpPr>
        <p:spPr>
          <a:xfrm>
            <a:off x="7452630" y="52626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6DA5E40-67FC-6930-D168-3FE85C0481EF}"/>
              </a:ext>
            </a:extLst>
          </p:cNvPr>
          <p:cNvSpPr/>
          <p:nvPr/>
        </p:nvSpPr>
        <p:spPr>
          <a:xfrm>
            <a:off x="7663300" y="590320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CA5B8C-041E-FA5D-BC8D-5CF235D18B01}"/>
              </a:ext>
            </a:extLst>
          </p:cNvPr>
          <p:cNvSpPr/>
          <p:nvPr/>
        </p:nvSpPr>
        <p:spPr>
          <a:xfrm>
            <a:off x="3379717" y="601999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B4CC0DE-1DEC-AA9A-A457-9B7DC4E81F48}"/>
              </a:ext>
            </a:extLst>
          </p:cNvPr>
          <p:cNvSpPr/>
          <p:nvPr/>
        </p:nvSpPr>
        <p:spPr>
          <a:xfrm>
            <a:off x="3814150" y="54150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1C873E-B465-FE53-1032-668529D50D0E}"/>
              </a:ext>
            </a:extLst>
          </p:cNvPr>
          <p:cNvSpPr/>
          <p:nvPr/>
        </p:nvSpPr>
        <p:spPr>
          <a:xfrm>
            <a:off x="8065727" y="586511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725EA4E-D101-F568-4D13-DB34AC3466C3}"/>
              </a:ext>
            </a:extLst>
          </p:cNvPr>
          <p:cNvSpPr/>
          <p:nvPr/>
        </p:nvSpPr>
        <p:spPr>
          <a:xfrm>
            <a:off x="3526519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E4520D5-B8B7-2A3A-44A1-298CC9CFF6CA}"/>
              </a:ext>
            </a:extLst>
          </p:cNvPr>
          <p:cNvSpPr/>
          <p:nvPr/>
        </p:nvSpPr>
        <p:spPr>
          <a:xfrm>
            <a:off x="3763857" y="591255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C01807-9CFD-B8E0-55D9-3D72625419C9}"/>
              </a:ext>
            </a:extLst>
          </p:cNvPr>
          <p:cNvSpPr/>
          <p:nvPr/>
        </p:nvSpPr>
        <p:spPr>
          <a:xfrm>
            <a:off x="3301414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6824CC-894E-8797-28B1-112ED980136D}"/>
              </a:ext>
            </a:extLst>
          </p:cNvPr>
          <p:cNvSpPr/>
          <p:nvPr/>
        </p:nvSpPr>
        <p:spPr>
          <a:xfrm>
            <a:off x="7708668" y="556289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26A9CAD-5058-7BB1-D7F9-C3C506516CEF}"/>
              </a:ext>
            </a:extLst>
          </p:cNvPr>
          <p:cNvSpPr/>
          <p:nvPr/>
        </p:nvSpPr>
        <p:spPr>
          <a:xfrm>
            <a:off x="5086279" y="447114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B3591F-049D-8A94-0119-F0A57258B1FD}"/>
              </a:ext>
            </a:extLst>
          </p:cNvPr>
          <p:cNvSpPr/>
          <p:nvPr/>
        </p:nvSpPr>
        <p:spPr>
          <a:xfrm>
            <a:off x="6016699" y="44703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B802653-F5A3-0D23-13B3-16933EA8B4AF}"/>
              </a:ext>
            </a:extLst>
          </p:cNvPr>
          <p:cNvSpPr/>
          <p:nvPr/>
        </p:nvSpPr>
        <p:spPr>
          <a:xfrm>
            <a:off x="5758405" y="421131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6EDB681-8869-03E7-2A28-7D2537AB1600}"/>
              </a:ext>
            </a:extLst>
          </p:cNvPr>
          <p:cNvSpPr/>
          <p:nvPr/>
        </p:nvSpPr>
        <p:spPr>
          <a:xfrm>
            <a:off x="5470774" y="443762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085D296-DD27-DD8D-F8F1-482465F84A12}"/>
              </a:ext>
            </a:extLst>
          </p:cNvPr>
          <p:cNvSpPr/>
          <p:nvPr/>
        </p:nvSpPr>
        <p:spPr>
          <a:xfrm>
            <a:off x="5708112" y="470879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ACD177D-04DD-372C-BB42-50EB1F7F0739}"/>
              </a:ext>
            </a:extLst>
          </p:cNvPr>
          <p:cNvSpPr/>
          <p:nvPr/>
        </p:nvSpPr>
        <p:spPr>
          <a:xfrm>
            <a:off x="5245669" y="413739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36AEA59-ADAF-716A-1F33-5FAEEFD19D2A}"/>
              </a:ext>
            </a:extLst>
          </p:cNvPr>
          <p:cNvSpPr/>
          <p:nvPr/>
        </p:nvSpPr>
        <p:spPr>
          <a:xfrm>
            <a:off x="5564379" y="391118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2DE31F12-FC7A-B5AB-B564-5EC98470CE05}"/>
              </a:ext>
            </a:extLst>
          </p:cNvPr>
          <p:cNvSpPr/>
          <p:nvPr/>
        </p:nvSpPr>
        <p:spPr>
          <a:xfrm>
            <a:off x="4146189" y="5579580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BBC6185-0B36-451A-D086-CA5E66B7C6A7}"/>
              </a:ext>
            </a:extLst>
          </p:cNvPr>
          <p:cNvSpPr/>
          <p:nvPr/>
        </p:nvSpPr>
        <p:spPr>
          <a:xfrm>
            <a:off x="5324397" y="4799577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DCAD13F0-8478-7A9B-842B-6DD5CF4920BA}"/>
              </a:ext>
            </a:extLst>
          </p:cNvPr>
          <p:cNvSpPr/>
          <p:nvPr/>
        </p:nvSpPr>
        <p:spPr>
          <a:xfrm>
            <a:off x="7709710" y="4987182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4855CE-734E-A596-2499-A04FCD850303}"/>
              </a:ext>
            </a:extLst>
          </p:cNvPr>
          <p:cNvSpPr/>
          <p:nvPr/>
        </p:nvSpPr>
        <p:spPr>
          <a:xfrm>
            <a:off x="10262738" y="418441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699E54-F407-4A1B-9479-A06C22BB57A6}"/>
              </a:ext>
            </a:extLst>
          </p:cNvPr>
          <p:cNvCxnSpPr>
            <a:cxnSpLocks/>
          </p:cNvCxnSpPr>
          <p:nvPr/>
        </p:nvCxnSpPr>
        <p:spPr>
          <a:xfrm flipV="1">
            <a:off x="10408817" y="4646389"/>
            <a:ext cx="0" cy="85173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7899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Fix</a:t>
                </a:r>
                <a:r>
                  <a:rPr lang="en-US" sz="3200" dirty="0"/>
                  <a:t>: Importance sampling, sample each point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into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with probability proportional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D4F3D802-01A5-C68C-365C-FE1CC864FE71}"/>
              </a:ext>
            </a:extLst>
          </p:cNvPr>
          <p:cNvSpPr/>
          <p:nvPr/>
        </p:nvSpPr>
        <p:spPr>
          <a:xfrm>
            <a:off x="7328694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98DC6B8-760C-A614-C7E9-2CE10ACB7289}"/>
              </a:ext>
            </a:extLst>
          </p:cNvPr>
          <p:cNvSpPr/>
          <p:nvPr/>
        </p:nvSpPr>
        <p:spPr>
          <a:xfrm>
            <a:off x="3142024" y="5674904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6A0B94-B9F0-0EE7-0BDC-0E55E3DC13DE}"/>
              </a:ext>
            </a:extLst>
          </p:cNvPr>
          <p:cNvSpPr/>
          <p:nvPr/>
        </p:nvSpPr>
        <p:spPr>
          <a:xfrm>
            <a:off x="7964201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2A90B3-B661-69D5-8995-B6AB9A5B52C3}"/>
              </a:ext>
            </a:extLst>
          </p:cNvPr>
          <p:cNvSpPr/>
          <p:nvPr/>
        </p:nvSpPr>
        <p:spPr>
          <a:xfrm>
            <a:off x="7452630" y="52626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6DA5E40-67FC-6930-D168-3FE85C0481EF}"/>
              </a:ext>
            </a:extLst>
          </p:cNvPr>
          <p:cNvSpPr/>
          <p:nvPr/>
        </p:nvSpPr>
        <p:spPr>
          <a:xfrm>
            <a:off x="7663300" y="590320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CA5B8C-041E-FA5D-BC8D-5CF235D18B01}"/>
              </a:ext>
            </a:extLst>
          </p:cNvPr>
          <p:cNvSpPr/>
          <p:nvPr/>
        </p:nvSpPr>
        <p:spPr>
          <a:xfrm>
            <a:off x="3379717" y="601999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B4CC0DE-1DEC-AA9A-A457-9B7DC4E81F48}"/>
              </a:ext>
            </a:extLst>
          </p:cNvPr>
          <p:cNvSpPr/>
          <p:nvPr/>
        </p:nvSpPr>
        <p:spPr>
          <a:xfrm>
            <a:off x="3814150" y="54150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1C873E-B465-FE53-1032-668529D50D0E}"/>
              </a:ext>
            </a:extLst>
          </p:cNvPr>
          <p:cNvSpPr/>
          <p:nvPr/>
        </p:nvSpPr>
        <p:spPr>
          <a:xfrm>
            <a:off x="8065727" y="586511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725EA4E-D101-F568-4D13-DB34AC3466C3}"/>
              </a:ext>
            </a:extLst>
          </p:cNvPr>
          <p:cNvSpPr/>
          <p:nvPr/>
        </p:nvSpPr>
        <p:spPr>
          <a:xfrm>
            <a:off x="3526519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E4520D5-B8B7-2A3A-44A1-298CC9CFF6CA}"/>
              </a:ext>
            </a:extLst>
          </p:cNvPr>
          <p:cNvSpPr/>
          <p:nvPr/>
        </p:nvSpPr>
        <p:spPr>
          <a:xfrm>
            <a:off x="3763857" y="591255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C01807-9CFD-B8E0-55D9-3D72625419C9}"/>
              </a:ext>
            </a:extLst>
          </p:cNvPr>
          <p:cNvSpPr/>
          <p:nvPr/>
        </p:nvSpPr>
        <p:spPr>
          <a:xfrm>
            <a:off x="3301414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6824CC-894E-8797-28B1-112ED980136D}"/>
              </a:ext>
            </a:extLst>
          </p:cNvPr>
          <p:cNvSpPr/>
          <p:nvPr/>
        </p:nvSpPr>
        <p:spPr>
          <a:xfrm>
            <a:off x="7708668" y="556289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26A9CAD-5058-7BB1-D7F9-C3C506516CEF}"/>
              </a:ext>
            </a:extLst>
          </p:cNvPr>
          <p:cNvSpPr/>
          <p:nvPr/>
        </p:nvSpPr>
        <p:spPr>
          <a:xfrm>
            <a:off x="5086279" y="447114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B3591F-049D-8A94-0119-F0A57258B1FD}"/>
              </a:ext>
            </a:extLst>
          </p:cNvPr>
          <p:cNvSpPr/>
          <p:nvPr/>
        </p:nvSpPr>
        <p:spPr>
          <a:xfrm>
            <a:off x="6016699" y="44703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B802653-F5A3-0D23-13B3-16933EA8B4AF}"/>
              </a:ext>
            </a:extLst>
          </p:cNvPr>
          <p:cNvSpPr/>
          <p:nvPr/>
        </p:nvSpPr>
        <p:spPr>
          <a:xfrm>
            <a:off x="5758405" y="421131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6EDB681-8869-03E7-2A28-7D2537AB1600}"/>
              </a:ext>
            </a:extLst>
          </p:cNvPr>
          <p:cNvSpPr/>
          <p:nvPr/>
        </p:nvSpPr>
        <p:spPr>
          <a:xfrm>
            <a:off x="5470774" y="443762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085D296-DD27-DD8D-F8F1-482465F84A12}"/>
              </a:ext>
            </a:extLst>
          </p:cNvPr>
          <p:cNvSpPr/>
          <p:nvPr/>
        </p:nvSpPr>
        <p:spPr>
          <a:xfrm>
            <a:off x="5708112" y="470879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ACD177D-04DD-372C-BB42-50EB1F7F0739}"/>
              </a:ext>
            </a:extLst>
          </p:cNvPr>
          <p:cNvSpPr/>
          <p:nvPr/>
        </p:nvSpPr>
        <p:spPr>
          <a:xfrm>
            <a:off x="5245669" y="413739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36AEA59-ADAF-716A-1F33-5FAEEFD19D2A}"/>
              </a:ext>
            </a:extLst>
          </p:cNvPr>
          <p:cNvSpPr/>
          <p:nvPr/>
        </p:nvSpPr>
        <p:spPr>
          <a:xfrm>
            <a:off x="5564379" y="391118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2DE31F12-FC7A-B5AB-B564-5EC98470CE05}"/>
              </a:ext>
            </a:extLst>
          </p:cNvPr>
          <p:cNvSpPr/>
          <p:nvPr/>
        </p:nvSpPr>
        <p:spPr>
          <a:xfrm>
            <a:off x="4146189" y="5579580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BBC6185-0B36-451A-D086-CA5E66B7C6A7}"/>
              </a:ext>
            </a:extLst>
          </p:cNvPr>
          <p:cNvSpPr/>
          <p:nvPr/>
        </p:nvSpPr>
        <p:spPr>
          <a:xfrm>
            <a:off x="5324397" y="4799577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DCAD13F0-8478-7A9B-842B-6DD5CF4920BA}"/>
              </a:ext>
            </a:extLst>
          </p:cNvPr>
          <p:cNvSpPr/>
          <p:nvPr/>
        </p:nvSpPr>
        <p:spPr>
          <a:xfrm>
            <a:off x="7709710" y="4987182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4855CE-734E-A596-2499-A04FCD850303}"/>
              </a:ext>
            </a:extLst>
          </p:cNvPr>
          <p:cNvSpPr/>
          <p:nvPr/>
        </p:nvSpPr>
        <p:spPr>
          <a:xfrm>
            <a:off x="10262738" y="418441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699E54-F407-4A1B-9479-A06C22BB57A6}"/>
              </a:ext>
            </a:extLst>
          </p:cNvPr>
          <p:cNvCxnSpPr>
            <a:cxnSpLocks/>
          </p:cNvCxnSpPr>
          <p:nvPr/>
        </p:nvCxnSpPr>
        <p:spPr>
          <a:xfrm flipV="1">
            <a:off x="10408817" y="4646389"/>
            <a:ext cx="0" cy="85173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9859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Fix</a:t>
                </a:r>
                <a:r>
                  <a:rPr lang="en-US" sz="3200" dirty="0"/>
                  <a:t>: Importance sampling, sample each point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into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with probability proportional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6410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Importance Sampling for Coreset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variance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Cost</m:t>
                            </m:r>
                            <m:d>
                              <m:d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Cost</m:t>
                            </m:r>
                            <m:d>
                              <m:d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3015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Fix</a:t>
                </a:r>
                <a:r>
                  <a:rPr lang="en-US" sz="3200" dirty="0"/>
                  <a:t>: Importance sampling, sample each point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into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with probability proportional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Importance sampling only needs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to have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to achieve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3200" dirty="0"/>
                  <a:t>-approximation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5055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B4E9F7CD-162E-80B0-AA46-F762DEFB34B8}"/>
              </a:ext>
            </a:extLst>
          </p:cNvPr>
          <p:cNvSpPr/>
          <p:nvPr/>
        </p:nvSpPr>
        <p:spPr>
          <a:xfrm>
            <a:off x="2840580" y="5048204"/>
            <a:ext cx="1492667" cy="141036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Importance sampling only needs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to have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to achieve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3200" dirty="0"/>
                  <a:t>-approximation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about a different choice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centers?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F759BCA-DA72-87C6-1313-0F89DDA72CF6}"/>
              </a:ext>
            </a:extLst>
          </p:cNvPr>
          <p:cNvSpPr/>
          <p:nvPr/>
        </p:nvSpPr>
        <p:spPr>
          <a:xfrm>
            <a:off x="7328694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DB7D49-9294-E8B0-E577-3F398B28152F}"/>
              </a:ext>
            </a:extLst>
          </p:cNvPr>
          <p:cNvSpPr/>
          <p:nvPr/>
        </p:nvSpPr>
        <p:spPr>
          <a:xfrm>
            <a:off x="3142024" y="5674904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1AFB97-9938-5200-384E-2C379792E097}"/>
              </a:ext>
            </a:extLst>
          </p:cNvPr>
          <p:cNvSpPr/>
          <p:nvPr/>
        </p:nvSpPr>
        <p:spPr>
          <a:xfrm>
            <a:off x="7964201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E7BA44-4AD1-A2B1-3022-1F92C0166901}"/>
              </a:ext>
            </a:extLst>
          </p:cNvPr>
          <p:cNvSpPr/>
          <p:nvPr/>
        </p:nvSpPr>
        <p:spPr>
          <a:xfrm>
            <a:off x="7452630" y="52626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1437D2-9F36-549C-D613-3815E41C5201}"/>
              </a:ext>
            </a:extLst>
          </p:cNvPr>
          <p:cNvSpPr/>
          <p:nvPr/>
        </p:nvSpPr>
        <p:spPr>
          <a:xfrm>
            <a:off x="7663300" y="590320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84106A-1B76-2645-001E-77352867BEE7}"/>
              </a:ext>
            </a:extLst>
          </p:cNvPr>
          <p:cNvSpPr/>
          <p:nvPr/>
        </p:nvSpPr>
        <p:spPr>
          <a:xfrm>
            <a:off x="3379717" y="601999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6E6F7B-2FE7-E8EF-6255-E796EF948FFA}"/>
              </a:ext>
            </a:extLst>
          </p:cNvPr>
          <p:cNvSpPr/>
          <p:nvPr/>
        </p:nvSpPr>
        <p:spPr>
          <a:xfrm>
            <a:off x="3814150" y="54150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6E64DC-F2BA-A0A2-BD17-8A7979466915}"/>
              </a:ext>
            </a:extLst>
          </p:cNvPr>
          <p:cNvSpPr/>
          <p:nvPr/>
        </p:nvSpPr>
        <p:spPr>
          <a:xfrm>
            <a:off x="8065727" y="586511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901255-938C-F9E5-0DE6-DC6D6C945C25}"/>
              </a:ext>
            </a:extLst>
          </p:cNvPr>
          <p:cNvSpPr/>
          <p:nvPr/>
        </p:nvSpPr>
        <p:spPr>
          <a:xfrm>
            <a:off x="3526519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8A3E8C-7EBD-0243-CE70-DC572C87F3EC}"/>
              </a:ext>
            </a:extLst>
          </p:cNvPr>
          <p:cNvSpPr/>
          <p:nvPr/>
        </p:nvSpPr>
        <p:spPr>
          <a:xfrm>
            <a:off x="3763857" y="591255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0695D8-9F5B-0E34-1E8D-EB38BBF8BA81}"/>
              </a:ext>
            </a:extLst>
          </p:cNvPr>
          <p:cNvSpPr/>
          <p:nvPr/>
        </p:nvSpPr>
        <p:spPr>
          <a:xfrm>
            <a:off x="3301414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F2CA1B-846C-8885-47B4-DF3D14040D10}"/>
              </a:ext>
            </a:extLst>
          </p:cNvPr>
          <p:cNvSpPr/>
          <p:nvPr/>
        </p:nvSpPr>
        <p:spPr>
          <a:xfrm>
            <a:off x="7708668" y="556289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65062F-A6C9-A1C4-7F3A-869226F31489}"/>
              </a:ext>
            </a:extLst>
          </p:cNvPr>
          <p:cNvSpPr/>
          <p:nvPr/>
        </p:nvSpPr>
        <p:spPr>
          <a:xfrm>
            <a:off x="5086279" y="447114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A05421-E5BC-AC60-049C-96D0F428919F}"/>
              </a:ext>
            </a:extLst>
          </p:cNvPr>
          <p:cNvSpPr/>
          <p:nvPr/>
        </p:nvSpPr>
        <p:spPr>
          <a:xfrm>
            <a:off x="6016699" y="44703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4263CD-AA73-31E5-953C-5264E47DB45A}"/>
              </a:ext>
            </a:extLst>
          </p:cNvPr>
          <p:cNvSpPr/>
          <p:nvPr/>
        </p:nvSpPr>
        <p:spPr>
          <a:xfrm>
            <a:off x="5758405" y="421131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AB068C-78E1-9439-E45C-9DEF879B7557}"/>
              </a:ext>
            </a:extLst>
          </p:cNvPr>
          <p:cNvSpPr/>
          <p:nvPr/>
        </p:nvSpPr>
        <p:spPr>
          <a:xfrm>
            <a:off x="5470774" y="443762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ADC1BC-0556-AEF0-A54E-C61263031D67}"/>
              </a:ext>
            </a:extLst>
          </p:cNvPr>
          <p:cNvSpPr/>
          <p:nvPr/>
        </p:nvSpPr>
        <p:spPr>
          <a:xfrm>
            <a:off x="5708112" y="470879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41C41E4-5EEA-A2FB-4691-528A21AA6CF5}"/>
              </a:ext>
            </a:extLst>
          </p:cNvPr>
          <p:cNvSpPr/>
          <p:nvPr/>
        </p:nvSpPr>
        <p:spPr>
          <a:xfrm>
            <a:off x="5245669" y="413739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4B7B4F-8FE7-F4D2-7BC8-48D068635C5D}"/>
              </a:ext>
            </a:extLst>
          </p:cNvPr>
          <p:cNvSpPr/>
          <p:nvPr/>
        </p:nvSpPr>
        <p:spPr>
          <a:xfrm>
            <a:off x="5564379" y="391118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9B293F6-1D59-212B-7ECC-3E426A8B0076}"/>
              </a:ext>
            </a:extLst>
          </p:cNvPr>
          <p:cNvSpPr/>
          <p:nvPr/>
        </p:nvSpPr>
        <p:spPr>
          <a:xfrm>
            <a:off x="9812528" y="4167576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91413F17-BFAE-95C9-54B8-D399839BF1F7}"/>
              </a:ext>
            </a:extLst>
          </p:cNvPr>
          <p:cNvSpPr/>
          <p:nvPr/>
        </p:nvSpPr>
        <p:spPr>
          <a:xfrm>
            <a:off x="5324397" y="4799577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19ABAAC-2D62-97CB-9723-79D20CDC2BB5}"/>
              </a:ext>
            </a:extLst>
          </p:cNvPr>
          <p:cNvSpPr/>
          <p:nvPr/>
        </p:nvSpPr>
        <p:spPr>
          <a:xfrm>
            <a:off x="7709710" y="4987182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360C9A8-056D-9C25-DCEB-CF0819E6EDE7}"/>
              </a:ext>
            </a:extLst>
          </p:cNvPr>
          <p:cNvSpPr/>
          <p:nvPr/>
        </p:nvSpPr>
        <p:spPr>
          <a:xfrm>
            <a:off x="10262738" y="418441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1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Last Time: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 in the Streaming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Partition the stream into blocks containing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points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Create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-coreset for each block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Create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-coreset for the set of points formed by the union of two coresets for each block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33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3AD941-8EF2-9D20-37D5-E4BFABC9F3D5}"/>
              </a:ext>
            </a:extLst>
          </p:cNvPr>
          <p:cNvCxnSpPr>
            <a:cxnSpLocks/>
          </p:cNvCxnSpPr>
          <p:nvPr/>
        </p:nvCxnSpPr>
        <p:spPr>
          <a:xfrm flipV="1">
            <a:off x="6154407" y="4699224"/>
            <a:ext cx="0" cy="85173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0A806F-3E3D-9A61-4B40-9637D24DAAD7}"/>
              </a:ext>
            </a:extLst>
          </p:cNvPr>
          <p:cNvSpPr txBox="1"/>
          <p:nvPr/>
        </p:nvSpPr>
        <p:spPr>
          <a:xfrm>
            <a:off x="5569528" y="5602350"/>
            <a:ext cx="1311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Merge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F1C13D-E523-BBC1-B8CC-B73D3F517DBC}"/>
              </a:ext>
            </a:extLst>
          </p:cNvPr>
          <p:cNvSpPr txBox="1"/>
          <p:nvPr/>
        </p:nvSpPr>
        <p:spPr>
          <a:xfrm>
            <a:off x="299233" y="5015881"/>
            <a:ext cx="1311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Reduce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FA5362-15DF-94BE-9510-E9A30CCA000F}"/>
              </a:ext>
            </a:extLst>
          </p:cNvPr>
          <p:cNvCxnSpPr>
            <a:cxnSpLocks/>
          </p:cNvCxnSpPr>
          <p:nvPr/>
        </p:nvCxnSpPr>
        <p:spPr>
          <a:xfrm flipV="1">
            <a:off x="489527" y="4001294"/>
            <a:ext cx="591128" cy="10145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38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Importance sampling only needs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to have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to achieve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3200" dirty="0"/>
                  <a:t>-approximation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To handle all possible sets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3200" dirty="0"/>
                  <a:t>Need to sample each point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lim>
                    </m:limLow>
                    <m:f>
                      <m:fPr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/>
                  <a:t> instead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endParaRPr lang="en-US" sz="32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3200" dirty="0"/>
                  <a:t>Need to union bound over a net of all possible sets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7840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A net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 is a set of sets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 such that accuracy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 implies accuracy everywhere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3655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Importance sampling only needs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to have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to achieve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3200" dirty="0"/>
                  <a:t>-approximation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To handle all possible sets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3200" dirty="0"/>
                  <a:t>Need to sample each point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lim>
                    </m:limLow>
                    <m:f>
                      <m:fPr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/>
                  <a:t> instead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endParaRPr lang="en-US" sz="32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3200" dirty="0"/>
                  <a:t>Need to union bound over a net of all possible sets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FED54-7A75-F056-4896-20815D818F4E}"/>
                  </a:ext>
                </a:extLst>
              </p:cNvPr>
              <p:cNvSpPr txBox="1"/>
              <p:nvPr/>
            </p:nvSpPr>
            <p:spPr>
              <a:xfrm>
                <a:off x="6006352" y="5651426"/>
                <a:ext cx="4356847" cy="841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>
                    <a:solidFill>
                      <a:srgbClr val="FF0000"/>
                    </a:solidFill>
                  </a:rPr>
                  <a:t>Net with size</a:t>
                </a:r>
                <a:r>
                  <a:rPr lang="en-US" sz="28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𝑘𝑑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FED54-7A75-F056-4896-20815D818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352" y="5651426"/>
                <a:ext cx="4356847" cy="841449"/>
              </a:xfrm>
              <a:prstGeom prst="rect">
                <a:avLst/>
              </a:prstGeom>
              <a:blipFill>
                <a:blip r:embed="rId4"/>
                <a:stretch>
                  <a:fillRect l="-2797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9AA723-ECFC-41B1-B8C3-27B1281526DC}"/>
              </a:ext>
            </a:extLst>
          </p:cNvPr>
          <p:cNvCxnSpPr>
            <a:cxnSpLocks/>
          </p:cNvCxnSpPr>
          <p:nvPr/>
        </p:nvCxnSpPr>
        <p:spPr>
          <a:xfrm flipV="1">
            <a:off x="7082118" y="5262282"/>
            <a:ext cx="0" cy="65442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738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Sensitivity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 quantity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lim>
                    </m:limLow>
                    <m:f>
                      <m:fPr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/>
                  <a:t> is called the </a:t>
                </a:r>
                <a:r>
                  <a:rPr lang="en-US" sz="3200" i="1" dirty="0">
                    <a:solidFill>
                      <a:srgbClr val="00B050"/>
                    </a:solidFill>
                  </a:rPr>
                  <a:t>sensitivity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and intuitively measures how “important” the point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is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 </a:t>
                </a:r>
                <a:r>
                  <a:rPr lang="en-US" sz="3200" i="1" dirty="0">
                    <a:solidFill>
                      <a:srgbClr val="00B050"/>
                    </a:solidFill>
                  </a:rPr>
                  <a:t>total sensitivity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3200" dirty="0"/>
                  <a:t> and quantifies how many points will be sampled into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through importance/sensitivity sampling (before the union bound)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66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Last Time: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 in the Streaming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Partition the stream into blocks containing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points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Create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-coreset for each block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Create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-coreset for the set of points formed by the union of two coresets for each block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33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859628-8C84-CD0C-82AF-A4BBE9A32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287" y="4909127"/>
            <a:ext cx="98774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Last Time: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-Clustering in the Streaming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984B7A-8516-47FC-9176-8158CF0B5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There are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levels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Each coreset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-coreset of two coresets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Total approximation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=(1+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859628-8C84-CD0C-82AF-A4BBE9A32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287" y="4909127"/>
            <a:ext cx="98774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47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3652</Words>
  <Application>Microsoft Office PowerPoint</Application>
  <PresentationFormat>Widescreen</PresentationFormat>
  <Paragraphs>466</Paragraphs>
  <Slides>73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Calibri</vt:lpstr>
      <vt:lpstr>Calibri Light</vt:lpstr>
      <vt:lpstr>Cambria Math</vt:lpstr>
      <vt:lpstr>Office Theme</vt:lpstr>
      <vt:lpstr>CSCE 658: Randomized Algorithms</vt:lpstr>
      <vt:lpstr>Class Logistics</vt:lpstr>
      <vt:lpstr>PowerPoint Presentation</vt:lpstr>
      <vt:lpstr>Last Time: k-Clustering</vt:lpstr>
      <vt:lpstr>Last Time: k-Clustering</vt:lpstr>
      <vt:lpstr>Last Time: (k,z)-Clustering in the Streaming Model</vt:lpstr>
      <vt:lpstr>Last Time: (k,z)-Clustering in the Streaming Model</vt:lpstr>
      <vt:lpstr>Last Time: (k,z)-Clustering in the Streaming Model</vt:lpstr>
      <vt:lpstr>Last Time: (k,z)-Clustering in the Streaming Model</vt:lpstr>
      <vt:lpstr>Previously: Bernstein’s Inequality</vt:lpstr>
      <vt:lpstr>Sampling for Sum Estimation</vt:lpstr>
      <vt:lpstr>Sampling for Sum Estimation</vt:lpstr>
      <vt:lpstr>Sampling for Sum Estimation</vt:lpstr>
      <vt:lpstr>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Uniform Sampling for Sum Estimation</vt:lpstr>
      <vt:lpstr>Sampling for Sum Estimation</vt:lpstr>
      <vt:lpstr>Sampling for Sum Estimation</vt:lpstr>
      <vt:lpstr>Sampling for Sum Estimation</vt:lpstr>
      <vt:lpstr>Importance Sampling for Sum Estimation</vt:lpstr>
      <vt:lpstr>Importance Sampling for Sum Estimation</vt:lpstr>
      <vt:lpstr>Importance Sampling for Sum Estimation</vt:lpstr>
      <vt:lpstr>Importance Sampling for Sum Estimation</vt:lpstr>
      <vt:lpstr>Importance Sampling for Sum Estimation</vt:lpstr>
      <vt:lpstr>Importance Sampling for Sum Estimation</vt:lpstr>
      <vt:lpstr>Importance Sampling for Sum Estimation</vt:lpstr>
      <vt:lpstr>Importance Sampling for Sum Estimation</vt:lpstr>
      <vt:lpstr>Coreset Construction and Sampling</vt:lpstr>
      <vt:lpstr>Coreset Construction and Sampling</vt:lpstr>
      <vt:lpstr>Coreset Construction and Uniform Sampling</vt:lpstr>
      <vt:lpstr>Bernstein’s Inequality</vt:lpstr>
      <vt:lpstr>Bernstein’s Inequality</vt:lpstr>
      <vt:lpstr>Coreset Construction and Uniform Sampling</vt:lpstr>
      <vt:lpstr>Coreset Construction and Uniform Sampling</vt:lpstr>
      <vt:lpstr>Bernstein’s Inequality</vt:lpstr>
      <vt:lpstr>Bernstein’s Inequality</vt:lpstr>
      <vt:lpstr>Coreset Construction and Uniform Sampling</vt:lpstr>
      <vt:lpstr>Coreset Construction and Uniform Sampling</vt:lpstr>
      <vt:lpstr>Coreset Construction and Uniform Sampling</vt:lpstr>
      <vt:lpstr>Coreset Construction and Uniform Sampling</vt:lpstr>
      <vt:lpstr>Coreset Construction and Uniform Sampling</vt:lpstr>
      <vt:lpstr>Coreset Construction and Uniform Sampling</vt:lpstr>
      <vt:lpstr>Coreset Construction and Uniform Sampling</vt:lpstr>
      <vt:lpstr>Uniform Sampling for Sum Estimation</vt:lpstr>
      <vt:lpstr>Coreset Construction and Sampling</vt:lpstr>
      <vt:lpstr>Coreset Construction and Sampling</vt:lpstr>
      <vt:lpstr>Coreset Construction and Sampling</vt:lpstr>
      <vt:lpstr>Importance Sampling for Coreset Construction</vt:lpstr>
      <vt:lpstr>Coreset Construction and Sampling</vt:lpstr>
      <vt:lpstr>Coreset Construction and Sampling</vt:lpstr>
      <vt:lpstr>Coreset Construction and Sampling</vt:lpstr>
      <vt:lpstr>Nets</vt:lpstr>
      <vt:lpstr>Coreset Construction and Sampling</vt:lpstr>
      <vt:lpstr>Sensitivity Sampling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658: Randomized Algorithms</dc:title>
  <dc:creator>Samson Zhou</dc:creator>
  <cp:lastModifiedBy>Samson Zhou</cp:lastModifiedBy>
  <cp:revision>4</cp:revision>
  <dcterms:created xsi:type="dcterms:W3CDTF">2024-02-23T10:23:36Z</dcterms:created>
  <dcterms:modified xsi:type="dcterms:W3CDTF">2024-02-28T22:12:01Z</dcterms:modified>
</cp:coreProperties>
</file>