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788" r:id="rId2"/>
    <p:sldId id="1161" r:id="rId3"/>
    <p:sldId id="991" r:id="rId4"/>
    <p:sldId id="1012" r:id="rId5"/>
    <p:sldId id="1021" r:id="rId6"/>
    <p:sldId id="1162" r:id="rId7"/>
    <p:sldId id="1163" r:id="rId8"/>
    <p:sldId id="1168" r:id="rId9"/>
    <p:sldId id="1164" r:id="rId10"/>
    <p:sldId id="1167" r:id="rId11"/>
    <p:sldId id="1165" r:id="rId12"/>
    <p:sldId id="1166" r:id="rId13"/>
    <p:sldId id="1169" r:id="rId14"/>
    <p:sldId id="1177" r:id="rId15"/>
    <p:sldId id="1176" r:id="rId16"/>
    <p:sldId id="1170" r:id="rId17"/>
    <p:sldId id="1171" r:id="rId18"/>
    <p:sldId id="1172" r:id="rId19"/>
    <p:sldId id="1174" r:id="rId20"/>
    <p:sldId id="1173" r:id="rId21"/>
    <p:sldId id="1175" r:id="rId22"/>
    <p:sldId id="1178" r:id="rId23"/>
    <p:sldId id="1179" r:id="rId24"/>
    <p:sldId id="1180" r:id="rId25"/>
    <p:sldId id="997" r:id="rId26"/>
    <p:sldId id="1181" r:id="rId27"/>
    <p:sldId id="118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4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54C182-9E14-4961-A468-B8749DEC1A51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1C0F6-3FFE-4E9C-931A-167B7554B6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5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6CE726EB-5D06-CACE-1B36-12DAF30CB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23bb96f400_0_1:notes">
            <a:extLst>
              <a:ext uri="{FF2B5EF4-FFF2-40B4-BE49-F238E27FC236}">
                <a16:creationId xmlns:a16="http://schemas.microsoft.com/office/drawing/2014/main" id="{BFD8178E-AA44-23CD-9A92-6CE373A0FCA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23bb96f400_0_1:notes">
            <a:extLst>
              <a:ext uri="{FF2B5EF4-FFF2-40B4-BE49-F238E27FC236}">
                <a16:creationId xmlns:a16="http://schemas.microsoft.com/office/drawing/2014/main" id="{C94838A4-8438-D601-45D4-FCB6F8C6C31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0552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1C0F6-3FFE-4E9C-931A-167B7554B60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73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1C0F6-3FFE-4E9C-931A-167B7554B60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5658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1C0F6-3FFE-4E9C-931A-167B7554B60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09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1C0F6-3FFE-4E9C-931A-167B7554B60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725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1C0F6-3FFE-4E9C-931A-167B7554B60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4316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1C0F6-3FFE-4E9C-931A-167B7554B60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3646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81C0F6-3FFE-4E9C-931A-167B7554B60D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067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BF376-01BA-9EAF-7825-6B3C75477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0EDB23-26F4-EA08-49BF-E1FB052CB9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52742-468D-36E8-054D-B59A8D88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C94FC-B11F-4867-979C-93E26FFEBC8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CEFC30-A3DC-2E5B-4814-34E77FF3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E7C11E-5063-8ED0-4009-FAFA7037B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A0586-33F7-47C1-98E0-F97847D3F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269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F82F7-AB9E-50FB-4588-8B039CA49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21412F-349E-0FF6-4C67-38C9FD60EF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760C-6025-B7FE-D4D0-9D42AE612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C94FC-B11F-4867-979C-93E26FFEBC8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65037F-3962-6869-7FED-941BA941F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08998-3D1A-131D-02F9-2CE32E1B7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A0586-33F7-47C1-98E0-F97847D3F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058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25C26C-3899-CC18-574C-AFF902FDB0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9D7423-3F03-6756-4F6B-94BBF64CCB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3C46F5-5A09-8B18-2EB2-766B61757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C94FC-B11F-4867-979C-93E26FFEBC8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08028F-F320-BA24-158B-6D85C6829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64AB-AACB-ECB4-4710-ADBE01AC4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A0586-33F7-47C1-98E0-F97847D3F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842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2"/>
            <a:ext cx="7316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730455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CC0DF-8471-1EB7-C01B-9ACE45ACA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42AB3-6356-6156-A701-4C91C179A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3854D-DE72-1EAA-08D4-EDE7A43D5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C94FC-B11F-4867-979C-93E26FFEBC8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0A0C14-9B27-BA89-F7C7-04B4728AE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C0EA4-1C8C-9668-1DA1-DE66FAD46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A0586-33F7-47C1-98E0-F97847D3F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133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10628-B0BE-4E5A-73A0-98CC20847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D26D37-311E-0B6C-FD91-BE0296945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43D5FC-7088-6A91-C9B8-F5DCB882C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C94FC-B11F-4867-979C-93E26FFEBC8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DD12B-D3B7-1917-3999-454AD9DF5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44E33-83D6-0ED5-7D67-586F600B3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A0586-33F7-47C1-98E0-F97847D3F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081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1BAC4-615D-89DE-3270-65C99201C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4C9936-EE9B-B84F-11A9-60E6754AC3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E615D-ECC0-F888-AA9E-B00D38B3F4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7F888C-F3DB-F73A-1D6F-7D16C2B06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C94FC-B11F-4867-979C-93E26FFEBC8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3C0B80-DD18-A4FF-8E63-4B512C01C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297F77-F1A7-E2BB-C979-20862D7F6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A0586-33F7-47C1-98E0-F97847D3F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159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08DDA-9F56-6221-DFC7-DC132780E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13A9B4-BD83-567E-1E43-BECA0D52DB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02962A-297A-F6D6-F831-0341B4AE98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DB7834-A102-EFB0-CD47-AC735F2F84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961B43-8ED6-D21D-2BD5-944043753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782BFF-5C39-1AF0-3172-6A348F765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C94FC-B11F-4867-979C-93E26FFEBC8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997489-8EDD-ECD7-E987-F75FB57A6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33D515-1F9C-19BA-AA92-440051BCE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A0586-33F7-47C1-98E0-F97847D3F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510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0B1B3-8639-4E50-F5F8-D2D3FDA4D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50A006-F419-0546-12C2-DEAF364A9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C94FC-B11F-4867-979C-93E26FFEBC8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CAD5BF-FD13-7284-DEB0-2518A37E8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D5371C-2622-AC41-D1F3-E3BDE6BC0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A0586-33F7-47C1-98E0-F97847D3F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176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34CBBC-7734-67D7-28A8-838AECF11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C94FC-B11F-4867-979C-93E26FFEBC8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037590-3086-F705-C955-D52F418DB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96FA8F-A1FB-7092-9CD5-03373370A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A0586-33F7-47C1-98E0-F97847D3F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64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D7C25-9CA1-67FE-24E7-D64ECD6AE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FB5CF-3AF4-C93A-9074-A718A186D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4F7356-F9F5-5DD6-7A71-A3F7E2CA1C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5FDD82-4B86-411D-7908-1D5B2F8AE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C94FC-B11F-4867-979C-93E26FFEBC8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1D4CC0-F8D5-6F42-5282-46A08800E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41DF63-1C68-C1BF-D1A1-9696FFC67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A0586-33F7-47C1-98E0-F97847D3F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24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59F66-DDCF-3B30-B6B1-4C81B9D57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01CD50-224C-1D2B-7838-C59485BC77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4C8227-AA1F-A757-DE06-1B8A7EC919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689C25-FCBA-EE2A-9126-62EFBF9B2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C94FC-B11F-4867-979C-93E26FFEBC8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E98DD5-2B02-B66E-EBB7-A9896C8E9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A60DBB-4F5D-0CE3-1FDF-BBD9B0229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A0586-33F7-47C1-98E0-F97847D3F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591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08D20B-10DF-EF8D-DEC7-1C98F3145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CA855B-96D6-C91A-3F09-78D214202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8930D-331A-895A-E7DC-C198F274ED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C94FC-B11F-4867-979C-93E26FFEBC8C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C321E-BF65-09E4-967B-A41AEC4AFD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488B2B-54DB-8407-0CC5-F6B55691AB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A0586-33F7-47C1-98E0-F97847D3F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81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png"/><Relationship Id="rId2" Type="http://schemas.openxmlformats.org/officeDocument/2006/relationships/image" Target="../media/image10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011" y="1534740"/>
            <a:ext cx="11689977" cy="12174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658: Randomized Algorithms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 dirty="0"/>
              <a:t>Lecture 18</a:t>
            </a:r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612337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Two-Player Zero Sum Games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32662F46-E8E1-4A98-1B63-0CE78F8AD41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164228" y="2060786"/>
              <a:ext cx="8128000" cy="1737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1736546586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8495297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238948033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82631203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C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6923949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30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−10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6595864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−10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−20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78799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32662F46-E8E1-4A98-1B63-0CE78F8AD41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164228" y="2060786"/>
              <a:ext cx="8128000" cy="1737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1736546586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8495297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238948033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826312034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C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69239492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901" t="-112500" r="-201502" b="-1322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299" t="-112500" r="-100898" b="-1322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1201" t="-112500" r="-1201" b="-1322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65958643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901" t="-214737" r="-201502" b="-336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299" t="-214737" r="-100898" b="-336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1201" t="-214737" r="-1201" b="-3368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0787996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4807B06-E7D0-0CC7-59D4-E50A683C6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4988" y="4168244"/>
            <a:ext cx="10515600" cy="254606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What would you play as the row player if column player played B?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What would you play as the column player if row player played 1?</a:t>
            </a:r>
          </a:p>
          <a:p>
            <a:pPr marL="0" indent="0">
              <a:buClr>
                <a:schemeClr val="tx1"/>
              </a:buClr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60280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Two-Player Zero Sum Games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32662F46-E8E1-4A98-1B63-0CE78F8AD41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164228" y="2060786"/>
              <a:ext cx="8128000" cy="1737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1736546586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8495297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238948033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82631203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C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6923949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30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−10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6595864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−10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−20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78799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32662F46-E8E1-4A98-1B63-0CE78F8AD41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164228" y="2060786"/>
              <a:ext cx="8128000" cy="1737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1736546586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8495297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238948033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826312034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C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69239492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901" t="-112500" r="-201502" b="-1322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299" t="-112500" r="-100898" b="-1322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1201" t="-112500" r="-1201" b="-1322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65958643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901" t="-214737" r="-201502" b="-336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299" t="-214737" r="-100898" b="-336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1201" t="-214737" r="-1201" b="-3368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0787996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4807B06-E7D0-0CC7-59D4-E50A683C6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4988" y="4032069"/>
            <a:ext cx="10515600" cy="2621280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What would you play as the row player if you went first (and your choice is known)?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What would you play as the column player if you went first (and your choice is known)?</a:t>
            </a:r>
          </a:p>
          <a:p>
            <a:pPr marL="0" indent="0">
              <a:buClr>
                <a:schemeClr val="tx1"/>
              </a:buClr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51928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Two-Player Zero Sum Games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32662F46-E8E1-4A98-1B63-0CE78F8AD41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164228" y="2060786"/>
              <a:ext cx="8128000" cy="1737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1736546586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8495297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238948033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82631203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C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6923949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30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−10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6595864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−10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−20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78799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32662F46-E8E1-4A98-1B63-0CE78F8AD41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2164228" y="2060786"/>
              <a:ext cx="8128000" cy="1737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1736546586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8495297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238948033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826312034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C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69239492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901" t="-112500" r="-201502" b="-1322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299" t="-112500" r="-100898" b="-1322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1201" t="-112500" r="-1201" b="-1322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65958643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901" t="-214737" r="-201502" b="-336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299" t="-214737" r="-100898" b="-336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1201" t="-214737" r="-1201" b="-3368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0787996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4807B06-E7D0-0CC7-59D4-E50A683C6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4988" y="4345577"/>
            <a:ext cx="10515600" cy="2147298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What would you play as the row player if you went first? </a:t>
            </a:r>
            <a:r>
              <a:rPr lang="en-US" sz="3200" dirty="0">
                <a:solidFill>
                  <a:srgbClr val="FF0000"/>
                </a:solidFill>
              </a:rPr>
              <a:t>1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What would you play as the column player if you went first? </a:t>
            </a:r>
            <a:r>
              <a:rPr lang="en-US" sz="3200" dirty="0">
                <a:solidFill>
                  <a:srgbClr val="FF0000"/>
                </a:solidFill>
              </a:rPr>
              <a:t>B or C</a:t>
            </a:r>
          </a:p>
          <a:p>
            <a:pPr marL="0" indent="0">
              <a:buClr>
                <a:schemeClr val="tx1"/>
              </a:buClr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76725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Best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E93E1-E7F8-AF25-6F87-6F078FDB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Each player plays simultaneously and can have randomized strategies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Are there two-player games where randomized strategies are better than deterministic strategies?</a:t>
            </a:r>
          </a:p>
        </p:txBody>
      </p:sp>
    </p:spTree>
    <p:extLst>
      <p:ext uri="{BB962C8B-B14F-4D97-AF65-F5344CB8AC3E}">
        <p14:creationId xmlns:p14="http://schemas.microsoft.com/office/powerpoint/2010/main" val="2349882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Rock-Paper-Scissors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32662F46-E8E1-4A98-1B63-0CE78F8AD41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08046269"/>
                  </p:ext>
                </p:extLst>
              </p:nvPr>
            </p:nvGraphicFramePr>
            <p:xfrm>
              <a:off x="2164228" y="2060786"/>
              <a:ext cx="8128000" cy="23164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1736546586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8495297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238948033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82631203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Rock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Paper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Scissors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6923949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Rock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C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kumimoji="0" lang="en-US" sz="32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C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kumimoji="0" lang="en-US" sz="32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C0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kumimoji="0" lang="en-US" sz="32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6595864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Paper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787996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Scissors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8622799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32662F46-E8E1-4A98-1B63-0CE78F8AD41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08046269"/>
                  </p:ext>
                </p:extLst>
              </p:nvPr>
            </p:nvGraphicFramePr>
            <p:xfrm>
              <a:off x="2164228" y="2060786"/>
              <a:ext cx="8128000" cy="23164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1736546586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8495297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238948033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826312034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Rock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Paper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Scissors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69239492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Rock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901" t="-112500" r="-201502" b="-2312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299" t="-112500" r="-100898" b="-2312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1201" t="-112500" r="-1201" b="-23125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65958643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Paper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901" t="-214737" r="-201502" b="-1336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299" t="-214737" r="-100898" b="-1336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1201" t="-214737" r="-1201" b="-13368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07879965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Scissors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901" t="-314737" r="-201502" b="-336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299" t="-314737" r="-100898" b="-336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1201" t="-314737" r="-1201" b="-3368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86227997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C4807B06-E7D0-0CC7-59D4-E50A683C616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4988" y="4894217"/>
                <a:ext cx="10515600" cy="1598658"/>
              </a:xfrm>
            </p:spPr>
            <p:txBody>
              <a:bodyPr>
                <a:normAutofit lnSpcReduction="10000"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Any deterministic strategy can have value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Best randomized strategy has value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C4807B06-E7D0-0CC7-59D4-E50A683C616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4988" y="4894217"/>
                <a:ext cx="10515600" cy="1598658"/>
              </a:xfrm>
              <a:blipFill>
                <a:blip r:embed="rId3"/>
                <a:stretch>
                  <a:fillRect l="-1333" t="-10305" b="-83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15656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Best Strategies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Each player plays simultaneously and can have randomized strategies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row player plays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3200" dirty="0"/>
                  <a:t> and the column player plays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3200" dirty="0"/>
                  <a:t>, what is the expected payoff to the row player?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333" t="-28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07882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Best Strategies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Each player plays simultaneously and can have randomized strategies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row player plays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3200" dirty="0"/>
                  <a:t> and the column player plays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3200" dirty="0"/>
                  <a:t>, what is the expected payoff to the row player?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333" t="-28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5825BB9-0313-DB07-0E76-0EBDD93D9260}"/>
                  </a:ext>
                </a:extLst>
              </p:cNvPr>
              <p:cNvSpPr txBox="1"/>
              <p:nvPr/>
            </p:nvSpPr>
            <p:spPr>
              <a:xfrm>
                <a:off x="1994262" y="4909847"/>
                <a:ext cx="8804366" cy="13430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Payoff</m:t>
                          </m:r>
                          <m:r>
                            <a:rPr lang="en-US" sz="3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to</m:t>
                          </m:r>
                          <m:r>
                            <a:rPr lang="en-US" sz="3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row</m:t>
                          </m:r>
                          <m:r>
                            <a:rPr lang="en-US" sz="3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player</m:t>
                          </m:r>
                        </m:e>
                      </m:d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⊤</m:t>
                          </m:r>
                        </m:sup>
                      </m:sSup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𝑀𝑞</m:t>
                      </m:r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5825BB9-0313-DB07-0E76-0EBDD93D9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4262" y="4909847"/>
                <a:ext cx="8804366" cy="13430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41105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Best Strategies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Row player wants to maximize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/>
                  <a:t>and column player wants to minimize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strategy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3200" dirty="0"/>
                  <a:t> of row player is known, then the column player computes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</m:e>
                      <m:li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lim>
                    </m:limLow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𝑀𝑞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  <m:li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∈[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lim>
                    </m:limLow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p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𝑀𝑒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3200" dirty="0"/>
                  <a:t>. 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strategy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3200" dirty="0"/>
                  <a:t> of column player is known, then the row player computes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d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lim>
                    </m:limLow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𝑀𝑞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∈[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lim>
                    </m:limLow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Sup>
                      <m:sSub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b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𝑀𝑞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333" t="-2479" r="-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56448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Best Strategies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strategy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3200" dirty="0"/>
                  <a:t> of row player is known, then the column player computes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</m:e>
                      <m:li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lim>
                    </m:limLow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𝑀𝑞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  <m:li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∈[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lim>
                    </m:limLow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p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𝑀𝑒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3200" dirty="0"/>
                  <a:t>. 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strategy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3200" dirty="0"/>
                  <a:t> of column player is known, then the row player computes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d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lim>
                    </m:limLow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𝑀𝑞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∈[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lim>
                    </m:limLow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Sup>
                      <m:sSub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b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𝑀𝑞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How do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 relate?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333" t="-2755" r="-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91719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Best Strategies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strategy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3200" dirty="0"/>
                  <a:t> of row player is known, then the column player computes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</m:e>
                      <m:li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lim>
                    </m:limLow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𝑀𝑞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  <m:li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∈[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lim>
                    </m:limLow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p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𝑀𝑒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3200" dirty="0"/>
                  <a:t>. 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strategy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3200" dirty="0"/>
                  <a:t> of column player is known, then the row player computes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d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lim>
                    </m:limLow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𝑀𝑞</m:t>
                    </m:r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∈[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lim>
                    </m:limLow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Sup>
                      <m:sSub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b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𝑀𝑞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How do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</m:oMath>
                </a14:m>
                <a:r>
                  <a:rPr lang="en-US" sz="3200" dirty="0"/>
                  <a:t> and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 relate?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333" t="-2755" r="-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8060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Relevant Supplementary Material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E93E1-E7F8-AF25-6F87-6F078FDB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>
                <a:solidFill>
                  <a:srgbClr val="00B050"/>
                </a:solidFill>
              </a:rPr>
              <a:t>Lecture 14 </a:t>
            </a:r>
            <a:r>
              <a:rPr lang="en-US" sz="3200" dirty="0"/>
              <a:t>of</a:t>
            </a:r>
            <a:r>
              <a:rPr lang="en-US" sz="3200" dirty="0">
                <a:solidFill>
                  <a:srgbClr val="00B050"/>
                </a:solidFill>
              </a:rPr>
              <a:t> “Advanced Algorithms”</a:t>
            </a:r>
            <a:r>
              <a:rPr lang="en-US" sz="3200" dirty="0"/>
              <a:t> Course Notes (http://www.cs.cmu.edu/afs/cs.cmu.edu/academic/class/15850-f20/www/notes/lec15.pdf), by Anupam Gupta</a:t>
            </a:r>
          </a:p>
        </p:txBody>
      </p:sp>
    </p:spTree>
    <p:extLst>
      <p:ext uri="{BB962C8B-B14F-4D97-AF65-F5344CB8AC3E}">
        <p14:creationId xmlns:p14="http://schemas.microsoft.com/office/powerpoint/2010/main" val="6096903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Best Strategies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Intuitively, if the column player plays a strategy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3200" dirty="0"/>
                  <a:t> first, then the row player has more power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Formally, the row player could always play strategy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3200" dirty="0"/>
                  <a:t> in response to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3200" dirty="0"/>
                  <a:t> and achieve value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 is the best response, which can be even higher, so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3"/>
                <a:stretch>
                  <a:fillRect l="-1333" t="-27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24683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Von Neumann’s Minimax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For any finite zero-sum game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3200" dirty="0"/>
                  <a:t>,  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Suppose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lim>
                        </m:limLow>
                      </m:fName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lim>
                        </m:limLow>
                      </m:fName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</m:e>
                    </m:fun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sz="3200" dirty="0"/>
                  <a:t> for some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Set initial row player strategy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den>
                        </m:f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den>
                        </m:f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den>
                        </m:f>
                      </m:e>
                    </m:d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At each time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3200" dirty="0"/>
                  <a:t>, column player plays the best response</a:t>
                </a:r>
                <a:r>
                  <a:rPr lang="en-US" sz="3200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3200" dirty="0"/>
                  <a:t>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3"/>
                <a:stretch>
                  <a:fillRect l="-1333" t="-27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8D3E5F8-44D3-5D85-AD7B-BF33A1398A7B}"/>
                  </a:ext>
                </a:extLst>
              </p:cNvPr>
              <p:cNvSpPr txBox="1"/>
              <p:nvPr/>
            </p:nvSpPr>
            <p:spPr>
              <a:xfrm>
                <a:off x="2952205" y="2445322"/>
                <a:ext cx="6096000" cy="7906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lim>
                          </m:limLow>
                        </m:fName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lim>
                          </m:limLow>
                        </m:fName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8D3E5F8-44D3-5D85-AD7B-BF33A1398A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205" y="2445322"/>
                <a:ext cx="6096000" cy="7906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6907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Von Neumann’s Minimax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Row player experiences gain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sub>
                    </m:sSub>
                  </m:oMath>
                </a14:m>
                <a:endParaRPr lang="en-US" sz="3200" b="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Update the weights to get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</m:oMath>
                </a14:m>
                <a:r>
                  <a:rPr lang="en-US" sz="3200" b="0" dirty="0"/>
                  <a:t> via Hedge algorithm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By the Hedge algorithm, after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3200" b="0" i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</m:func>
                          </m:num>
                          <m:den>
                            <m:sSup>
                              <m:sSup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3200" b="0" dirty="0"/>
                  <a:t> steps, we have</a:t>
                </a:r>
              </a:p>
              <a:p>
                <a:pPr>
                  <a:buClr>
                    <a:schemeClr val="tx1"/>
                  </a:buClr>
                </a:pPr>
                <a:endParaRPr lang="en-US" sz="3200" b="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3"/>
                <a:stretch>
                  <a:fillRect l="-1333" t="-24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E4070B7-2EE0-C5EF-2750-5AC878588DB2}"/>
                  </a:ext>
                </a:extLst>
              </p:cNvPr>
              <p:cNvSpPr txBox="1"/>
              <p:nvPr/>
            </p:nvSpPr>
            <p:spPr>
              <a:xfrm>
                <a:off x="2281645" y="4570214"/>
                <a:ext cx="6096000" cy="128734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  <m:nary>
                        <m:naryPr>
                          <m:chr m:val="∑"/>
                          <m:supHide m:val="on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func>
                            <m:func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max</m:t>
                                  </m:r>
                                </m:e>
                                <m:lim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lim>
                              </m:limLow>
                            </m:fName>
                            <m:e>
                              <m:f>
                                <m:f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den>
                              </m:f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/>
                                <m:e>
                                  <m:d>
                                    <m:dPr>
                                      <m:begChr m:val="⟨"/>
                                      <m:endChr m:val="⟩"/>
                                      <m:ctrlPr>
                                        <a:rPr lang="en-US" sz="32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32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sSup>
                                        <m:sSupPr>
                                          <m:ctrlPr>
                                            <a:rPr lang="en-US" sz="32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32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𝑔</m:t>
                                          </m:r>
                                        </m:e>
                                        <m:sup>
                                          <m:r>
                                            <a:rPr lang="en-US" sz="32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sup>
                                      </m:sSup>
                                    </m:e>
                                  </m:d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𝜀</m:t>
                                  </m:r>
                                </m:e>
                              </m:nary>
                            </m:e>
                          </m:func>
                        </m:e>
                      </m:nary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E4070B7-2EE0-C5EF-2750-5AC878588D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1645" y="4570214"/>
                <a:ext cx="6096000" cy="1287340"/>
              </a:xfrm>
              <a:prstGeom prst="rect">
                <a:avLst/>
              </a:prstGeom>
              <a:blipFill>
                <a:blip r:embed="rId4"/>
                <a:stretch>
                  <a:fillRect r="-2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16091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Von Neumann’s Minimax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E4070B7-2EE0-C5EF-2750-5AC878588DB2}"/>
                  </a:ext>
                </a:extLst>
              </p:cNvPr>
              <p:cNvSpPr txBox="1"/>
              <p:nvPr/>
            </p:nvSpPr>
            <p:spPr>
              <a:xfrm>
                <a:off x="1262742" y="1530922"/>
                <a:ext cx="6096000" cy="128734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  <m:nary>
                        <m:naryPr>
                          <m:chr m:val="∑"/>
                          <m:supHide m:val="on"/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≥</m:t>
                          </m:r>
                          <m:func>
                            <m:func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max</m:t>
                                  </m:r>
                                </m:e>
                                <m:lim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lim>
                              </m:limLow>
                            </m:fName>
                            <m:e>
                              <m:f>
                                <m:f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den>
                              </m:f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/>
                                <m:e>
                                  <m:d>
                                    <m:dPr>
                                      <m:begChr m:val="⟨"/>
                                      <m:endChr m:val="⟩"/>
                                      <m:ctrlPr>
                                        <a:rPr lang="en-US" sz="32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r>
                                            <a:rPr lang="en-US" sz="32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32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sSup>
                                        <m:sSupPr>
                                          <m:ctrlPr>
                                            <a:rPr lang="en-US" sz="32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sz="32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𝑔</m:t>
                                          </m:r>
                                        </m:e>
                                        <m:sup>
                                          <m:r>
                                            <a:rPr lang="en-US" sz="32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sup>
                                      </m:sSup>
                                    </m:e>
                                  </m:d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𝜀</m:t>
                                  </m:r>
                                </m:e>
                              </m:nary>
                            </m:e>
                          </m:func>
                        </m:e>
                      </m:nary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E4070B7-2EE0-C5EF-2750-5AC878588D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2742" y="1530922"/>
                <a:ext cx="6096000" cy="1287340"/>
              </a:xfrm>
              <a:prstGeom prst="rect">
                <a:avLst/>
              </a:prstGeom>
              <a:blipFill>
                <a:blip r:embed="rId3"/>
                <a:stretch>
                  <a:fillRect r="-21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D3A896B-CAE2-20DF-C8B9-E5660ECFECE6}"/>
                  </a:ext>
                </a:extLst>
              </p:cNvPr>
              <p:cNvSpPr txBox="1"/>
              <p:nvPr/>
            </p:nvSpPr>
            <p:spPr>
              <a:xfrm>
                <a:off x="2394856" y="2667391"/>
                <a:ext cx="6096000" cy="13913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f>
                                <m:f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den>
                              </m:f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𝑔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d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fun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D3A896B-CAE2-20DF-C8B9-E5660ECFEC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4856" y="2667391"/>
                <a:ext cx="6096000" cy="13913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93BB502-66F6-EAE2-7BB7-3FF20847ABC6}"/>
                  </a:ext>
                </a:extLst>
              </p:cNvPr>
              <p:cNvSpPr txBox="1"/>
              <p:nvPr/>
            </p:nvSpPr>
            <p:spPr>
              <a:xfrm>
                <a:off x="2743199" y="3981897"/>
                <a:ext cx="6096000" cy="140166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  <m:d>
                                <m:dPr>
                                  <m:ctrlPr>
                                    <a:rPr lang="en-US" sz="3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32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32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32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den>
                                  </m:f>
                                  <m:nary>
                                    <m:naryPr>
                                      <m:chr m:val="∑"/>
                                      <m:supHide m:val="on"/>
                                      <m:ctrlPr>
                                        <a:rPr lang="en-US" sz="32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en-US" sz="3200" b="0" i="1" smtClean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/>
                                    <m:e>
                                      <m:sSub>
                                        <m:sSubPr>
                                          <m:ctrlPr>
                                            <a:rPr lang="en-US" sz="32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3200" b="0" i="1" smtClean="0">
                                              <a:solidFill>
                                                <a:srgbClr val="C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𝑒</m:t>
                                          </m:r>
                                        </m:e>
                                        <m:sub>
                                          <m:sSub>
                                            <m:sSubPr>
                                              <m:ctrlPr>
                                                <a:rPr lang="en-US" sz="3200" b="0" i="1" smtClean="0">
                                                  <a:solidFill>
                                                    <a:srgbClr val="C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3200" b="0" i="1" smtClean="0">
                                                  <a:solidFill>
                                                    <a:srgbClr val="C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𝑗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3200" b="0" i="1" smtClean="0">
                                                  <a:solidFill>
                                                    <a:srgbClr val="C0000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𝑡</m:t>
                                              </m:r>
                                            </m:sub>
                                          </m:sSub>
                                        </m:sub>
                                      </m:sSub>
                                    </m:e>
                                  </m:nary>
                                </m:e>
                              </m:d>
                            </m:e>
                          </m:d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fun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93BB502-66F6-EAE2-7BB7-3FF20847AB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3199" y="3981897"/>
                <a:ext cx="6096000" cy="140166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919D9B7-172B-89B6-7242-CDBEF0B6648B}"/>
                  </a:ext>
                </a:extLst>
              </p:cNvPr>
              <p:cNvSpPr txBox="1"/>
              <p:nvPr/>
            </p:nvSpPr>
            <p:spPr>
              <a:xfrm>
                <a:off x="130629" y="4390342"/>
                <a:ext cx="3335382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b="0" dirty="0"/>
                  <a:t>(definition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sz="3200" dirty="0"/>
                  <a:t>)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919D9B7-172B-89B6-7242-CDBEF0B664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629" y="4390342"/>
                <a:ext cx="3335382" cy="584775"/>
              </a:xfrm>
              <a:prstGeom prst="rect">
                <a:avLst/>
              </a:prstGeom>
              <a:blipFill>
                <a:blip r:embed="rId6"/>
                <a:stretch>
                  <a:fillRect l="-4562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9367ED8-3B72-6AA3-BE4C-8C486D59D739}"/>
                  </a:ext>
                </a:extLst>
              </p:cNvPr>
              <p:cNvSpPr txBox="1"/>
              <p:nvPr/>
            </p:nvSpPr>
            <p:spPr>
              <a:xfrm>
                <a:off x="1332410" y="5517916"/>
                <a:ext cx="609600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acc>
                            <m:accPr>
                              <m:chr m:val="̂"/>
                              <m:ctrlP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3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</m:acc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fName>
                        <m:e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</m:e>
                      </m:func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9367ED8-3B72-6AA3-BE4C-8C486D59D7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2410" y="5517916"/>
                <a:ext cx="6096000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A1C5FF8-D7DD-6D2F-F00C-2BBFBEAE013B}"/>
                  </a:ext>
                </a:extLst>
              </p:cNvPr>
              <p:cNvSpPr txBox="1"/>
              <p:nvPr/>
            </p:nvSpPr>
            <p:spPr>
              <a:xfrm>
                <a:off x="6096000" y="5517916"/>
                <a:ext cx="3335382" cy="7877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b="0" dirty="0"/>
                  <a:t>(for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ac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den>
                    </m:f>
                    <m:nary>
                      <m:naryPr>
                        <m:chr m:val="∑"/>
                        <m:supHide m:val="on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</m:sub>
                        </m:sSub>
                      </m:e>
                    </m:nary>
                  </m:oMath>
                </a14:m>
                <a:r>
                  <a:rPr lang="en-US" sz="3200" dirty="0"/>
                  <a:t>)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A1C5FF8-D7DD-6D2F-F00C-2BBFBEAE01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517916"/>
                <a:ext cx="3335382" cy="787716"/>
              </a:xfrm>
              <a:prstGeom prst="rect">
                <a:avLst/>
              </a:prstGeom>
              <a:blipFill>
                <a:blip r:embed="rId8"/>
                <a:stretch>
                  <a:fillRect l="-4570" b="-124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50746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Von Neumann’s Minimax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We have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den>
                    </m:f>
                    <m:nary>
                      <m:naryPr>
                        <m:chr m:val="∑"/>
                        <m:supHide m:val="on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d>
                          <m:dPr>
                            <m:begChr m:val="⟨"/>
                            <m:endChr m:val="⟩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p>
                            </m:s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sSup>
                              <m:sSup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p>
                            </m:sSup>
                          </m:e>
                        </m:d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≥</m:t>
                        </m:r>
                        <m:func>
                          <m:func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acc>
                              <m:accPr>
                                <m:chr m:val="̂"/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</m:acc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fName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</m:func>
                      </m:e>
                    </m:nary>
                  </m:oMath>
                </a14:m>
                <a:endParaRPr lang="en-US" sz="3200" b="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Can also show</a:t>
                </a:r>
                <a:r>
                  <a:rPr lang="en-US" sz="3200" b="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den>
                    </m:f>
                    <m:nary>
                      <m:naryPr>
                        <m:chr m:val="∑"/>
                        <m:supHide m:val="on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d>
                          <m:dPr>
                            <m:begChr m:val="⟨"/>
                            <m:endChr m:val="⟩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p>
                            </m:s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sSup>
                              <m:sSup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p>
                            </m:sSup>
                          </m:e>
                        </m:d>
                      </m:e>
                    </m:nary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acc>
                      <m:accPr>
                        <m:chr m:val="̂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ac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b="0" dirty="0"/>
                  <a:t>, so it follows there exists strategies with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acc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</m:t>
                    </m:r>
                    <m:func>
                      <m:func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acc>
                          <m:accPr>
                            <m:chr m:val="̂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acc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fName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e>
                    </m:func>
                  </m:oMath>
                </a14:m>
                <a:endParaRPr lang="en-US" sz="3200" b="0" dirty="0"/>
              </a:p>
              <a:p>
                <a:pPr>
                  <a:buClr>
                    <a:schemeClr val="tx1"/>
                  </a:buClr>
                </a:pPr>
                <a:endParaRPr lang="en-US" sz="3200" b="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We know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̂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acc>
                      </m:e>
                    </m:d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acc>
                      <m:accPr>
                        <m:chr m:val="̂"/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acc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b="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By setting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sz="3200" b="0" dirty="0"/>
                  <a:t>, the clai</a:t>
                </a:r>
                <a:r>
                  <a:rPr lang="en-US" sz="3200" dirty="0"/>
                  <a:t>m follows</a:t>
                </a:r>
                <a:endParaRPr lang="en-US" sz="3200" b="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3"/>
                <a:stretch>
                  <a:fillRect l="-1333" t="-5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911543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05C94-6B35-326F-C9F4-42A7BBCDD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18302-6FA0-65B6-5DB5-DAB2C0F3E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Previously: Linear Programming (Standard Form)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69FDC-D59D-4152-33AB-CD197468B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Maximize a linear objective function:</a:t>
            </a:r>
          </a:p>
          <a:p>
            <a:pPr>
              <a:buClr>
                <a:schemeClr val="tx1"/>
              </a:buClr>
            </a:pPr>
            <a:endParaRPr lang="en-US" sz="3200" b="0" dirty="0">
              <a:solidFill>
                <a:srgbClr val="C00000"/>
              </a:solidFill>
            </a:endParaRPr>
          </a:p>
          <a:p>
            <a:pPr>
              <a:buClr>
                <a:schemeClr val="tx1"/>
              </a:buClr>
            </a:pPr>
            <a:endParaRPr lang="en-US" sz="3200" b="0" dirty="0">
              <a:solidFill>
                <a:srgbClr val="C00000"/>
              </a:solidFill>
            </a:endParaRPr>
          </a:p>
          <a:p>
            <a:pPr>
              <a:buClr>
                <a:schemeClr val="tx1"/>
              </a:buClr>
            </a:pPr>
            <a:r>
              <a:rPr lang="en-US" sz="3200" dirty="0"/>
              <a:t>Subject to constraints:</a:t>
            </a:r>
          </a:p>
          <a:p>
            <a:pPr marL="0" indent="0">
              <a:buClr>
                <a:schemeClr val="tx1"/>
              </a:buClr>
              <a:buNone/>
            </a:pP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AD96646-C04C-5073-4B33-CB43AAAA9312}"/>
                  </a:ext>
                </a:extLst>
              </p:cNvPr>
              <p:cNvSpPr txBox="1"/>
              <p:nvPr/>
            </p:nvSpPr>
            <p:spPr>
              <a:xfrm>
                <a:off x="2753685" y="4159972"/>
                <a:ext cx="7329881" cy="10772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𝐴𝑥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3200" dirty="0"/>
                  <a:t> for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3200" b="0" dirty="0"/>
                  <a:t>,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endParaRPr lang="en-US" sz="3200" b="0" dirty="0">
                  <a:solidFill>
                    <a:srgbClr val="C00000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sz="3200" dirty="0"/>
                  <a:t> (entry-wise non-negativity)</a:t>
                </a:r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AD96646-C04C-5073-4B33-CB43AAAA93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3685" y="4159972"/>
                <a:ext cx="7329881" cy="1077218"/>
              </a:xfrm>
              <a:prstGeom prst="rect">
                <a:avLst/>
              </a:prstGeom>
              <a:blipFill>
                <a:blip r:embed="rId2"/>
                <a:stretch>
                  <a:fillRect t="-6780" b="-180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AEE3396-E3A5-81C2-D9D7-0563426896E0}"/>
                  </a:ext>
                </a:extLst>
              </p:cNvPr>
              <p:cNvSpPr txBox="1"/>
              <p:nvPr/>
            </p:nvSpPr>
            <p:spPr>
              <a:xfrm>
                <a:off x="4288870" y="2405640"/>
                <a:ext cx="425951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=⟨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⟩</m:t>
                    </m:r>
                  </m:oMath>
                </a14:m>
                <a:r>
                  <a:rPr lang="en-US" sz="3200" dirty="0"/>
                  <a:t>,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AEE3396-E3A5-81C2-D9D7-0563426896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8870" y="2405640"/>
                <a:ext cx="4259510" cy="584775"/>
              </a:xfrm>
              <a:prstGeom prst="rect">
                <a:avLst/>
              </a:prstGeom>
              <a:blipFill>
                <a:blip r:embed="rId3"/>
                <a:stretch>
                  <a:fillRect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56255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Online Learning for Solving LP’s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E93E1-E7F8-AF25-6F87-6F078FDB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b="0" dirty="0"/>
              <a:t>Use learning with experts to solve LP</a:t>
            </a:r>
          </a:p>
          <a:p>
            <a:pPr>
              <a:buClr>
                <a:schemeClr val="tx1"/>
              </a:buClr>
            </a:pPr>
            <a:endParaRPr lang="en-US" sz="3200" b="0" dirty="0"/>
          </a:p>
          <a:p>
            <a:pPr>
              <a:buClr>
                <a:schemeClr val="tx1"/>
              </a:buClr>
            </a:pPr>
            <a:endParaRPr lang="en-US" sz="3200" b="0" dirty="0"/>
          </a:p>
          <a:p>
            <a:pPr>
              <a:buClr>
                <a:schemeClr val="tx1"/>
              </a:buClr>
            </a:pPr>
            <a:r>
              <a:rPr lang="en-US" sz="3200" dirty="0"/>
              <a:t>Assume we have any oracle that finds a point in feasible region that does not violate a certain constraint</a:t>
            </a:r>
            <a:endParaRPr lang="en-US" sz="3200" b="0" dirty="0"/>
          </a:p>
        </p:txBody>
      </p:sp>
    </p:spTree>
    <p:extLst>
      <p:ext uri="{BB962C8B-B14F-4D97-AF65-F5344CB8AC3E}">
        <p14:creationId xmlns:p14="http://schemas.microsoft.com/office/powerpoint/2010/main" val="18005409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Online Learning for Solving LP’s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Use learning with experts to solve LP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Have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3200" b="0" dirty="0"/>
                  <a:t> experts, one corresponding to each constraint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The loss of an expert in a round is based on how badly the constraint was violated by the current solution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b="0" dirty="0">
                    <a:solidFill>
                      <a:srgbClr val="00B050"/>
                    </a:solidFill>
                  </a:rPr>
                  <a:t>Intuition</a:t>
                </a:r>
                <a:r>
                  <a:rPr lang="en-US" sz="3200" b="0" dirty="0"/>
                  <a:t>: Greater violation means more loss, and hence large</a:t>
                </a:r>
                <a:r>
                  <a:rPr lang="en-US" sz="3200" dirty="0"/>
                  <a:t>r weight decrease in the next iteration, which forces us to not violate the constraint</a:t>
                </a:r>
              </a:p>
              <a:p>
                <a:pPr>
                  <a:buClr>
                    <a:schemeClr val="tx1"/>
                  </a:buClr>
                </a:pPr>
                <a:r>
                  <a:rPr lang="en-US" sz="3200" b="0" dirty="0"/>
                  <a:t>After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3200" b="0" i="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num>
                          <m:den>
                            <m:sSup>
                              <m:sSup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3200" b="0" dirty="0"/>
                  <a:t> iterations, approximately solves LP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3"/>
                <a:stretch>
                  <a:fillRect l="-1333" t="-2893" b="-2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0205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9BF5A902-7B66-9997-2813-0140F67999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DB982470-AB03-28E7-0EC1-6C29501367A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835700" y="1196033"/>
            <a:ext cx="8520600" cy="7635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a fundamental problem of </a:t>
            </a:r>
            <a:r>
              <a:rPr lang="en" b="1">
                <a:solidFill>
                  <a:srgbClr val="EF5000"/>
                </a:solidFill>
              </a:rPr>
              <a:t>sequential prediction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63" name="Google Shape;63;p14">
            <a:extLst>
              <a:ext uri="{FF2B5EF4-FFF2-40B4-BE49-F238E27FC236}">
                <a16:creationId xmlns:a16="http://schemas.microsoft.com/office/drawing/2014/main" id="{EBAFB069-D2A2-3514-F0E9-6207C5F3EDE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90100" y="1731726"/>
            <a:ext cx="520250" cy="98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>
            <a:extLst>
              <a:ext uri="{FF2B5EF4-FFF2-40B4-BE49-F238E27FC236}">
                <a16:creationId xmlns:a16="http://schemas.microsoft.com/office/drawing/2014/main" id="{08DBD1DE-3633-AA34-32CF-591E728D896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764250" y="1731727"/>
            <a:ext cx="520250" cy="985379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>
            <a:extLst>
              <a:ext uri="{FF2B5EF4-FFF2-40B4-BE49-F238E27FC236}">
                <a16:creationId xmlns:a16="http://schemas.microsoft.com/office/drawing/2014/main" id="{4432D85B-DC7A-A364-B1A4-0D426AB9AD90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38400" y="1731730"/>
            <a:ext cx="520250" cy="9853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>
            <a:extLst>
              <a:ext uri="{FF2B5EF4-FFF2-40B4-BE49-F238E27FC236}">
                <a16:creationId xmlns:a16="http://schemas.microsoft.com/office/drawing/2014/main" id="{000A9418-C917-D489-B207-FE46F47C817A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512550" y="1731730"/>
            <a:ext cx="520250" cy="985374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>
            <a:extLst>
              <a:ext uri="{FF2B5EF4-FFF2-40B4-BE49-F238E27FC236}">
                <a16:creationId xmlns:a16="http://schemas.microsoft.com/office/drawing/2014/main" id="{CDAD37CF-E769-31CD-1A2E-1E82B6E452D6}"/>
              </a:ext>
            </a:extLst>
          </p:cNvPr>
          <p:cNvSpPr txBox="1"/>
          <p:nvPr/>
        </p:nvSpPr>
        <p:spPr>
          <a:xfrm>
            <a:off x="1760900" y="2008850"/>
            <a:ext cx="947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" sz="1600" b="1"/>
              <a:t>Day</a:t>
            </a:r>
            <a:endParaRPr sz="1600" b="1"/>
          </a:p>
        </p:txBody>
      </p:sp>
      <p:sp>
        <p:nvSpPr>
          <p:cNvPr id="68" name="Google Shape;68;p14">
            <a:extLst>
              <a:ext uri="{FF2B5EF4-FFF2-40B4-BE49-F238E27FC236}">
                <a16:creationId xmlns:a16="http://schemas.microsoft.com/office/drawing/2014/main" id="{806840DA-98D6-BE08-7892-D231DE730F09}"/>
              </a:ext>
            </a:extLst>
          </p:cNvPr>
          <p:cNvSpPr txBox="1"/>
          <p:nvPr/>
        </p:nvSpPr>
        <p:spPr>
          <a:xfrm>
            <a:off x="7035713" y="2008850"/>
            <a:ext cx="7224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" sz="1600" b="1"/>
              <a:t>You</a:t>
            </a:r>
            <a:endParaRPr sz="1600" b="1"/>
          </a:p>
        </p:txBody>
      </p:sp>
      <p:sp>
        <p:nvSpPr>
          <p:cNvPr id="69" name="Google Shape;69;p14">
            <a:extLst>
              <a:ext uri="{FF2B5EF4-FFF2-40B4-BE49-F238E27FC236}">
                <a16:creationId xmlns:a16="http://schemas.microsoft.com/office/drawing/2014/main" id="{0BE86832-4CF9-CEDA-36E1-0B699B8DB652}"/>
              </a:ext>
            </a:extLst>
          </p:cNvPr>
          <p:cNvSpPr txBox="1"/>
          <p:nvPr/>
        </p:nvSpPr>
        <p:spPr>
          <a:xfrm>
            <a:off x="8334600" y="2008863"/>
            <a:ext cx="17529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" sz="1600" b="1"/>
              <a:t>Actual outcome</a:t>
            </a:r>
            <a:endParaRPr sz="1600" b="1"/>
          </a:p>
        </p:txBody>
      </p:sp>
      <p:sp>
        <p:nvSpPr>
          <p:cNvPr id="70" name="Google Shape;70;p14">
            <a:extLst>
              <a:ext uri="{FF2B5EF4-FFF2-40B4-BE49-F238E27FC236}">
                <a16:creationId xmlns:a16="http://schemas.microsoft.com/office/drawing/2014/main" id="{ACDE9C4E-9BE3-2524-77D8-D2D5246DE5CA}"/>
              </a:ext>
            </a:extLst>
          </p:cNvPr>
          <p:cNvSpPr txBox="1"/>
          <p:nvPr/>
        </p:nvSpPr>
        <p:spPr>
          <a:xfrm>
            <a:off x="1974650" y="3028801"/>
            <a:ext cx="52020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" b="1"/>
              <a:t>1</a:t>
            </a:r>
            <a:endParaRPr b="1"/>
          </a:p>
        </p:txBody>
      </p:sp>
      <p:pic>
        <p:nvPicPr>
          <p:cNvPr id="71" name="Google Shape;71;p14">
            <a:extLst>
              <a:ext uri="{FF2B5EF4-FFF2-40B4-BE49-F238E27FC236}">
                <a16:creationId xmlns:a16="http://schemas.microsoft.com/office/drawing/2014/main" id="{B2CA7030-23E9-C986-396C-A2D9993B2703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789025" y="2858313"/>
            <a:ext cx="722400" cy="74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4">
            <a:extLst>
              <a:ext uri="{FF2B5EF4-FFF2-40B4-BE49-F238E27FC236}">
                <a16:creationId xmlns:a16="http://schemas.microsoft.com/office/drawing/2014/main" id="{F43B6EAC-322A-A5EB-F486-6760E52F3607}"/>
              </a:ext>
            </a:extLst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713714" y="2910176"/>
            <a:ext cx="621325" cy="6374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4">
            <a:extLst>
              <a:ext uri="{FF2B5EF4-FFF2-40B4-BE49-F238E27FC236}">
                <a16:creationId xmlns:a16="http://schemas.microsoft.com/office/drawing/2014/main" id="{B5BA1DA8-3635-2AE2-689D-2EFE644E0E11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537350" y="2858313"/>
            <a:ext cx="722400" cy="74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4">
            <a:extLst>
              <a:ext uri="{FF2B5EF4-FFF2-40B4-BE49-F238E27FC236}">
                <a16:creationId xmlns:a16="http://schemas.microsoft.com/office/drawing/2014/main" id="{4CB12C05-CA14-D8A2-E0C3-9A5039919082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411475" y="2858313"/>
            <a:ext cx="722400" cy="74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4">
            <a:extLst>
              <a:ext uri="{FF2B5EF4-FFF2-40B4-BE49-F238E27FC236}">
                <a16:creationId xmlns:a16="http://schemas.microsoft.com/office/drawing/2014/main" id="{97F559C9-4275-8238-B4BD-4A442F6DCEFE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849850" y="2858313"/>
            <a:ext cx="722400" cy="741164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4">
            <a:extLst>
              <a:ext uri="{FF2B5EF4-FFF2-40B4-BE49-F238E27FC236}">
                <a16:creationId xmlns:a16="http://schemas.microsoft.com/office/drawing/2014/main" id="{A2547BFB-11D5-5199-87AB-5A5D6EE777BE}"/>
              </a:ext>
            </a:extLst>
          </p:cNvPr>
          <p:cNvSpPr txBox="1"/>
          <p:nvPr/>
        </p:nvSpPr>
        <p:spPr>
          <a:xfrm>
            <a:off x="1873550" y="4017851"/>
            <a:ext cx="72240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" b="1"/>
              <a:t>2</a:t>
            </a:r>
            <a:endParaRPr b="1"/>
          </a:p>
        </p:txBody>
      </p:sp>
      <p:pic>
        <p:nvPicPr>
          <p:cNvPr id="77" name="Google Shape;77;p14">
            <a:extLst>
              <a:ext uri="{FF2B5EF4-FFF2-40B4-BE49-F238E27FC236}">
                <a16:creationId xmlns:a16="http://schemas.microsoft.com/office/drawing/2014/main" id="{312B41C8-3B3E-A768-05E2-031BC1E84B04}"/>
              </a:ext>
            </a:extLst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839551" y="3899226"/>
            <a:ext cx="621325" cy="6374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4">
            <a:extLst>
              <a:ext uri="{FF2B5EF4-FFF2-40B4-BE49-F238E27FC236}">
                <a16:creationId xmlns:a16="http://schemas.microsoft.com/office/drawing/2014/main" id="{A18742C7-9C78-A123-129B-D8678B6A7904}"/>
              </a:ext>
            </a:extLst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713714" y="3899226"/>
            <a:ext cx="621325" cy="6374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4">
            <a:extLst>
              <a:ext uri="{FF2B5EF4-FFF2-40B4-BE49-F238E27FC236}">
                <a16:creationId xmlns:a16="http://schemas.microsoft.com/office/drawing/2014/main" id="{192C2BB2-714F-6618-9FAB-06FD1E289E3B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537325" y="3847363"/>
            <a:ext cx="722400" cy="74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4">
            <a:extLst>
              <a:ext uri="{FF2B5EF4-FFF2-40B4-BE49-F238E27FC236}">
                <a16:creationId xmlns:a16="http://schemas.microsoft.com/office/drawing/2014/main" id="{83AE985A-978E-46F7-D5DC-16547E50B806}"/>
              </a:ext>
            </a:extLst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8900376" y="3899226"/>
            <a:ext cx="621325" cy="637457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4">
            <a:extLst>
              <a:ext uri="{FF2B5EF4-FFF2-40B4-BE49-F238E27FC236}">
                <a16:creationId xmlns:a16="http://schemas.microsoft.com/office/drawing/2014/main" id="{56396DDF-0B04-AE3E-B831-90770D423A78}"/>
              </a:ext>
            </a:extLst>
          </p:cNvPr>
          <p:cNvSpPr txBox="1"/>
          <p:nvPr/>
        </p:nvSpPr>
        <p:spPr>
          <a:xfrm>
            <a:off x="1873550" y="5006901"/>
            <a:ext cx="72240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" b="1"/>
              <a:t>3</a:t>
            </a:r>
            <a:endParaRPr b="1"/>
          </a:p>
        </p:txBody>
      </p:sp>
      <p:pic>
        <p:nvPicPr>
          <p:cNvPr id="82" name="Google Shape;82;p14">
            <a:extLst>
              <a:ext uri="{FF2B5EF4-FFF2-40B4-BE49-F238E27FC236}">
                <a16:creationId xmlns:a16="http://schemas.microsoft.com/office/drawing/2014/main" id="{A118529D-D587-51B2-3F92-E8666FE5EF52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789025" y="4836413"/>
            <a:ext cx="722400" cy="74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4">
            <a:extLst>
              <a:ext uri="{FF2B5EF4-FFF2-40B4-BE49-F238E27FC236}">
                <a16:creationId xmlns:a16="http://schemas.microsoft.com/office/drawing/2014/main" id="{DBF99CB8-37C3-260A-2E1B-89A031593523}"/>
              </a:ext>
            </a:extLst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704489" y="4888276"/>
            <a:ext cx="621325" cy="637457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4">
            <a:extLst>
              <a:ext uri="{FF2B5EF4-FFF2-40B4-BE49-F238E27FC236}">
                <a16:creationId xmlns:a16="http://schemas.microsoft.com/office/drawing/2014/main" id="{92798EBE-5200-6AD5-ECF6-9125F8610475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537350" y="4836413"/>
            <a:ext cx="722400" cy="74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4">
            <a:extLst>
              <a:ext uri="{FF2B5EF4-FFF2-40B4-BE49-F238E27FC236}">
                <a16:creationId xmlns:a16="http://schemas.microsoft.com/office/drawing/2014/main" id="{4CB8C1EF-C9CA-80CB-09E4-822219B2E00D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411475" y="4836413"/>
            <a:ext cx="722400" cy="74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4">
            <a:extLst>
              <a:ext uri="{FF2B5EF4-FFF2-40B4-BE49-F238E27FC236}">
                <a16:creationId xmlns:a16="http://schemas.microsoft.com/office/drawing/2014/main" id="{4055A9AF-7307-BBAF-40EE-6832819384F3}"/>
              </a:ext>
            </a:extLst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8900376" y="4836426"/>
            <a:ext cx="621325" cy="637457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4">
            <a:extLst>
              <a:ext uri="{FF2B5EF4-FFF2-40B4-BE49-F238E27FC236}">
                <a16:creationId xmlns:a16="http://schemas.microsoft.com/office/drawing/2014/main" id="{D3846B07-683D-6CDD-9C2F-EFBB2766DD2E}"/>
              </a:ext>
            </a:extLst>
          </p:cNvPr>
          <p:cNvSpPr txBox="1"/>
          <p:nvPr/>
        </p:nvSpPr>
        <p:spPr>
          <a:xfrm>
            <a:off x="1814300" y="5995951"/>
            <a:ext cx="84090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/>
            <a:r>
              <a:rPr lang="en" b="1"/>
              <a:t>4</a:t>
            </a:r>
            <a:endParaRPr b="1"/>
          </a:p>
        </p:txBody>
      </p:sp>
      <p:pic>
        <p:nvPicPr>
          <p:cNvPr id="88" name="Google Shape;88;p14">
            <a:extLst>
              <a:ext uri="{FF2B5EF4-FFF2-40B4-BE49-F238E27FC236}">
                <a16:creationId xmlns:a16="http://schemas.microsoft.com/office/drawing/2014/main" id="{A152613D-88B7-7CBD-B96A-F58EADA81925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789025" y="5825463"/>
            <a:ext cx="722400" cy="74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4">
            <a:extLst>
              <a:ext uri="{FF2B5EF4-FFF2-40B4-BE49-F238E27FC236}">
                <a16:creationId xmlns:a16="http://schemas.microsoft.com/office/drawing/2014/main" id="{31284792-2884-6549-64AF-6CA7EC8ED521}"/>
              </a:ext>
            </a:extLst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713714" y="5825476"/>
            <a:ext cx="621325" cy="637457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4">
            <a:extLst>
              <a:ext uri="{FF2B5EF4-FFF2-40B4-BE49-F238E27FC236}">
                <a16:creationId xmlns:a16="http://schemas.microsoft.com/office/drawing/2014/main" id="{981A9FD5-0225-59B5-9016-8E06B619503B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537350" y="5825463"/>
            <a:ext cx="722400" cy="74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4">
            <a:extLst>
              <a:ext uri="{FF2B5EF4-FFF2-40B4-BE49-F238E27FC236}">
                <a16:creationId xmlns:a16="http://schemas.microsoft.com/office/drawing/2014/main" id="{8392C72A-7470-8DEB-566F-512F26EA048E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854350" y="5773613"/>
            <a:ext cx="722400" cy="74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4">
            <a:extLst>
              <a:ext uri="{FF2B5EF4-FFF2-40B4-BE49-F238E27FC236}">
                <a16:creationId xmlns:a16="http://schemas.microsoft.com/office/drawing/2014/main" id="{E412DE11-564F-4ACE-1BB8-F68D21FC8191}"/>
              </a:ext>
            </a:extLst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437489" y="3899226"/>
            <a:ext cx="621325" cy="637457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4">
            <a:extLst>
              <a:ext uri="{FF2B5EF4-FFF2-40B4-BE49-F238E27FC236}">
                <a16:creationId xmlns:a16="http://schemas.microsoft.com/office/drawing/2014/main" id="{4B74C442-534D-EA17-8AB2-F8658D68C673}"/>
              </a:ext>
            </a:extLst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444100" y="5862296"/>
            <a:ext cx="621325" cy="63745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Title 1">
            <a:extLst>
              <a:ext uri="{FF2B5EF4-FFF2-40B4-BE49-F238E27FC236}">
                <a16:creationId xmlns:a16="http://schemas.microsoft.com/office/drawing/2014/main" id="{4F54930E-3929-7FED-82EB-48A80C1C8740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rmAutofit/>
          </a:bodyPr>
          <a:lstStyle>
            <a:lvl1pPr lvl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 dirty="0">
                <a:solidFill>
                  <a:srgbClr val="C00000"/>
                </a:solidFill>
              </a:rPr>
              <a:t>Last Time: Prediction with Expert Advice</a:t>
            </a:r>
          </a:p>
        </p:txBody>
      </p:sp>
      <p:pic>
        <p:nvPicPr>
          <p:cNvPr id="44" name="Google Shape;124;p16">
            <a:extLst>
              <a:ext uri="{FF2B5EF4-FFF2-40B4-BE49-F238E27FC236}">
                <a16:creationId xmlns:a16="http://schemas.microsoft.com/office/drawing/2014/main" id="{3F59873B-6620-0221-30AE-CD1D97A49216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14161" y="2858313"/>
            <a:ext cx="722400" cy="74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136;p16">
            <a:extLst>
              <a:ext uri="{FF2B5EF4-FFF2-40B4-BE49-F238E27FC236}">
                <a16:creationId xmlns:a16="http://schemas.microsoft.com/office/drawing/2014/main" id="{37044389-4BB3-CF62-7EF0-E4CFBFED9018}"/>
              </a:ext>
            </a:extLst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014161" y="4784563"/>
            <a:ext cx="722400" cy="74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138;p16">
            <a:extLst>
              <a:ext uri="{FF2B5EF4-FFF2-40B4-BE49-F238E27FC236}">
                <a16:creationId xmlns:a16="http://schemas.microsoft.com/office/drawing/2014/main" id="{FF7254D6-17F3-8E89-FD60-84415D00CEFA}"/>
              </a:ext>
            </a:extLst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64699" y="3899226"/>
            <a:ext cx="621325" cy="637457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167;p16">
            <a:extLst>
              <a:ext uri="{FF2B5EF4-FFF2-40B4-BE49-F238E27FC236}">
                <a16:creationId xmlns:a16="http://schemas.microsoft.com/office/drawing/2014/main" id="{98A11C15-50B0-89CC-2CA3-C5F2735A7BE6}"/>
              </a:ext>
            </a:extLst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064699" y="5865554"/>
            <a:ext cx="621325" cy="63745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91C7533-6CAB-7469-F0D6-2CFEBB9A63E2}"/>
              </a:ext>
            </a:extLst>
          </p:cNvPr>
          <p:cNvSpPr/>
          <p:nvPr/>
        </p:nvSpPr>
        <p:spPr>
          <a:xfrm>
            <a:off x="6739128" y="4784563"/>
            <a:ext cx="3090672" cy="74116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E339E41-96FB-B967-6235-64F40D1B1D4E}"/>
              </a:ext>
            </a:extLst>
          </p:cNvPr>
          <p:cNvSpPr/>
          <p:nvPr/>
        </p:nvSpPr>
        <p:spPr>
          <a:xfrm>
            <a:off x="6739128" y="5773613"/>
            <a:ext cx="3090672" cy="74116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D43F364-8CF6-D336-C0FC-55FC723E9BC7}"/>
              </a:ext>
            </a:extLst>
          </p:cNvPr>
          <p:cNvSpPr/>
          <p:nvPr/>
        </p:nvSpPr>
        <p:spPr>
          <a:xfrm>
            <a:off x="3626408" y="2790441"/>
            <a:ext cx="777486" cy="80903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05C6027-16E2-2609-A163-44A91AA67CB8}"/>
              </a:ext>
            </a:extLst>
          </p:cNvPr>
          <p:cNvSpPr/>
          <p:nvPr/>
        </p:nvSpPr>
        <p:spPr>
          <a:xfrm>
            <a:off x="4498045" y="3795898"/>
            <a:ext cx="777486" cy="80903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C68E008-1C94-92DE-258E-0A92ED251F23}"/>
              </a:ext>
            </a:extLst>
          </p:cNvPr>
          <p:cNvSpPr/>
          <p:nvPr/>
        </p:nvSpPr>
        <p:spPr>
          <a:xfrm>
            <a:off x="2748610" y="4768541"/>
            <a:ext cx="777486" cy="80903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60273FD-B12F-12D4-CE7D-C2A89AC229BB}"/>
              </a:ext>
            </a:extLst>
          </p:cNvPr>
          <p:cNvSpPr/>
          <p:nvPr/>
        </p:nvSpPr>
        <p:spPr>
          <a:xfrm>
            <a:off x="4498045" y="4768541"/>
            <a:ext cx="777486" cy="80903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C7C0E83B-4E82-90A4-67F8-6A71D4820C75}"/>
              </a:ext>
            </a:extLst>
          </p:cNvPr>
          <p:cNvSpPr/>
          <p:nvPr/>
        </p:nvSpPr>
        <p:spPr>
          <a:xfrm>
            <a:off x="5366020" y="4768541"/>
            <a:ext cx="777486" cy="80903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D959BDE-5AE5-9EAD-F798-BF2CAFE1942A}"/>
              </a:ext>
            </a:extLst>
          </p:cNvPr>
          <p:cNvSpPr/>
          <p:nvPr/>
        </p:nvSpPr>
        <p:spPr>
          <a:xfrm>
            <a:off x="3635632" y="5696180"/>
            <a:ext cx="777486" cy="80903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B59D821-974F-CFF3-D025-B0CDE736120A}"/>
              </a:ext>
            </a:extLst>
          </p:cNvPr>
          <p:cNvSpPr/>
          <p:nvPr/>
        </p:nvSpPr>
        <p:spPr>
          <a:xfrm>
            <a:off x="5366020" y="5720770"/>
            <a:ext cx="777486" cy="80903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Google Shape;168;p16">
            <a:extLst>
              <a:ext uri="{FF2B5EF4-FFF2-40B4-BE49-F238E27FC236}">
                <a16:creationId xmlns:a16="http://schemas.microsoft.com/office/drawing/2014/main" id="{8552430E-F376-B5A6-0149-ABE158EF4127}"/>
              </a:ext>
            </a:extLst>
          </p:cNvPr>
          <p:cNvSpPr txBox="1"/>
          <p:nvPr/>
        </p:nvSpPr>
        <p:spPr>
          <a:xfrm>
            <a:off x="10104858" y="4768541"/>
            <a:ext cx="1670100" cy="1015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" b="1" dirty="0">
                <a:solidFill>
                  <a:srgbClr val="EF5000"/>
                </a:solidFill>
              </a:rPr>
              <a:t>Algorithm makes 2 mistakes</a:t>
            </a:r>
            <a:endParaRPr b="1" dirty="0">
              <a:solidFill>
                <a:srgbClr val="EF5000"/>
              </a:solidFill>
            </a:endParaRPr>
          </a:p>
        </p:txBody>
      </p:sp>
      <p:sp>
        <p:nvSpPr>
          <p:cNvPr id="57" name="Google Shape;169;p16">
            <a:extLst>
              <a:ext uri="{FF2B5EF4-FFF2-40B4-BE49-F238E27FC236}">
                <a16:creationId xmlns:a16="http://schemas.microsoft.com/office/drawing/2014/main" id="{47047E67-085A-7C16-1397-1642ED0290D2}"/>
              </a:ext>
            </a:extLst>
          </p:cNvPr>
          <p:cNvSpPr txBox="1"/>
          <p:nvPr/>
        </p:nvSpPr>
        <p:spPr>
          <a:xfrm>
            <a:off x="10104833" y="5487841"/>
            <a:ext cx="1670100" cy="1015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" b="1">
                <a:solidFill>
                  <a:srgbClr val="EF5000"/>
                </a:solidFill>
              </a:rPr>
              <a:t>Best expert makes 1 mistake</a:t>
            </a:r>
            <a:endParaRPr b="1">
              <a:solidFill>
                <a:srgbClr val="EF5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132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0367C-DA7B-CC2E-2472-89FF9484E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E7BE1-FCBC-57EA-9D00-55C048590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Hedge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34CAA6E-9505-F220-189D-9BB7592DA00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Initially give each expert weight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On day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3200" dirty="0"/>
                  <a:t>, randomly follows expert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3200" dirty="0"/>
                  <a:t> with probability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b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</m:sSub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+…+</m:t>
                        </m:r>
                        <m:sSubSup>
                          <m:sSub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</m:sSubSup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</m:sSubSup>
                      </m:num>
                      <m:den>
                        <m:nary>
                          <m:naryPr>
                            <m:chr m:val="∑"/>
                            <m:supHide m:val="on"/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  <m:sup/>
                          <m:e>
                            <m:sSubSup>
                              <m:sSubSupPr>
                                <m:ctrlP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  <m:sup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p>
                            </m:sSubSup>
                          </m:e>
                        </m:nary>
                      </m:den>
                    </m:f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Each weight is updated by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b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b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exp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⁡(−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sSubSup>
                      <m:sSub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bSup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34CAA6E-9505-F220-189D-9BB7592DA00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33" t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798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01E77-F4C4-D732-5CB7-80F80F96E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348E2-006A-2563-C232-A6E526FAF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Hedge Algorithm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13ECE77-43DF-9AF2-2916-6B3DCAB1BAD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If we set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320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ln</m:t>
                                </m:r>
                              </m:fName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e>
                            </m:func>
                          </m:num>
                          <m:den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den>
                        </m:f>
                      </m:e>
                    </m:rad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/>
                  <a:t>, we have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/>
                      <m:e>
                        <m:d>
                          <m:dPr>
                            <m:begChr m:val="⟨"/>
                            <m:endChr m:val="⟩"/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p>
                            </m:sSup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ℓ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p>
                            </m:sSup>
                          </m:e>
                        </m:d>
                      </m:e>
                    </m:nary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320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/>
                      <m:e>
                        <m:sSubSup>
                          <m:sSubSup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ℓ</m:t>
                            </m:r>
                          </m:e>
                          <m:sub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sub>
                          <m:sup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</m:sSubSup>
                      </m:e>
                    </m:nary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3200" b="0" i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ln</m:t>
                            </m:r>
                          </m:fName>
                          <m:e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nary>
                      <m:naryPr>
                        <m:chr m:val="∑"/>
                        <m:supHide m:val="on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/>
                      <m:e>
                        <m:sSubSup>
                          <m:sSubSup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ℓ</m:t>
                            </m:r>
                          </m:e>
                          <m:sub>
                            <m:sSup>
                              <m:sSup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sub>
                          <m:sup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p>
                        </m:sSubSup>
                      </m:e>
                    </m:nary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  <m:func>
                          <m:func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32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ln</m:t>
                            </m:r>
                          </m:fName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func>
                      </m:e>
                    </m:rad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Total regret is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  <m:func>
                          <m:funcPr>
                            <m:ctrlP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320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ln</m:t>
                            </m:r>
                          </m:fName>
                          <m:e>
                            <m:r>
                              <a:rPr lang="en-US" sz="32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func>
                      </m:e>
                    </m:rad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Amortized regret is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sz="32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320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ln</m:t>
                                </m:r>
                              </m:fName>
                              <m:e>
                                <m:r>
                                  <a:rPr lang="en-US" sz="3200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</m:func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den>
                        </m:f>
                      </m:e>
                    </m:rad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13ECE77-43DF-9AF2-2916-6B3DCAB1BA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33" t="-4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9781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Two-Player Zero Sum Games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Two players in a game, the “row player” and the “column player”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Each player has some set of actions: row player has actions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3200" dirty="0"/>
                  <a:t>, column player has actions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3200" dirty="0"/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Payoff matrix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333" t="-28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7068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Two-Player Zero Sum Games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In each round of the game, the row player chooses a row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3200" dirty="0"/>
                  <a:t>, and the column player chooses a row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3200" dirty="0"/>
                  <a:t> 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The row player gets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3200" dirty="0"/>
                  <a:t> and the column player loses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3200" dirty="0"/>
                  <a:t> (which could be good for the column player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3200" dirty="0"/>
                  <a:t> is negative) so the payoff is from column player to row player</a:t>
                </a:r>
              </a:p>
              <a:p>
                <a:pPr>
                  <a:buClr>
                    <a:schemeClr val="tx1"/>
                  </a:buClr>
                </a:pPr>
                <a:endParaRPr lang="en-US" sz="3200" dirty="0"/>
              </a:p>
              <a:p>
                <a:pPr>
                  <a:buClr>
                    <a:schemeClr val="tx1"/>
                  </a:buClr>
                </a:pPr>
                <a:r>
                  <a:rPr lang="en-US" sz="3200" dirty="0"/>
                  <a:t>Winnings of the two players sum to zero (hence the name)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333" t="-27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3986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Two-Player Zero Sum Games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sz="3200" dirty="0"/>
                  <a:t>Row player wants to maximize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3200" dirty="0"/>
                  <a:t> and the column player wants to minimize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EE93E1-E7F8-AF25-6F87-6F078FDBFB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2"/>
                <a:stretch>
                  <a:fillRect l="-1333" t="-24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2825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BAFF5-86DA-E2B8-6FFA-1808A42C7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A4435-41D1-837B-ADB5-FFA456FE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Two-Player Zero Sum Games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32662F46-E8E1-4A98-1B63-0CE78F8AD41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63151479"/>
                  </p:ext>
                </p:extLst>
              </p:nvPr>
            </p:nvGraphicFramePr>
            <p:xfrm>
              <a:off x="2164228" y="2060786"/>
              <a:ext cx="8128000" cy="1737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1736546586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8495297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238948033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82631203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C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6923949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30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−10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6595864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−10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−20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787996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32662F46-E8E1-4A98-1B63-0CE78F8AD41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63151479"/>
                  </p:ext>
                </p:extLst>
              </p:nvPr>
            </p:nvGraphicFramePr>
            <p:xfrm>
              <a:off x="2164228" y="2060786"/>
              <a:ext cx="8128000" cy="1737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>
                      <a:extLst>
                        <a:ext uri="{9D8B030D-6E8A-4147-A177-3AD203B41FA5}">
                          <a16:colId xmlns:a16="http://schemas.microsoft.com/office/drawing/2014/main" val="1736546586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18495297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238948033"/>
                        </a:ext>
                      </a:extLst>
                    </a:gridCol>
                    <a:gridCol w="2032000">
                      <a:extLst>
                        <a:ext uri="{9D8B030D-6E8A-4147-A177-3AD203B41FA5}">
                          <a16:colId xmlns:a16="http://schemas.microsoft.com/office/drawing/2014/main" val="2826312034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A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B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C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569239492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901" t="-112500" r="-201502" b="-1322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299" t="-112500" r="-100898" b="-1322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1201" t="-112500" r="-1201" b="-13229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65958643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901" t="-214737" r="-201502" b="-336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299" t="-214737" r="-100898" b="-336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1201" t="-214737" r="-1201" b="-3368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07879965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4807B06-E7D0-0CC7-59D4-E50A683C6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4988" y="4345577"/>
            <a:ext cx="10515600" cy="2147298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sz="3200" dirty="0"/>
              <a:t>What would you play as the row player?</a:t>
            </a:r>
          </a:p>
          <a:p>
            <a:pPr>
              <a:buClr>
                <a:schemeClr val="tx1"/>
              </a:buClr>
            </a:pPr>
            <a:endParaRPr lang="en-US" sz="3200" dirty="0"/>
          </a:p>
          <a:p>
            <a:pPr>
              <a:buClr>
                <a:schemeClr val="tx1"/>
              </a:buClr>
            </a:pPr>
            <a:r>
              <a:rPr lang="en-US" sz="3200" dirty="0"/>
              <a:t>What would you play as the column player?</a:t>
            </a:r>
          </a:p>
          <a:p>
            <a:pPr marL="0" indent="0">
              <a:buClr>
                <a:schemeClr val="tx1"/>
              </a:buClr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49810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1211</Words>
  <Application>Microsoft Office PowerPoint</Application>
  <PresentationFormat>Widescreen</PresentationFormat>
  <Paragraphs>210</Paragraphs>
  <Slides>27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Office Theme</vt:lpstr>
      <vt:lpstr>CSCE 658: Randomized Algorithms</vt:lpstr>
      <vt:lpstr>Relevant Supplementary Material</vt:lpstr>
      <vt:lpstr>PowerPoint Presentation</vt:lpstr>
      <vt:lpstr>Last Time: Hedge Algorithm</vt:lpstr>
      <vt:lpstr>Last Time: Hedge Algorithm</vt:lpstr>
      <vt:lpstr>Two-Player Zero Sum Games</vt:lpstr>
      <vt:lpstr>Two-Player Zero Sum Games</vt:lpstr>
      <vt:lpstr>Two-Player Zero Sum Games</vt:lpstr>
      <vt:lpstr>Two-Player Zero Sum Games</vt:lpstr>
      <vt:lpstr>Two-Player Zero Sum Games</vt:lpstr>
      <vt:lpstr>Two-Player Zero Sum Games</vt:lpstr>
      <vt:lpstr>Two-Player Zero Sum Games</vt:lpstr>
      <vt:lpstr>Best Strategies</vt:lpstr>
      <vt:lpstr>Rock-Paper-Scissors</vt:lpstr>
      <vt:lpstr>Best Strategies</vt:lpstr>
      <vt:lpstr>Best Strategies</vt:lpstr>
      <vt:lpstr>Best Strategies</vt:lpstr>
      <vt:lpstr>Best Strategies</vt:lpstr>
      <vt:lpstr>Best Strategies</vt:lpstr>
      <vt:lpstr>Best Strategies</vt:lpstr>
      <vt:lpstr>Von Neumann’s Minimax Theorem</vt:lpstr>
      <vt:lpstr>Von Neumann’s Minimax Theorem</vt:lpstr>
      <vt:lpstr>Von Neumann’s Minimax Theorem</vt:lpstr>
      <vt:lpstr>Von Neumann’s Minimax Theorem</vt:lpstr>
      <vt:lpstr>Previously: Linear Programming (Standard Form)</vt:lpstr>
      <vt:lpstr>Online Learning for Solving LP’s</vt:lpstr>
      <vt:lpstr>Online Learning for Solving LP’s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658: Randomized Algorithms</dc:title>
  <dc:creator>Samson Zhou</dc:creator>
  <cp:lastModifiedBy>Samson Zhou</cp:lastModifiedBy>
  <cp:revision>12</cp:revision>
  <dcterms:created xsi:type="dcterms:W3CDTF">2024-04-02T19:27:25Z</dcterms:created>
  <dcterms:modified xsi:type="dcterms:W3CDTF">2024-04-05T18:25:35Z</dcterms:modified>
</cp:coreProperties>
</file>