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788" r:id="rId2"/>
    <p:sldId id="1291" r:id="rId3"/>
    <p:sldId id="1289" r:id="rId4"/>
    <p:sldId id="1258" r:id="rId5"/>
    <p:sldId id="1264" r:id="rId6"/>
    <p:sldId id="1274" r:id="rId7"/>
    <p:sldId id="1266" r:id="rId8"/>
    <p:sldId id="1305" r:id="rId9"/>
    <p:sldId id="1278" r:id="rId10"/>
    <p:sldId id="1280" r:id="rId11"/>
    <p:sldId id="1311" r:id="rId12"/>
    <p:sldId id="1282" r:id="rId13"/>
    <p:sldId id="1286" r:id="rId14"/>
    <p:sldId id="1281" r:id="rId15"/>
    <p:sldId id="1312" r:id="rId16"/>
    <p:sldId id="1313" r:id="rId17"/>
    <p:sldId id="1307" r:id="rId18"/>
    <p:sldId id="1308" r:id="rId19"/>
    <p:sldId id="1309" r:id="rId20"/>
    <p:sldId id="1310" r:id="rId21"/>
    <p:sldId id="1279" r:id="rId22"/>
    <p:sldId id="1315" r:id="rId23"/>
    <p:sldId id="1317" r:id="rId24"/>
    <p:sldId id="1316" r:id="rId25"/>
    <p:sldId id="1318" r:id="rId26"/>
    <p:sldId id="131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C6927-1282-4E55-8BC5-034230537889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5D3CB-062F-4412-BE42-995CE434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76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733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825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135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162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587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1248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050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1873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650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083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97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513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921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265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423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417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41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80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37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966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14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77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707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90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968E0-9059-7C0B-199D-30EAFCFB6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67640-5B04-62C9-7216-CFA783864F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C99F9-0F93-8D2C-AB6C-88AF2AB82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391BD-EC0E-C30D-80A5-ECBA485F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94C7C-6CE7-99E2-B6F8-F99BD8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2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8258F-3B2E-C2B5-3321-D18FAE7BA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EC57B3-7383-205A-EF51-C80491D39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D9C90-0B2D-0607-A8C3-5A22023C0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2D368-74C7-1C0D-A01B-1708A229C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C3034-12EB-9790-D45C-B769577B5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3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2C236B-F4CE-EA20-E4AD-038207C459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BCE9E-D360-C323-E412-A1AB9CCC9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17CE1-D182-A165-B9D0-8B7E55D0A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F9FDA-18F7-EEE6-ED03-DC70BDC82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0CD61-4383-26E2-FE1B-FA2C7EBF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50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6679D-39A9-AC57-8554-8AD1CBA7E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93744-9B54-1967-8F9D-AD4FFD3AA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22C11-CB85-A762-86C6-0EFC165E6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A42BA-B51D-9831-C399-9D6A81FEA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69827-5EC3-40E5-8143-D5D2B078C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86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149BE-3634-DF5E-7CE1-9023CC226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7B800-8895-ED40-BE25-4B187063D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088DF-A98F-03E9-FEC5-5DA441315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C0389-6B68-C0E9-3665-1F6535E0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3E644-F6D5-BF8F-5386-908F9A4CE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0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05F3F-102B-1A59-08DF-254B40A85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B6030-CD27-8712-6447-9E2C38DEDE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37735C-625E-F86C-F976-DB3B166ACE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6F349-1CCA-7C86-A404-FB5122545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24585E-5D1C-9680-171B-941813D2C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8B630-0958-5C95-A878-8AA5CB2A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92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F0295-8D89-08C3-6FDC-2FFE27F9B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138EF-F4DA-1BBE-94A9-0C96EC920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DD1F9-47DF-5282-FD5A-D7B77CAA3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127B7F-C804-8369-8597-302D96F5B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69E481-09B0-14FA-07C8-BC436EFD0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94CE52-F756-DF1A-4697-043F2535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8F250A-BC1D-564E-A8AE-F1E2727CC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AD2678-4C7A-40FF-A296-69225FBEC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2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38FFE-3DE5-988F-A211-6EB93FC9D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CCC3DA-5080-E3B5-2BB8-6D99DBC65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24CF0D-869D-1F2D-D7DA-41A2F0F1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1E001C-A0F9-1AA7-989F-58B7AF1DF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1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1835E1-2EF1-DAE9-2458-4EC9321BC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BC3E4E-FBCC-8220-50FE-6FAA756CF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0F716-797A-0A30-0F6D-A4F43D9A1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0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157A-A2C4-7C36-7085-87844C190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45658-0BB9-F309-3C45-5C90B671D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7148D5-5E46-B19C-D606-E4FB0B219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15A4D6-34AD-3C37-51A3-B510DFB01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FE4D6-BA9D-A800-1DCD-D1B767AEE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BCF5DA-29A6-819D-DEB1-8AEED8A7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52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7B71D-98EA-89BD-098E-6A4C15B6A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56BEDA-B50C-61A4-8A4B-D7FD55D39D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4AD095-7314-5D7D-F2A3-3F98F4CFE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79EDF-E444-6827-8C46-9369369CB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083C09-6EBA-FC8E-D9AC-3D4672C6E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22691E-7D28-8EA2-7DA4-E528610B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32FCB1-24B6-57E9-9120-4A3CCA10C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97B30-C3B7-711E-3E34-7F0573692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054EF-6CC3-4388-42F1-74F9C9265A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225AB-BC95-4FD4-9F54-7F646EA6F8D8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05A2C-A960-6E33-B8D2-97E1961E27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0B709-3A2B-68BC-061F-16C59C6B28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31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3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png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20.pn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2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011" y="1534740"/>
            <a:ext cx="11689977" cy="12174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658: Randomized Algorithms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21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12337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Laplace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Theorem</a:t>
                </a:r>
                <a:r>
                  <a:rPr lang="en-US" sz="3200" dirty="0"/>
                  <a:t>: Laplace mechanism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3200" dirty="0"/>
                  <a:t>-differentially private (pure DP)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What is the algorithm for the private counting problem by the Laplace mechanism?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What is the error for the private counting problem by the Laplace mechanism?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1393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Beyond Laplace Mechanism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34209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How do we answer non-numeric queries, e.g., selection?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Example</a:t>
            </a:r>
            <a:r>
              <a:rPr lang="en-US" sz="3200" dirty="0"/>
              <a:t>: What is the most common eye color in the room?</a:t>
            </a:r>
          </a:p>
        </p:txBody>
      </p:sp>
    </p:spTree>
    <p:extLst>
      <p:ext uri="{BB962C8B-B14F-4D97-AF65-F5344CB8AC3E}">
        <p14:creationId xmlns:p14="http://schemas.microsoft.com/office/powerpoint/2010/main" val="3051485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Beyond Laplace Mechanism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34209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Example</a:t>
            </a:r>
            <a:r>
              <a:rPr lang="en-US" sz="3200" dirty="0"/>
              <a:t>: Suppose a study is conducted that finds the current location of individuals, in the two-dimensional plane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Who is the closest individual to a query location?</a:t>
            </a:r>
          </a:p>
        </p:txBody>
      </p:sp>
    </p:spTree>
    <p:extLst>
      <p:ext uri="{BB962C8B-B14F-4D97-AF65-F5344CB8AC3E}">
        <p14:creationId xmlns:p14="http://schemas.microsoft.com/office/powerpoint/2010/main" val="905233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Beyond Laplace Mechanism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34209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What if we want to output the “best” answer, but noise can significantly destroy the answer?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Example</a:t>
            </a:r>
            <a:r>
              <a:rPr lang="en-US" sz="3200" dirty="0"/>
              <a:t>: Suppose we have a large number of apples, and A, B, C each bid $1.00 and D bids $4.01. What is the optimal price? 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At $4.01 the revenue, the revenue is $4.01, at $4.00 and at $1.00 the revenue is $4.00, but at $3.02 the revenue is zero!</a:t>
            </a:r>
          </a:p>
        </p:txBody>
      </p:sp>
    </p:spTree>
    <p:extLst>
      <p:ext uri="{BB962C8B-B14F-4D97-AF65-F5344CB8AC3E}">
        <p14:creationId xmlns:p14="http://schemas.microsoft.com/office/powerpoint/2010/main" val="3798815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Exponential Mechanism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Choose a score function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)→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sz="3200" i="1" dirty="0"/>
                  <a:t> </a:t>
                </a:r>
                <a:r>
                  <a:rPr lang="en-US" sz="3200" dirty="0"/>
                  <a:t>and global sensitivity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Sample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with probability proportional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num>
                              <m:den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den>
                            </m:f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</m:func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3236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Beyond Laplace Mechanism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34209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How do we answer non-numeric queries, e.g., selection?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Example</a:t>
            </a:r>
            <a:r>
              <a:rPr lang="en-US" sz="3200" dirty="0"/>
              <a:t>: What is the most common eye color in the room?</a:t>
            </a:r>
          </a:p>
        </p:txBody>
      </p:sp>
    </p:spTree>
    <p:extLst>
      <p:ext uri="{BB962C8B-B14F-4D97-AF65-F5344CB8AC3E}">
        <p14:creationId xmlns:p14="http://schemas.microsoft.com/office/powerpoint/2010/main" val="11583162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Beyond Laplace Mechanism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34209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Example</a:t>
            </a:r>
            <a:r>
              <a:rPr lang="en-US" sz="3200" dirty="0"/>
              <a:t>: Suppose a study is conducted that finds the current location of individuals, in the two-dimensional plane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Who is the closest individual to a query location?</a:t>
            </a:r>
          </a:p>
        </p:txBody>
      </p:sp>
    </p:spTree>
    <p:extLst>
      <p:ext uri="{BB962C8B-B14F-4D97-AF65-F5344CB8AC3E}">
        <p14:creationId xmlns:p14="http://schemas.microsoft.com/office/powerpoint/2010/main" val="1965121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Exponential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Theorem</a:t>
                </a:r>
                <a:r>
                  <a:rPr lang="en-US" sz="3200" dirty="0"/>
                  <a:t>: Exponential mechanism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3200" dirty="0"/>
                  <a:t>-differentially private (pure DP)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the “answer” for dataset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3200" dirty="0"/>
                  <a:t> and the “answer” for dataset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sz="320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3200" dirty="0"/>
                  <a:t> be the output of the exponential mechanism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and let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be the output of the exponential mechanism for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 r="-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8364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Exponential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Want to show that for any fixed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den>
                    </m:f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3DFA2B-F30F-BE92-BEA4-C706B10F7EBD}"/>
                  </a:ext>
                </a:extLst>
              </p:cNvPr>
              <p:cNvSpPr txBox="1"/>
              <p:nvPr/>
            </p:nvSpPr>
            <p:spPr>
              <a:xfrm>
                <a:off x="541266" y="2908720"/>
                <a:ext cx="11434424" cy="13185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𝜀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func>
                            <m:func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  <m:d>
                                        <m:d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𝐷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3DFA2B-F30F-BE92-BEA4-C706B10F7E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266" y="2908720"/>
                <a:ext cx="11434424" cy="13185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41AD275-05D3-F5EC-6847-DA8190BF67C1}"/>
                  </a:ext>
                </a:extLst>
              </p:cNvPr>
              <p:cNvSpPr txBox="1"/>
              <p:nvPr/>
            </p:nvSpPr>
            <p:spPr>
              <a:xfrm>
                <a:off x="3160579" y="4241555"/>
                <a:ext cx="7859415" cy="13185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func>
                            <m:func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  <m:d>
                                        <m:d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𝐷</m:t>
                                          </m:r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𝜀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41AD275-05D3-F5EC-6847-DA8190BF67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0579" y="4241555"/>
                <a:ext cx="7859415" cy="13185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9322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Exponential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Want to show that for any fixed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den>
                    </m:f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3DFA2B-F30F-BE92-BEA4-C706B10F7EBD}"/>
                  </a:ext>
                </a:extLst>
              </p:cNvPr>
              <p:cNvSpPr txBox="1"/>
              <p:nvPr/>
            </p:nvSpPr>
            <p:spPr>
              <a:xfrm>
                <a:off x="541266" y="2908720"/>
                <a:ext cx="11434424" cy="12093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𝜀</m:t>
                                  </m:r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𝐷</m:t>
                                          </m:r>
                                        </m:e>
                                        <m:sup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3DFA2B-F30F-BE92-BEA4-C706B10F7E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266" y="2908720"/>
                <a:ext cx="11434424" cy="12093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41AD275-05D3-F5EC-6847-DA8190BF67C1}"/>
                  </a:ext>
                </a:extLst>
              </p:cNvPr>
              <p:cNvSpPr txBox="1"/>
              <p:nvPr/>
            </p:nvSpPr>
            <p:spPr>
              <a:xfrm>
                <a:off x="4021885" y="4252961"/>
                <a:ext cx="7859415" cy="13185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func>
                            <m:func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  <m:d>
                                        <m:d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𝐷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func>
                            <m:func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  <m:d>
                                        <m:d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𝐷</m:t>
                                          </m:r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41AD275-05D3-F5EC-6847-DA8190BF67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1885" y="4252961"/>
                <a:ext cx="7859415" cy="13185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215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Relevant Supplementary Material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Chapter 3-4 </a:t>
            </a:r>
            <a:r>
              <a:rPr lang="en-US" sz="3200" dirty="0"/>
              <a:t>of</a:t>
            </a:r>
            <a:r>
              <a:rPr lang="en-US" sz="3200" dirty="0">
                <a:solidFill>
                  <a:srgbClr val="00B050"/>
                </a:solidFill>
              </a:rPr>
              <a:t> “The Algorithmic Foundations of Differential Privacy”</a:t>
            </a:r>
            <a:r>
              <a:rPr lang="en-US" sz="3200" dirty="0"/>
              <a:t>, by Cynthia </a:t>
            </a:r>
            <a:r>
              <a:rPr lang="en-US" sz="3200" dirty="0" err="1"/>
              <a:t>Dwork</a:t>
            </a:r>
            <a:r>
              <a:rPr lang="en-US" sz="3200" dirty="0"/>
              <a:t> and Aaron Roth (https://www.cis.upenn.edu/~aaroth/Papers/privacybook.pdf)</a:t>
            </a:r>
          </a:p>
        </p:txBody>
      </p:sp>
    </p:spTree>
    <p:extLst>
      <p:ext uri="{BB962C8B-B14F-4D97-AF65-F5344CB8AC3E}">
        <p14:creationId xmlns:p14="http://schemas.microsoft.com/office/powerpoint/2010/main" val="30800562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Exponential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Want to show that for any fixed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den>
                    </m:f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3DFA2B-F30F-BE92-BEA4-C706B10F7EBD}"/>
                  </a:ext>
                </a:extLst>
              </p:cNvPr>
              <p:cNvSpPr txBox="1"/>
              <p:nvPr/>
            </p:nvSpPr>
            <p:spPr>
              <a:xfrm>
                <a:off x="714278" y="2909629"/>
                <a:ext cx="4371423" cy="11331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𝜀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3DFA2B-F30F-BE92-BEA4-C706B10F7E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278" y="2909629"/>
                <a:ext cx="4371423" cy="11331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41AD275-05D3-F5EC-6847-DA8190BF67C1}"/>
                  </a:ext>
                </a:extLst>
              </p:cNvPr>
              <p:cNvSpPr txBox="1"/>
              <p:nvPr/>
            </p:nvSpPr>
            <p:spPr>
              <a:xfrm>
                <a:off x="2811051" y="4264441"/>
                <a:ext cx="8608591" cy="13185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𝜀</m:t>
                                  </m:r>
                                </m:num>
                                <m:den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nary>
                        <m:naryPr>
                          <m:chr m:val="∑"/>
                          <m:supHide m:val="on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func>
                            <m:func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  <m:d>
                                        <m:d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𝐷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func>
                            <m:func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𝜀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  <m:d>
                                        <m:d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𝐷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41AD275-05D3-F5EC-6847-DA8190BF67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1051" y="4264441"/>
                <a:ext cx="8608591" cy="13185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DF03F76-01AF-FB72-68C5-2348C1A8FD6A}"/>
                  </a:ext>
                </a:extLst>
              </p:cNvPr>
              <p:cNvSpPr txBox="1"/>
              <p:nvPr/>
            </p:nvSpPr>
            <p:spPr>
              <a:xfrm>
                <a:off x="1586400" y="5717879"/>
                <a:ext cx="4371423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DF03F76-01AF-FB72-68C5-2348C1A8FD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6400" y="5717879"/>
                <a:ext cx="4371423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845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Exponential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Theorem</a:t>
                </a:r>
                <a:r>
                  <a:rPr lang="en-US" sz="3200" dirty="0"/>
                  <a:t>: Exponential mechanism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3200" dirty="0"/>
                  <a:t>-differentially private (pure DP)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Note we can still apply exponential mechanism when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the set of the real numbers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does it compare to the Laplace mechanism?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 r="-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97173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Mechanisms: Exponential vs. Laplace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Consider a query with sensitivity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the “answer” for dataset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3200" dirty="0"/>
                  <a:t> and the “answer” for dataset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sz="320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Lap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den>
                    </m:f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exp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den>
                    </m:f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sSub>
                                  <m:sSub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sup>
                    </m:sSup>
                  </m:oMath>
                </a14:m>
                <a:r>
                  <a:rPr lang="en-US" sz="3200" dirty="0"/>
                  <a:t> for a Laplace distribution with scale parameter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5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14275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Mechanisms: Exponential vs. Laplace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Laplace mechanism</a:t>
                </a:r>
                <a:r>
                  <a:rPr lang="en-US" sz="3200" dirty="0"/>
                  <a:t>: Output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i="1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with probability proportional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den>
                    </m:f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sSub>
                                  <m:sSub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04841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Mechanisms: Exponential vs. Laplace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Consider a query with sensitivity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the “answer” for dataset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3200" dirty="0"/>
                  <a:t> and the “answer” for dataset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sz="320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Choose score function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Exponential mechanism</a:t>
                </a:r>
                <a:r>
                  <a:rPr lang="en-US" sz="3200" dirty="0"/>
                  <a:t>: Output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i="1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with probability proportional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sSub>
                                  <m:sSub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525" r="-2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97953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Mechanisms: Exponential vs. Laplace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Laplace mechanism</a:t>
                </a:r>
                <a:r>
                  <a:rPr lang="en-US" sz="3200" dirty="0"/>
                  <a:t>: Output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i="1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with probability proportional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den>
                    </m:f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sSub>
                                  <m:sSub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sup>
                    </m:s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Exponential mechanism</a:t>
                </a:r>
                <a:r>
                  <a:rPr lang="en-US" sz="3200" dirty="0"/>
                  <a:t>: Output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i="1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with probability proportional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sSub>
                                  <m:sSub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sup>
                    </m:s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Recovers the Laplace mechanism!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 r="-2143" b="-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76955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Exponential Mechanism Drawbacks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34209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Sampling process may be inefficient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Error can be large</a:t>
            </a:r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8165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Differential Privacy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[DMNS06]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neighboring pair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of datasets,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</p:txBody>
          </p:sp>
        </mc:Choice>
        <mc:Fallback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3"/>
                <a:stretch>
                  <a:fillRect l="-1369" t="-9174" b="-54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</m:d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2D7605-326C-B9CF-1D08-12A96ADC35A9}"/>
                  </a:ext>
                </a:extLst>
              </p:cNvPr>
              <p:cNvSpPr txBox="1"/>
              <p:nvPr/>
            </p:nvSpPr>
            <p:spPr>
              <a:xfrm>
                <a:off x="419099" y="4811540"/>
                <a:ext cx="11353800" cy="13234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80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80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              </m:t>
                          </m:r>
                        </m:e>
                      </m:d>
                      <m:r>
                        <a:rPr lang="en-US" sz="80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80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            </m:t>
                          </m:r>
                          <m:r>
                            <a:rPr lang="en-US" sz="8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8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2D7605-326C-B9CF-1D08-12A96ADC35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99" y="4811540"/>
                <a:ext cx="11353800" cy="13234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012F46F-3E33-F607-244B-C989DDF5CF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911" y="4688992"/>
            <a:ext cx="839248" cy="15710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119EAB-42C0-ACD0-92F7-C5E19438EB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338" y="4575870"/>
            <a:ext cx="927876" cy="18038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C21EC0E-C239-569F-05AA-0E349989D9B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393" y="4626549"/>
            <a:ext cx="927876" cy="163613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4B1481-5582-1114-61C0-C9FA5B082E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597" y="4688992"/>
            <a:ext cx="839248" cy="15710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F9EDE6D-58FA-1653-F062-0EA7B4853C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928" y="4575870"/>
            <a:ext cx="927876" cy="180388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E679284-A918-37F2-95E3-63743A74E4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887" y="4659101"/>
            <a:ext cx="1102068" cy="157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71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BAEBCAF-62A1-DCEC-691F-CC0AE7B0C9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610" y="3152189"/>
            <a:ext cx="931178" cy="17431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Differential Privacy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[DMNS06]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neighboring pair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of datasets,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</p:txBody>
          </p:sp>
        </mc:Choice>
        <mc:Fallback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4"/>
                <a:stretch>
                  <a:fillRect l="-1369" t="-9174" b="-54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FFB5EAF2-524F-2E80-45D2-940409F5FA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58109" y="4155172"/>
            <a:ext cx="2683700" cy="1480272"/>
          </a:xfrm>
          <a:prstGeom prst="rect">
            <a:avLst/>
          </a:prstGeom>
        </p:spPr>
      </p:pic>
      <p:pic>
        <p:nvPicPr>
          <p:cNvPr id="9" name="Picture 8" descr="51,700+ Database Illustrations, Royalty-Free Vector Graphics &amp; Clip Art -  iStock | Data icon, Big data, Infographic">
            <a:extLst>
              <a:ext uri="{FF2B5EF4-FFF2-40B4-BE49-F238E27FC236}">
                <a16:creationId xmlns:a16="http://schemas.microsoft.com/office/drawing/2014/main" id="{13218FC4-563E-F871-52BC-3B6203AD6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710" y="4058638"/>
            <a:ext cx="1673341" cy="1673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4728454-93D1-85FC-19BD-305830767AF3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1303788" y="4023749"/>
            <a:ext cx="1966922" cy="871560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59E571E-3AD0-2F00-BE8D-F0C39DBA763B}"/>
              </a:ext>
            </a:extLst>
          </p:cNvPr>
          <p:cNvCxnSpPr>
            <a:cxnSpLocks/>
            <a:stCxn id="15" idx="3"/>
            <a:endCxn id="9" idx="1"/>
          </p:cNvCxnSpPr>
          <p:nvPr/>
        </p:nvCxnSpPr>
        <p:spPr>
          <a:xfrm flipV="1">
            <a:off x="1355842" y="4895309"/>
            <a:ext cx="1914868" cy="955750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236D5A8E-CDEB-F478-454D-CFE5512B1DC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610" y="4895308"/>
            <a:ext cx="983232" cy="1911501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99F6024-8461-A534-4C84-9D449F85C315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>
          <a:xfrm flipV="1">
            <a:off x="4944051" y="4895308"/>
            <a:ext cx="1076986" cy="1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8" name="Picture 4" descr="Algorithm - Free computer icons">
            <a:extLst>
              <a:ext uri="{FF2B5EF4-FFF2-40B4-BE49-F238E27FC236}">
                <a16:creationId xmlns:a16="http://schemas.microsoft.com/office/drawing/2014/main" id="{A373E79A-65EE-EDAB-366C-4C324C5D4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037" y="4094124"/>
            <a:ext cx="1602368" cy="160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8767C19-09F3-8036-C662-A97EB882815F}"/>
              </a:ext>
            </a:extLst>
          </p:cNvPr>
          <p:cNvCxnSpPr>
            <a:cxnSpLocks/>
            <a:stCxn id="18" idx="3"/>
            <a:endCxn id="3" idx="1"/>
          </p:cNvCxnSpPr>
          <p:nvPr/>
        </p:nvCxnSpPr>
        <p:spPr>
          <a:xfrm>
            <a:off x="7623405" y="4895308"/>
            <a:ext cx="1734704" cy="0"/>
          </a:xfrm>
          <a:prstGeom prst="straightConnector1">
            <a:avLst/>
          </a:prstGeom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A8536B3-92D8-7120-6172-E8D0FD4F334B}"/>
              </a:ext>
            </a:extLst>
          </p:cNvPr>
          <p:cNvSpPr txBox="1"/>
          <p:nvPr/>
        </p:nvSpPr>
        <p:spPr>
          <a:xfrm>
            <a:off x="3009587" y="5812181"/>
            <a:ext cx="24139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Sensitive dataset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430CD2F-DEF9-411B-D4A2-61219862A6DC}"/>
              </a:ext>
            </a:extLst>
          </p:cNvPr>
          <p:cNvSpPr txBox="1"/>
          <p:nvPr/>
        </p:nvSpPr>
        <p:spPr>
          <a:xfrm>
            <a:off x="6096000" y="5812180"/>
            <a:ext cx="15274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Algorithm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4710D65-B959-CBF4-7588-7EEBA816DD05}"/>
              </a:ext>
            </a:extLst>
          </p:cNvPr>
          <p:cNvSpPr txBox="1"/>
          <p:nvPr/>
        </p:nvSpPr>
        <p:spPr>
          <a:xfrm>
            <a:off x="9135690" y="5812180"/>
            <a:ext cx="2683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Output distribution</a:t>
            </a:r>
          </a:p>
        </p:txBody>
      </p:sp>
    </p:spTree>
    <p:extLst>
      <p:ext uri="{BB962C8B-B14F-4D97-AF65-F5344CB8AC3E}">
        <p14:creationId xmlns:p14="http://schemas.microsoft.com/office/powerpoint/2010/main" val="1783152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Differential Privacy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[DMNS06]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neighboring pair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of datasets,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Implication</a:t>
                </a:r>
                <a:r>
                  <a:rPr lang="en-US" sz="3200" dirty="0"/>
                  <a:t>: Deterministic algorithms cannot be differentially private unless they are a constant function</a:t>
                </a:r>
              </a:p>
            </p:txBody>
          </p:sp>
        </mc:Choice>
        <mc:Fallback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3"/>
                <a:stretch>
                  <a:fillRect l="-1369" t="-9174" b="-215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9821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Local Differential Privacy (LDP)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[KLNRS08]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pairs of users’ possible data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Algorithm takes a single user's data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Compared to previous definition of DP, where algorithm takes all users' data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3"/>
                <a:stretch>
                  <a:fillRect l="-1369" t="-9174" b="-2577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4114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Randomized Response, </a:t>
            </a:r>
            <a:r>
              <a:rPr lang="en-US" dirty="0" err="1">
                <a:solidFill>
                  <a:srgbClr val="C00000"/>
                </a:solidFill>
              </a:rPr>
              <a:t>Revisisted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17176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chemeClr val="accent1"/>
                </a:solidFill>
              </a:rPr>
              <a:t>How many people in this class have a pet?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Generate a random integer: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If it is even, answer </a:t>
            </a:r>
            <a:r>
              <a:rPr lang="en-US" sz="3200" dirty="0">
                <a:solidFill>
                  <a:srgbClr val="00B050"/>
                </a:solidFill>
              </a:rPr>
              <a:t>truthfully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Otherwise, proceed below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Generate another random integer: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If it is even, answer </a:t>
            </a:r>
            <a:r>
              <a:rPr lang="en-US" sz="3200" dirty="0">
                <a:solidFill>
                  <a:srgbClr val="00B050"/>
                </a:solidFill>
              </a:rPr>
              <a:t>YES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Otherwise if it is odd, answer </a:t>
            </a:r>
            <a:r>
              <a:rPr lang="en-US" sz="3200" dirty="0">
                <a:solidFill>
                  <a:srgbClr val="FF0000"/>
                </a:solidFill>
              </a:rPr>
              <a:t>NO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D532C7-16FF-7BB5-FE35-15A3B97072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023" y="4780429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447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Randomized Response, </a:t>
            </a:r>
            <a:r>
              <a:rPr lang="en-US" dirty="0" err="1">
                <a:solidFill>
                  <a:srgbClr val="C00000"/>
                </a:solidFill>
              </a:rPr>
              <a:t>Revisisted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17176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Answer is correct in expectation, but what is its variance?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Each answer is incorrect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variance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By Chebyshev, we have additive error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e>
                    </m:d>
                  </m:oMath>
                </a14:m>
                <a:r>
                  <a:rPr lang="en-US" sz="3200" dirty="0"/>
                  <a:t> with probability 0.99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By anti-concentration, error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e>
                    </m:d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171764"/>
              </a:xfrm>
              <a:blipFill>
                <a:blip r:embed="rId3"/>
                <a:stretch>
                  <a:fillRect l="-1369" t="-3066" b="-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E8D532C7-16FF-7BB5-FE35-15A3B97072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023" y="4780429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54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Laplace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679076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Goal</a:t>
                </a:r>
                <a:r>
                  <a:rPr lang="en-US" sz="3200" dirty="0"/>
                  <a:t>: Algorithm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200" dirty="0"/>
                  <a:t> and releases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3200" dirty="0"/>
                  <a:t>, where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Lap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Laplacian distribution</a:t>
                </a:r>
                <a:r>
                  <a:rPr lang="en-US" sz="3200" dirty="0"/>
                  <a:t>: Probability density function 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Lap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3200" dirty="0"/>
                  <a:t> is 	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exp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6790765" cy="4342094"/>
              </a:xfrm>
              <a:blipFill>
                <a:blip r:embed="rId3"/>
                <a:stretch>
                  <a:fillRect l="-2066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CC55C3D6-EDCC-71F0-6EBD-C424A21343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817" y="2253596"/>
            <a:ext cx="464820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214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1251</Words>
  <Application>Microsoft Office PowerPoint</Application>
  <PresentationFormat>Widescreen</PresentationFormat>
  <Paragraphs>180</Paragraphs>
  <Slides>26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Office Theme</vt:lpstr>
      <vt:lpstr>CSCE 658: Randomized Algorithms</vt:lpstr>
      <vt:lpstr>Relevant Supplementary Material</vt:lpstr>
      <vt:lpstr>Last Time: Differential Privacy</vt:lpstr>
      <vt:lpstr>Last Time: Differential Privacy</vt:lpstr>
      <vt:lpstr>Last Time: Differential Privacy</vt:lpstr>
      <vt:lpstr>Last Time: Local Differential Privacy (LDP)</vt:lpstr>
      <vt:lpstr>Last Time: Randomized Response, Revisisted</vt:lpstr>
      <vt:lpstr>Last Time: Randomized Response, Revisisted</vt:lpstr>
      <vt:lpstr>Last Time: Laplace Mechanism</vt:lpstr>
      <vt:lpstr>Laplace Mechanism</vt:lpstr>
      <vt:lpstr>Beyond Laplace Mechanism</vt:lpstr>
      <vt:lpstr>Beyond Laplace Mechanism</vt:lpstr>
      <vt:lpstr>Beyond Laplace Mechanism</vt:lpstr>
      <vt:lpstr>Exponential Mechanism</vt:lpstr>
      <vt:lpstr>Beyond Laplace Mechanism</vt:lpstr>
      <vt:lpstr>Beyond Laplace Mechanism</vt:lpstr>
      <vt:lpstr>Exponential Mechanism</vt:lpstr>
      <vt:lpstr>Exponential Mechanism</vt:lpstr>
      <vt:lpstr>Exponential Mechanism</vt:lpstr>
      <vt:lpstr>Exponential Mechanism</vt:lpstr>
      <vt:lpstr>Exponential Mechanism</vt:lpstr>
      <vt:lpstr>Mechanisms: Exponential vs. Laplace</vt:lpstr>
      <vt:lpstr>Mechanisms: Exponential vs. Laplace</vt:lpstr>
      <vt:lpstr>Mechanisms: Exponential vs. Laplace</vt:lpstr>
      <vt:lpstr>Mechanisms: Exponential vs. Laplace</vt:lpstr>
      <vt:lpstr>Exponential Mechanism Drawbacks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658: Randomized Algorithms</dc:title>
  <dc:creator>Samson Zhou</dc:creator>
  <cp:lastModifiedBy>Samson Zhou</cp:lastModifiedBy>
  <cp:revision>5</cp:revision>
  <dcterms:created xsi:type="dcterms:W3CDTF">2024-04-12T14:41:30Z</dcterms:created>
  <dcterms:modified xsi:type="dcterms:W3CDTF">2024-04-17T05:53:00Z</dcterms:modified>
</cp:coreProperties>
</file>