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788" r:id="rId2"/>
    <p:sldId id="1291" r:id="rId3"/>
    <p:sldId id="1289" r:id="rId4"/>
    <p:sldId id="1278" r:id="rId5"/>
    <p:sldId id="1281" r:id="rId6"/>
    <p:sldId id="1318" r:id="rId7"/>
    <p:sldId id="1314" r:id="rId8"/>
    <p:sldId id="1319" r:id="rId9"/>
    <p:sldId id="1326" r:id="rId10"/>
    <p:sldId id="1320" r:id="rId11"/>
    <p:sldId id="1322" r:id="rId12"/>
    <p:sldId id="1321" r:id="rId13"/>
    <p:sldId id="1327" r:id="rId14"/>
    <p:sldId id="1328" r:id="rId15"/>
    <p:sldId id="832" r:id="rId16"/>
    <p:sldId id="1323" r:id="rId17"/>
    <p:sldId id="1324" r:id="rId18"/>
    <p:sldId id="1325" r:id="rId19"/>
    <p:sldId id="1329" r:id="rId20"/>
    <p:sldId id="1331" r:id="rId21"/>
    <p:sldId id="1334" r:id="rId22"/>
    <p:sldId id="1338" r:id="rId23"/>
    <p:sldId id="1336" r:id="rId24"/>
    <p:sldId id="1337" r:id="rId25"/>
    <p:sldId id="1339" r:id="rId26"/>
    <p:sldId id="1357" r:id="rId27"/>
    <p:sldId id="1348" r:id="rId28"/>
    <p:sldId id="1349" r:id="rId29"/>
    <p:sldId id="1341" r:id="rId30"/>
    <p:sldId id="768" r:id="rId31"/>
    <p:sldId id="769" r:id="rId32"/>
    <p:sldId id="767" r:id="rId33"/>
    <p:sldId id="1351" r:id="rId34"/>
    <p:sldId id="1342" r:id="rId35"/>
    <p:sldId id="1352" r:id="rId36"/>
    <p:sldId id="1343" r:id="rId37"/>
    <p:sldId id="1353" r:id="rId38"/>
    <p:sldId id="1347" r:id="rId39"/>
    <p:sldId id="1354" r:id="rId40"/>
    <p:sldId id="1344" r:id="rId41"/>
    <p:sldId id="1355" r:id="rId42"/>
    <p:sldId id="1345" r:id="rId43"/>
    <p:sldId id="1161" r:id="rId44"/>
    <p:sldId id="1346" r:id="rId45"/>
    <p:sldId id="1356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ED1275-8595-46D3-B0E3-8452F93970F7}" v="1260" dt="2024-04-16T21:49:49.979"/>
    <p1510:client id="{C33454B1-1409-4904-8E9B-D065F9EB8E89}" v="14" dt="2024-04-17T05:50:56.5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286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son Zhou" userId="be955f33642ecbf5" providerId="LiveId" clId="{9F8942D6-1FFB-49EF-8D15-014D0A314787}"/>
    <pc:docChg chg="delSld modSld">
      <pc:chgData name="Samson Zhou" userId="be955f33642ecbf5" providerId="LiveId" clId="{9F8942D6-1FFB-49EF-8D15-014D0A314787}" dt="2024-04-17T05:53:53.634" v="2" actId="20577"/>
      <pc:docMkLst>
        <pc:docMk/>
      </pc:docMkLst>
      <pc:sldChg chg="modSp mod">
        <pc:chgData name="Samson Zhou" userId="be955f33642ecbf5" providerId="LiveId" clId="{9F8942D6-1FFB-49EF-8D15-014D0A314787}" dt="2024-04-17T05:53:53.634" v="2" actId="20577"/>
        <pc:sldMkLst>
          <pc:docMk/>
          <pc:sldMk cId="612337156" sldId="788"/>
        </pc:sldMkLst>
        <pc:spChg chg="mod">
          <ac:chgData name="Samson Zhou" userId="be955f33642ecbf5" providerId="LiveId" clId="{9F8942D6-1FFB-49EF-8D15-014D0A314787}" dt="2024-04-17T05:53:53.634" v="2" actId="20577"/>
          <ac:spMkLst>
            <pc:docMk/>
            <pc:sldMk cId="612337156" sldId="788"/>
            <ac:spMk id="3" creationId="{89802CB3-FC8E-C393-0D77-33E8A17F6B16}"/>
          </ac:spMkLst>
        </pc:spChg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1783152872" sldId="1258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1469821787" sldId="1264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3324447041" sldId="1266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2764114350" sldId="1274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1826214029" sldId="1278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2899717349" sldId="1279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1761393567" sldId="1280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2533236505" sldId="1281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905233082" sldId="1282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3798815518" sldId="1286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244954084" sldId="1305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3831836494" sldId="1307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1919322857" sldId="1308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222215528" sldId="1309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50845748" sldId="1310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3051485560" sldId="1311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1158316235" sldId="1312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1965121507" sldId="1313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4281656272" sldId="1314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3191427531" sldId="1315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2449795326" sldId="1316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1390484112" sldId="1317"/>
        </pc:sldMkLst>
      </pc:sldChg>
      <pc:sldChg chg="del">
        <pc:chgData name="Samson Zhou" userId="be955f33642ecbf5" providerId="LiveId" clId="{9F8942D6-1FFB-49EF-8D15-014D0A314787}" dt="2024-04-17T05:53:46.966" v="0" actId="47"/>
        <pc:sldMkLst>
          <pc:docMk/>
          <pc:sldMk cId="1137695535" sldId="13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C6927-1282-4E55-8BC5-034230537889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5D3CB-062F-4412-BE42-995CE434A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76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733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340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16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689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751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415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999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901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554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896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8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771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771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004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340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881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0, 1, 3, 6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A9C7C6-0955-4B11-A090-5EA7755349E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23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16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41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41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07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38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653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[DworkMcSherryNissimSmith06]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31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968E0-9059-7C0B-199D-30EAFCFB6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67640-5B04-62C9-7216-CFA783864F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C99F9-0F93-8D2C-AB6C-88AF2AB82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391BD-EC0E-C30D-80A5-ECBA485F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94C7C-6CE7-99E2-B6F8-F99BD8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2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8258F-3B2E-C2B5-3321-D18FAE7BA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EC57B3-7383-205A-EF51-C80491D39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D9C90-0B2D-0607-A8C3-5A22023C0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2D368-74C7-1C0D-A01B-1708A229C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C3034-12EB-9790-D45C-B769577B5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3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2C236B-F4CE-EA20-E4AD-038207C459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BCE9E-D360-C323-E412-A1AB9CCC9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17CE1-D182-A165-B9D0-8B7E55D0A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F9FDA-18F7-EEE6-ED03-DC70BDC82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0CD61-4383-26E2-FE1B-FA2C7EBF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50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6679D-39A9-AC57-8554-8AD1CBA7E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93744-9B54-1967-8F9D-AD4FFD3A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22C11-CB85-A762-86C6-0EFC165E6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A42BA-B51D-9831-C399-9D6A81FEA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69827-5EC3-40E5-8143-D5D2B078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8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149BE-3634-DF5E-7CE1-9023CC22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7B800-8895-ED40-BE25-4B187063D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088DF-A98F-03E9-FEC5-5DA441315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C0389-6B68-C0E9-3665-1F6535E0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3E644-F6D5-BF8F-5386-908F9A4C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0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05F3F-102B-1A59-08DF-254B40A85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B6030-CD27-8712-6447-9E2C38DEDE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37735C-625E-F86C-F976-DB3B166AC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6F349-1CCA-7C86-A404-FB5122545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24585E-5D1C-9680-171B-941813D2C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8B630-0958-5C95-A878-8AA5CB2A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92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F0295-8D89-08C3-6FDC-2FFE27F9B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138EF-F4DA-1BBE-94A9-0C96EC920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DD1F9-47DF-5282-FD5A-D7B77CAA3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127B7F-C804-8369-8597-302D96F5B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69E481-09B0-14FA-07C8-BC436EFD0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94CE52-F756-DF1A-4697-043F2535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8F250A-BC1D-564E-A8AE-F1E2727CC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AD2678-4C7A-40FF-A296-69225FBEC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2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38FFE-3DE5-988F-A211-6EB93FC9D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CCC3DA-5080-E3B5-2BB8-6D99DBC65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24CF0D-869D-1F2D-D7DA-41A2F0F1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1E001C-A0F9-1AA7-989F-58B7AF1DF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1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1835E1-2EF1-DAE9-2458-4EC9321B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BC3E4E-FBCC-8220-50FE-6FAA756CF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0F716-797A-0A30-0F6D-A4F43D9A1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0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157A-A2C4-7C36-7085-87844C190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45658-0BB9-F309-3C45-5C90B671D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7148D5-5E46-B19C-D606-E4FB0B219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5A4D6-34AD-3C37-51A3-B510DFB01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FE4D6-BA9D-A800-1DCD-D1B767AEE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CF5DA-29A6-819D-DEB1-8AEED8A7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5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7B71D-98EA-89BD-098E-6A4C15B6A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6BEDA-B50C-61A4-8A4B-D7FD55D39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4AD095-7314-5D7D-F2A3-3F98F4CFE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79EDF-E444-6827-8C46-9369369CB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83C09-6EBA-FC8E-D9AC-3D4672C6E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2691E-7D28-8EA2-7DA4-E528610B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32FCB1-24B6-57E9-9120-4A3CCA10C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97B30-C3B7-711E-3E34-7F0573692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054EF-6CC3-4388-42F1-74F9C9265A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225AB-BC95-4FD4-9F54-7F646EA6F8D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05A2C-A960-6E33-B8D2-97E1961E2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0B709-3A2B-68BC-061F-16C59C6B2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2E082-07A1-41B6-984F-AA3134EC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3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1.png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g"/><Relationship Id="rId5" Type="http://schemas.openxmlformats.org/officeDocument/2006/relationships/image" Target="../media/image20.png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eb.stanford.edu/class/cs265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1.png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g"/><Relationship Id="rId5" Type="http://schemas.openxmlformats.org/officeDocument/2006/relationships/image" Target="../media/image20.png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eb.stanford.edu/class/cs265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1" y="1534740"/>
            <a:ext cx="11689977" cy="12174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658: Randomized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/>
              <a:t>Lecture 22</a:t>
            </a:r>
            <a:endParaRPr lang="en-US" sz="3600" dirty="0"/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1233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Counting Queries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How many people in this class have pets?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How many people in this class besides the instructor have pets?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Intuition</a:t>
            </a:r>
            <a:r>
              <a:rPr lang="en-US" sz="3200" dirty="0"/>
              <a:t>: we do not need to use additional privacy budget to answer the second query</a:t>
            </a:r>
          </a:p>
        </p:txBody>
      </p:sp>
    </p:spTree>
    <p:extLst>
      <p:ext uri="{BB962C8B-B14F-4D97-AF65-F5344CB8AC3E}">
        <p14:creationId xmlns:p14="http://schemas.microsoft.com/office/powerpoint/2010/main" val="977995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Queries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be a database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 features 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 users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 linear query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 …+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we have a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queries on a database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might we answer the queries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non-privately</a:t>
                </a:r>
                <a:r>
                  <a:rPr lang="en-US" sz="3200" dirty="0"/>
                  <a:t>, say with target additive error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6753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Queries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A linear query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 …+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Let’s normalize, 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∈[0,1]</m:t>
                    </m:r>
                  </m:oMath>
                </a14:m>
                <a:r>
                  <a:rPr lang="en-US" sz="3200" dirty="0"/>
                  <a:t> for all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we have a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queries on a database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might we answer the queries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non-privately</a:t>
                </a:r>
                <a:r>
                  <a:rPr lang="en-US" sz="3200" dirty="0"/>
                  <a:t>, say with target additive error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5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5254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Queries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we sample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items of the database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into a database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</m:oMath>
                </a14:m>
                <a:r>
                  <a:rPr lang="en-US" sz="3200" dirty="0"/>
                  <a:t> and answer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̃"/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</m:e>
                    </m:d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acc>
                          <m:accPr>
                            <m:chr m:val="̃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</m:e>
                    </m:nary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</m:oMath>
                </a14:m>
                <a:r>
                  <a:rPr lang="en-US" sz="3200" dirty="0"/>
                  <a:t> is the frequency vector for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8809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Queries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we sample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items of the database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into a database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</m:oMath>
                </a14:m>
                <a:r>
                  <a:rPr lang="en-US" sz="3200" dirty="0"/>
                  <a:t> and answer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̃"/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</m:e>
                    </m:d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acc>
                          <m:accPr>
                            <m:chr m:val="̃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</m:e>
                    </m:nary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</m:oMath>
                </a14:m>
                <a:r>
                  <a:rPr lang="en-US" sz="3200" dirty="0"/>
                  <a:t> is the frequency vector for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We have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̃"/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7807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Additive Chernoff Bound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Additive Chernoff bound</a:t>
                </a:r>
                <a:r>
                  <a:rPr lang="en-US" dirty="0"/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∈[0,1]</m:t>
                    </m:r>
                  </m:oMath>
                </a14:m>
                <a:r>
                  <a:rPr lang="en-US" dirty="0"/>
                  <a:t> be independent random variables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expected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. Then for any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/>
              <p:nvPr/>
            </p:nvSpPr>
            <p:spPr>
              <a:xfrm>
                <a:off x="1627094" y="3728042"/>
                <a:ext cx="8937812" cy="8624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44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4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sSup>
                            <m:sSupPr>
                              <m:ctrlP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7094" y="3728042"/>
                <a:ext cx="8937812" cy="8624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0606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Queries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we sample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items of the database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into a database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</m:oMath>
                </a14:m>
                <a:r>
                  <a:rPr lang="en-US" sz="3200" dirty="0"/>
                  <a:t> and answer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̃"/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acc>
                      </m:e>
                    </m:d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  <m:e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acc>
                          <m:accPr>
                            <m:chr m:val="̃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</m:e>
                    </m:nary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</m:oMath>
                </a14:m>
                <a:r>
                  <a:rPr lang="en-US" sz="3200" dirty="0"/>
                  <a:t> is the frequency vector for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We have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̃"/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sz="3200" dirty="0"/>
                  <a:t> and thus by additive Chernoff bound,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̃"/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acc>
                          </m:e>
                        </m:d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−ℓ</m:t>
                        </m:r>
                        <m:d>
                          <m:d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/>
                  <a:t> with probability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0.99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3783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Queries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This gives correctness for a single query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to handle a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queries?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Sample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items of the database and do median-of-means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9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1195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SmallDB</a:t>
            </a:r>
            <a:r>
              <a:rPr lang="en-US" dirty="0">
                <a:solidFill>
                  <a:srgbClr val="C00000"/>
                </a:solidFill>
              </a:rPr>
              <a:t>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3200" dirty="0"/>
                  <a:t> be the set of vectors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Define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ℓ∈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𝑄</m:t>
                            </m:r>
                          </m:lim>
                        </m:limLow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ℓ</m:t>
                            </m:r>
                            <m:d>
                              <m:d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−ℓ</m:t>
                            </m:r>
                            <m:d>
                              <m:d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Sample and output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3200" dirty="0"/>
                  <a:t> with the exponential mechanism with score function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r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8842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SmallDB</a:t>
            </a:r>
            <a:r>
              <a:rPr lang="en-US" dirty="0">
                <a:solidFill>
                  <a:srgbClr val="C00000"/>
                </a:solidFill>
              </a:rPr>
              <a:t>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</a:t>
                </a:r>
                <a:r>
                  <a:rPr lang="en-US" sz="3200" dirty="0" err="1"/>
                  <a:t>SmallDB</a:t>
                </a:r>
                <a:r>
                  <a:rPr lang="en-US" sz="3200" dirty="0"/>
                  <a:t> mechanism is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,0)</m:t>
                    </m:r>
                  </m:oMath>
                </a14:m>
                <a:r>
                  <a:rPr lang="en-US" sz="3200" dirty="0"/>
                  <a:t>-differentially private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 the vector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3200" dirty="0"/>
                  <a:t> output by the </a:t>
                </a:r>
                <a:r>
                  <a:rPr lang="en-US" sz="3200" dirty="0" err="1"/>
                  <a:t>SmallDB</a:t>
                </a:r>
                <a:r>
                  <a:rPr lang="en-US" sz="3200" dirty="0"/>
                  <a:t> algorithm (if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3200" dirty="0"/>
                  <a:t> is sufficiently “large”), we have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Example of synthetic dataset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r>
                  <a:rPr lang="en-US" sz="3200" dirty="0"/>
                  <a:t> 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A368B12-D0A8-AD56-65E4-289FB85E1E37}"/>
                  </a:ext>
                </a:extLst>
              </p:cNvPr>
              <p:cNvSpPr txBox="1"/>
              <p:nvPr/>
            </p:nvSpPr>
            <p:spPr>
              <a:xfrm>
                <a:off x="2911577" y="3996671"/>
                <a:ext cx="6096000" cy="8172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ℓ∈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A368B12-D0A8-AD56-65E4-289FB85E1E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1577" y="3996671"/>
                <a:ext cx="6096000" cy="8172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955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Relevant Supplementary Material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Chapter 3-4 </a:t>
            </a:r>
            <a:r>
              <a:rPr lang="en-US" sz="3200" dirty="0"/>
              <a:t>of</a:t>
            </a:r>
            <a:r>
              <a:rPr lang="en-US" sz="3200" dirty="0">
                <a:solidFill>
                  <a:srgbClr val="00B050"/>
                </a:solidFill>
              </a:rPr>
              <a:t> “The Algorithmic Foundations of Differential Privacy”</a:t>
            </a:r>
            <a:r>
              <a:rPr lang="en-US" sz="3200" dirty="0"/>
              <a:t>, by Cynthia </a:t>
            </a:r>
            <a:r>
              <a:rPr lang="en-US" sz="3200" dirty="0" err="1"/>
              <a:t>Dwork</a:t>
            </a:r>
            <a:r>
              <a:rPr lang="en-US" sz="3200" dirty="0"/>
              <a:t> and Aaron Roth (https://www.cis.upenn.edu/~aaroth/Papers/privacybook.pdf)</a:t>
            </a:r>
          </a:p>
        </p:txBody>
      </p:sp>
    </p:spTree>
    <p:extLst>
      <p:ext uri="{BB962C8B-B14F-4D97-AF65-F5344CB8AC3E}">
        <p14:creationId xmlns:p14="http://schemas.microsoft.com/office/powerpoint/2010/main" val="30800562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Approximate DP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pair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of datasets,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5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2D7605-326C-B9CF-1D08-12A96ADC35A9}"/>
                  </a:ext>
                </a:extLst>
              </p:cNvPr>
              <p:cNvSpPr txBox="1"/>
              <p:nvPr/>
            </p:nvSpPr>
            <p:spPr>
              <a:xfrm>
                <a:off x="419099" y="4811540"/>
                <a:ext cx="11353800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80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80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</m:e>
                      </m:d>
                      <m:r>
                        <a:rPr lang="en-US" sz="80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80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            </m:t>
                          </m:r>
                          <m:r>
                            <a:rPr lang="en-US" sz="8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8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2D7605-326C-B9CF-1D08-12A96ADC35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99" y="4811540"/>
                <a:ext cx="11353800" cy="13234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012F46F-3E33-F607-244B-C989DDF5CF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911" y="4688992"/>
            <a:ext cx="839248" cy="15710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119EAB-42C0-ACD0-92F7-C5E19438EB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338" y="4575870"/>
            <a:ext cx="927876" cy="18038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C21EC0E-C239-569F-05AA-0E349989D9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393" y="4626549"/>
            <a:ext cx="927876" cy="16361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4B1481-5582-1114-61C0-C9FA5B082E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597" y="4688992"/>
            <a:ext cx="839248" cy="15710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F9EDE6D-58FA-1653-F062-0EA7B4853C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928" y="4575870"/>
            <a:ext cx="927876" cy="180388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E679284-A918-37F2-95E3-63743A74E4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887" y="4659101"/>
            <a:ext cx="1102068" cy="157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8332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Approximate DP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3200" dirty="0"/>
                  <a:t> denotes is an additive term between two probability distributions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Interpretation</a:t>
                </a:r>
                <a:r>
                  <a:rPr lang="en-US" sz="3200" dirty="0"/>
                  <a:t>: Outside of probability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3200" dirty="0"/>
                  <a:t>, the algorithm must satisfy Pure DP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Rephrasing</a:t>
                </a:r>
                <a:r>
                  <a:rPr lang="en-US" sz="3200" dirty="0"/>
                  <a:t>: Privacy may fail with probability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 r="-22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7453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Approximate DP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3"/>
                <a:ext cx="10613571" cy="4557759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Can enable better utility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Gaussian mechanism</a:t>
                </a:r>
                <a:r>
                  <a:rPr lang="en-US" sz="3200" dirty="0"/>
                  <a:t>: Algorithm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200" dirty="0"/>
                  <a:t> and releases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𝒩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3200" dirty="0"/>
                  <a:t> is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 sensitivity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Can result in smaller error, but only approximate DP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3"/>
                <a:ext cx="10613571" cy="4557759"/>
              </a:xfrm>
              <a:blipFill>
                <a:blip r:embed="rId3"/>
                <a:stretch>
                  <a:fillRect l="-1321" t="-2807" r="-13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5149B6-AA75-6B03-4791-CA82D4DB50EC}"/>
                  </a:ext>
                </a:extLst>
              </p:cNvPr>
              <p:cNvSpPr txBox="1"/>
              <p:nvPr/>
            </p:nvSpPr>
            <p:spPr>
              <a:xfrm>
                <a:off x="4476207" y="4370571"/>
                <a:ext cx="6096000" cy="7991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neighbor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lim>
                      </m:limLow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5149B6-AA75-6B03-4791-CA82D4DB50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6207" y="4370571"/>
                <a:ext cx="6096000" cy="7991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521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Laplace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679076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Output</a:t>
                </a:r>
                <a:r>
                  <a:rPr lang="en-US" sz="3200" dirty="0"/>
                  <a:t>: Algorithm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200" dirty="0"/>
                  <a:t> and releases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Laplacian distribution</a:t>
                </a:r>
                <a:r>
                  <a:rPr lang="en-US" sz="3200" dirty="0"/>
                  <a:t>: Probability density function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3200" dirty="0"/>
                  <a:t> is 	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exp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6790765" cy="4342094"/>
              </a:xfrm>
              <a:blipFill>
                <a:blip r:embed="rId3"/>
                <a:stretch>
                  <a:fillRect l="-2066" t="-2805" r="-34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C55C3D6-EDCC-71F0-6EBD-C424A21343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17" y="2253596"/>
            <a:ext cx="464820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6370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Catastrophic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726783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Output</a:t>
                </a:r>
                <a:r>
                  <a:rPr lang="en-US" sz="3200" dirty="0"/>
                  <a:t>: Algorithm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With probability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3200" dirty="0"/>
                  <a:t>, release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With probability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3200" dirty="0"/>
                  <a:t>release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726783" cy="4342094"/>
              </a:xfrm>
              <a:blipFill>
                <a:blip r:embed="rId3"/>
                <a:stretch>
                  <a:fillRect l="-1308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6215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Catastrophic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726783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Catastrophic mechanism is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-DP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Can release the entire dataset in the clear!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Fortunately, most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-DP mechanisms do not fail catastrophically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726783" cy="4342094"/>
              </a:xfrm>
              <a:blipFill>
                <a:blip r:embed="rId3"/>
                <a:stretch>
                  <a:fillRect l="-1308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5721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Martingales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26783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Concentration inequalities when the random variables are not independent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Azuma</a:t>
            </a:r>
            <a:r>
              <a:rPr lang="en-US" sz="3200"/>
              <a:t>, Doob, etc.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307589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83835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Why Randomized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Polynomial identity testing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Karger’s min-cut algorithm</a:t>
            </a:r>
          </a:p>
        </p:txBody>
      </p:sp>
    </p:spTree>
    <p:extLst>
      <p:ext uri="{BB962C8B-B14F-4D97-AF65-F5344CB8AC3E}">
        <p14:creationId xmlns:p14="http://schemas.microsoft.com/office/powerpoint/2010/main" val="21159967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83835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Why Randomized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Relevant study material</a:t>
            </a:r>
            <a:r>
              <a:rPr lang="en-US" sz="3200" dirty="0"/>
              <a:t>: Randomized Algorithms and Probabilistic Analysis, by Greg Valiant (</a:t>
            </a:r>
            <a:r>
              <a:rPr lang="en-US" sz="3200" dirty="0">
                <a:hlinkClick r:id="rId2"/>
              </a:rPr>
              <a:t>http://web.stanford.edu/class/cs265/</a:t>
            </a:r>
            <a:r>
              <a:rPr lang="en-US" sz="3200" dirty="0"/>
              <a:t>)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Relevant study material</a:t>
            </a:r>
            <a:r>
              <a:rPr lang="en-US" sz="3200" dirty="0"/>
              <a:t>: Chapter 1, Randomized Algorithms, by Rajeev Motwani and Prabhakar Raghavan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20101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Probability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Basic probability (conditional probability, joint probability)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Expectation, variance, moments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Concentration inequalities (Markov, Chebyshev, exponential tail bounds, e.g., Chernoff, Bernstein)</a:t>
            </a:r>
          </a:p>
        </p:txBody>
      </p:sp>
    </p:spTree>
    <p:extLst>
      <p:ext uri="{BB962C8B-B14F-4D97-AF65-F5344CB8AC3E}">
        <p14:creationId xmlns:p14="http://schemas.microsoft.com/office/powerpoint/2010/main" val="2351277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Differential Privacy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7030A0"/>
                    </a:solidFill>
                  </a:rPr>
                  <a:t>[DMNS06]</a:t>
                </a:r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 </m:t>
                    </m:r>
                  </m:oMath>
                </a14:m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sz="3200" dirty="0"/>
                  <a:t>, a randomized algorithm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-differentially private if, for every neighboring pair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of datasets, and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,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1325563"/>
              </a:xfrm>
              <a:blipFill>
                <a:blip r:embed="rId3"/>
                <a:stretch>
                  <a:fillRect l="-1369" t="-9174" b="-5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/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106110-DC86-2970-71E6-6FD1BE53A9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470" y="3414426"/>
                <a:ext cx="81130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2D7605-326C-B9CF-1D08-12A96ADC35A9}"/>
                  </a:ext>
                </a:extLst>
              </p:cNvPr>
              <p:cNvSpPr txBox="1"/>
              <p:nvPr/>
            </p:nvSpPr>
            <p:spPr>
              <a:xfrm>
                <a:off x="419099" y="4811540"/>
                <a:ext cx="11353800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80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80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</m:e>
                      </m:d>
                      <m:r>
                        <a:rPr lang="en-US" sz="80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80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            </m:t>
                          </m:r>
                          <m:r>
                            <a:rPr lang="en-US" sz="8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8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2D7605-326C-B9CF-1D08-12A96ADC35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99" y="4811540"/>
                <a:ext cx="11353800" cy="13234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012F46F-3E33-F607-244B-C989DDF5CF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911" y="4688992"/>
            <a:ext cx="839248" cy="15710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119EAB-42C0-ACD0-92F7-C5E19438EB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338" y="4575870"/>
            <a:ext cx="927876" cy="18038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C21EC0E-C239-569F-05AA-0E349989D9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393" y="4626549"/>
            <a:ext cx="927876" cy="16361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4B1481-5582-1114-61C0-C9FA5B082E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597" y="4688992"/>
            <a:ext cx="839248" cy="15710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F9EDE6D-58FA-1653-F062-0EA7B4853C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928" y="4575870"/>
            <a:ext cx="927876" cy="180388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E679284-A918-37F2-95E3-63743A74E4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887" y="4659101"/>
            <a:ext cx="1102068" cy="157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7191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#1 (Birthday Paradox)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How many times should we roll the die before the probability we see a repeated outcome among the rolls is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83640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#3 (Max Load)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times. “On average”, what is the largest number of times any outcome is rolled?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for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ac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ac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acc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4775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#4 (Coupon Collector)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all possible outcomes among the rolls?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for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func>
                          <m:func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17859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83835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Probability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Relevant study material</a:t>
            </a:r>
            <a:r>
              <a:rPr lang="en-US" sz="3200" dirty="0"/>
              <a:t>: Randomized Algorithms and Probabilistic Analysis, by Greg Valiant (</a:t>
            </a:r>
            <a:r>
              <a:rPr lang="en-US" sz="3200" dirty="0">
                <a:hlinkClick r:id="rId2"/>
              </a:rPr>
              <a:t>http://web.stanford.edu/class/cs265/</a:t>
            </a:r>
            <a:r>
              <a:rPr lang="en-US" sz="3200" dirty="0"/>
              <a:t>)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Relevant study material</a:t>
            </a:r>
            <a:r>
              <a:rPr lang="en-US" sz="3200" dirty="0"/>
              <a:t>: Chapters 3-4, Randomized Algorithms, by Rajeev Motwani and Prabhakar Raghavan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61538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Big Data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Dimensionality reduction (Johnson-</a:t>
            </a:r>
            <a:r>
              <a:rPr lang="en-US" sz="3200" dirty="0" err="1"/>
              <a:t>Lindenstrauss</a:t>
            </a:r>
            <a:r>
              <a:rPr lang="en-US" sz="3200" dirty="0"/>
              <a:t>, coresets)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Streaming algorithms (insertion, insertion-deletion)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Reservoir Sampling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Heavy-Hitters (Misra-Gries, </a:t>
            </a:r>
            <a:r>
              <a:rPr lang="en-US" sz="3200" dirty="0" err="1"/>
              <a:t>CountMin</a:t>
            </a:r>
            <a:r>
              <a:rPr lang="en-US" sz="3200" dirty="0"/>
              <a:t>, </a:t>
            </a:r>
            <a:r>
              <a:rPr lang="en-US" sz="3200" dirty="0" err="1"/>
              <a:t>CountSketch</a:t>
            </a:r>
            <a:r>
              <a:rPr lang="en-US" sz="3200" dirty="0"/>
              <a:t>)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Norm estimation (AMS)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Information theory, lower bounds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Clustering</a:t>
            </a:r>
          </a:p>
        </p:txBody>
      </p:sp>
    </p:spTree>
    <p:extLst>
      <p:ext uri="{BB962C8B-B14F-4D97-AF65-F5344CB8AC3E}">
        <p14:creationId xmlns:p14="http://schemas.microsoft.com/office/powerpoint/2010/main" val="1730046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83835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Big Data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Relevant study material</a:t>
            </a:r>
            <a:r>
              <a:rPr lang="en-US" sz="3200" dirty="0"/>
              <a:t>: Data Stream Algorithms, by Amit Chakrabarti (https://www.cs.dartmouth.edu/~ac/Teach/CS35-Fall23/)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Relevant study material</a:t>
            </a:r>
            <a:r>
              <a:rPr lang="en-US" sz="3200" dirty="0"/>
              <a:t>: Chapters 3-4, Data Streams: Algorithms and Applications, by S. </a:t>
            </a:r>
            <a:r>
              <a:rPr lang="en-US" sz="3200" dirty="0" err="1"/>
              <a:t>Muthukrishnan</a:t>
            </a: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409779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Probabilistic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Suppose we want to argue the existence of a certain desirable object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Existential argument, non-constructive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If there is an algorithm that can find it, it must exist!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A random variable cannot always be less than its expected value</a:t>
            </a:r>
          </a:p>
          <a:p>
            <a:pPr>
              <a:buClr>
                <a:schemeClr val="tx1"/>
              </a:buClr>
            </a:pPr>
            <a:r>
              <a:rPr lang="en-US" sz="3200" dirty="0"/>
              <a:t>A random variable cannot always be more than its expected value</a:t>
            </a:r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74341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83835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Probabilistic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Relevant study material</a:t>
            </a:r>
            <a:r>
              <a:rPr lang="en-US" sz="3200" dirty="0"/>
              <a:t>: Chapter 5, Randomized Algorithms, by Rajeev Motwani and Prabhakar Raghavan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32077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LLL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Approach to argue the existence of something that satisfies a large number of constraints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Probabilistic method (existence, not constructive)</a:t>
            </a:r>
          </a:p>
        </p:txBody>
      </p:sp>
    </p:spTree>
    <p:extLst>
      <p:ext uri="{BB962C8B-B14F-4D97-AF65-F5344CB8AC3E}">
        <p14:creationId xmlns:p14="http://schemas.microsoft.com/office/powerpoint/2010/main" val="28579396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83835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LLL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Relevant study material</a:t>
            </a:r>
            <a:r>
              <a:rPr lang="en-US" sz="3200" dirty="0"/>
              <a:t>: Chapter 5, Randomized Algorithms, by Rajeev Motwani and Prabhakar Raghavan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61860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Laplace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679076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Output</a:t>
                </a:r>
                <a:r>
                  <a:rPr lang="en-US" sz="3200" dirty="0"/>
                  <a:t>: Algorithm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200" dirty="0"/>
                  <a:t> and releases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3200" dirty="0"/>
                  <a:t>, where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Laplacian distribution</a:t>
                </a:r>
                <a:r>
                  <a:rPr lang="en-US" sz="3200" dirty="0"/>
                  <a:t>: Probability density function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Lap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3200" dirty="0"/>
                  <a:t> is 	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exp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6790765" cy="4342094"/>
              </a:xfrm>
              <a:blipFill>
                <a:blip r:embed="rId3"/>
                <a:stretch>
                  <a:fillRect l="-2066" t="-2805" r="-34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C55C3D6-EDCC-71F0-6EBD-C424A21343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817" y="2253596"/>
            <a:ext cx="464820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2140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Linear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Formulating LPs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Duality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Integer linear programs and rounding</a:t>
            </a:r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682302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83835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Linear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Chapter 29 </a:t>
            </a:r>
            <a:r>
              <a:rPr lang="en-US" sz="3200" dirty="0"/>
              <a:t>in</a:t>
            </a:r>
            <a:r>
              <a:rPr lang="en-US" sz="3200" dirty="0">
                <a:solidFill>
                  <a:srgbClr val="00B050"/>
                </a:solidFill>
              </a:rPr>
              <a:t> “Introduction to Algorithms”,</a:t>
            </a:r>
            <a:r>
              <a:rPr lang="en-US" sz="3200" dirty="0"/>
              <a:t> by Thomas H. </a:t>
            </a:r>
            <a:r>
              <a:rPr lang="en-US" sz="3200" dirty="0" err="1"/>
              <a:t>Cormen</a:t>
            </a:r>
            <a:r>
              <a:rPr lang="en-US" sz="3200" dirty="0"/>
              <a:t>, Charles E. </a:t>
            </a:r>
            <a:r>
              <a:rPr lang="en-US" sz="3200" dirty="0" err="1"/>
              <a:t>Leiserson</a:t>
            </a:r>
            <a:r>
              <a:rPr lang="en-US" sz="3200" dirty="0"/>
              <a:t>, Ronald L. Rivest, and Clifford Stein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Chapters 5.1-5.5 </a:t>
            </a:r>
            <a:r>
              <a:rPr lang="en-US" sz="3200" dirty="0"/>
              <a:t>in </a:t>
            </a:r>
            <a:r>
              <a:rPr lang="en-US" sz="3200" dirty="0">
                <a:solidFill>
                  <a:srgbClr val="00B050"/>
                </a:solidFill>
              </a:rPr>
              <a:t>“The Design of Approximation Algorithms”</a:t>
            </a:r>
            <a:r>
              <a:rPr lang="en-US" sz="3200" dirty="0"/>
              <a:t>, by David P. Williamson and David B. </a:t>
            </a:r>
            <a:r>
              <a:rPr lang="en-US" sz="3200" dirty="0" err="1"/>
              <a:t>Shmoys</a:t>
            </a: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524693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Online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Weighted majority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Randomized weighted majority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Multiplicative weights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Hedge</a:t>
            </a:r>
          </a:p>
        </p:txBody>
      </p:sp>
    </p:spTree>
    <p:extLst>
      <p:ext uri="{BB962C8B-B14F-4D97-AF65-F5344CB8AC3E}">
        <p14:creationId xmlns:p14="http://schemas.microsoft.com/office/powerpoint/2010/main" val="15314828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Online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Lecture 13 </a:t>
            </a:r>
            <a:r>
              <a:rPr lang="en-US" sz="3200" dirty="0"/>
              <a:t>of</a:t>
            </a:r>
            <a:r>
              <a:rPr lang="en-US" sz="3200" dirty="0">
                <a:solidFill>
                  <a:srgbClr val="00B050"/>
                </a:solidFill>
              </a:rPr>
              <a:t> “Advanced Algorithms”</a:t>
            </a:r>
            <a:r>
              <a:rPr lang="en-US" sz="3200" dirty="0"/>
              <a:t> Course Notes (http://www.cs.cmu.edu/afs/cs.cmu.edu/academic/class/15850-f20/www/notes/lec14.pdf), by Anupam Gupta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Lecture 14 </a:t>
            </a:r>
            <a:r>
              <a:rPr lang="en-US" sz="3200" dirty="0"/>
              <a:t>of</a:t>
            </a:r>
            <a:r>
              <a:rPr lang="en-US" sz="3200" dirty="0">
                <a:solidFill>
                  <a:srgbClr val="00B050"/>
                </a:solidFill>
              </a:rPr>
              <a:t> “Advanced Algorithms”</a:t>
            </a:r>
            <a:r>
              <a:rPr lang="en-US" sz="3200" dirty="0"/>
              <a:t> Course Notes (http://www.cs.cmu.edu/afs/cs.cmu.edu/academic/class/15850-f20/www/notes/lec15.pdf), by Anupam Gupta</a:t>
            </a:r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96903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Differential Privacy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Randomized response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Basic properties of DP (composition, post-processing)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Laplace mechanism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Exponential mechanism</a:t>
            </a:r>
          </a:p>
        </p:txBody>
      </p:sp>
    </p:spTree>
    <p:extLst>
      <p:ext uri="{BB962C8B-B14F-4D97-AF65-F5344CB8AC3E}">
        <p14:creationId xmlns:p14="http://schemas.microsoft.com/office/powerpoint/2010/main" val="22500886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Semester Review: Differential Privacy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Chapters 3-4 </a:t>
            </a:r>
            <a:r>
              <a:rPr lang="en-US" sz="3200" dirty="0"/>
              <a:t>of</a:t>
            </a:r>
            <a:r>
              <a:rPr lang="en-US" sz="3200" dirty="0">
                <a:solidFill>
                  <a:srgbClr val="00B050"/>
                </a:solidFill>
              </a:rPr>
              <a:t> “The Algorithmic Foundations of Differential Privacy”</a:t>
            </a:r>
            <a:r>
              <a:rPr lang="en-US" sz="3200" dirty="0"/>
              <a:t>, by Cynthia </a:t>
            </a:r>
            <a:r>
              <a:rPr lang="en-US" sz="3200" dirty="0" err="1"/>
              <a:t>Dwork</a:t>
            </a:r>
            <a:r>
              <a:rPr lang="en-US" sz="3200" dirty="0"/>
              <a:t> and Aaron Roth (https://www.cis.upenn.edu/~aaroth/Papers/privacybook.pdf)</a:t>
            </a:r>
          </a:p>
        </p:txBody>
      </p:sp>
    </p:spTree>
    <p:extLst>
      <p:ext uri="{BB962C8B-B14F-4D97-AF65-F5344CB8AC3E}">
        <p14:creationId xmlns:p14="http://schemas.microsoft.com/office/powerpoint/2010/main" val="4133763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Exponential Mechanism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Choose a score function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)→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sz="3200" i="1" dirty="0"/>
                  <a:t> </a:t>
                </a:r>
                <a:r>
                  <a:rPr lang="en-US" sz="3200" dirty="0"/>
                  <a:t>and global sensitivity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Sample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3200" dirty="0"/>
                  <a:t> with probability proportional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den>
                            </m:f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</m:func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3236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Mechanisms: Exponential vs. Laplace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Laplace mechanism</a:t>
                </a:r>
                <a:r>
                  <a:rPr lang="en-US" sz="3200" dirty="0"/>
                  <a:t>: Output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i="1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with probability proportional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den>
                    </m:f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Exponential mechanism</a:t>
                </a:r>
                <a:r>
                  <a:rPr lang="en-US" sz="3200" dirty="0"/>
                  <a:t>: Output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i="1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200" dirty="0"/>
                  <a:t>with probability proportional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Recovers the Laplace mechanism!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 r="-2143" b="-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769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Exponential Mechanism Drawbacks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42755" cy="4342094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Sampling process may be inefficient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Error can be large</a:t>
            </a:r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81656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Counting Queries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many people in this class have pets?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many people in this class were at Kyle Field last weekend?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we have a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queries on a database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do we privately answer the queries?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9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1927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Queries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be a database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/>
                  <a:t> features 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 users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 be the corresponding frequency vector, so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 for all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 linear query 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 …+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we have a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queries on a database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do we privately answer the queries?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342094"/>
              </a:xfrm>
              <a:blipFill>
                <a:blip r:embed="rId3"/>
                <a:stretch>
                  <a:fillRect l="-1369" t="-2805" r="-595" b="-65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6903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1972</Words>
  <Application>Microsoft Office PowerPoint</Application>
  <PresentationFormat>Widescreen</PresentationFormat>
  <Paragraphs>298</Paragraphs>
  <Slides>45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Calibri Light</vt:lpstr>
      <vt:lpstr>Cambria Math</vt:lpstr>
      <vt:lpstr>Office Theme</vt:lpstr>
      <vt:lpstr>CSCE 658: Randomized Algorithms</vt:lpstr>
      <vt:lpstr>Relevant Supplementary Material</vt:lpstr>
      <vt:lpstr>Previously: Differential Privacy</vt:lpstr>
      <vt:lpstr>Previously: Laplace Mechanism</vt:lpstr>
      <vt:lpstr>Previously: Exponential Mechanism</vt:lpstr>
      <vt:lpstr>Mechanisms: Exponential vs. Laplace</vt:lpstr>
      <vt:lpstr>Exponential Mechanism Drawbacks</vt:lpstr>
      <vt:lpstr>Counting Queries</vt:lpstr>
      <vt:lpstr>Linear Queries</vt:lpstr>
      <vt:lpstr>Counting Queries</vt:lpstr>
      <vt:lpstr>Linear Queries</vt:lpstr>
      <vt:lpstr>Linear Queries</vt:lpstr>
      <vt:lpstr>Linear Queries</vt:lpstr>
      <vt:lpstr>Linear Queries</vt:lpstr>
      <vt:lpstr>Additive Chernoff Bound</vt:lpstr>
      <vt:lpstr>Linear Queries</vt:lpstr>
      <vt:lpstr>Linear Queries</vt:lpstr>
      <vt:lpstr>SmallDB Algorithm</vt:lpstr>
      <vt:lpstr>SmallDB Summary</vt:lpstr>
      <vt:lpstr>Approximate DP</vt:lpstr>
      <vt:lpstr>Approximate DP</vt:lpstr>
      <vt:lpstr>Approximate DP</vt:lpstr>
      <vt:lpstr>Laplace Mechanism</vt:lpstr>
      <vt:lpstr>Catastrophic Mechanism</vt:lpstr>
      <vt:lpstr>Catastrophic Mechanism</vt:lpstr>
      <vt:lpstr>Martingales</vt:lpstr>
      <vt:lpstr>Semester Review: Why Randomized Algorithms?</vt:lpstr>
      <vt:lpstr>Semester Review: Why Randomized Algorithms?</vt:lpstr>
      <vt:lpstr>Semester Review: Probability Unit</vt:lpstr>
      <vt:lpstr>Trivia Question #1 (Birthday Paradox)</vt:lpstr>
      <vt:lpstr>Trivia Question #3 (Max Load)</vt:lpstr>
      <vt:lpstr>Trivia Question #4 (Coupon Collector)</vt:lpstr>
      <vt:lpstr>Semester Review: Probability Unit</vt:lpstr>
      <vt:lpstr>Semester Review: Big Data Unit</vt:lpstr>
      <vt:lpstr>Semester Review: Big Data Unit</vt:lpstr>
      <vt:lpstr>Semester Review: Probabilistic Method</vt:lpstr>
      <vt:lpstr>Semester Review: Probabilistic Method</vt:lpstr>
      <vt:lpstr>Semester Review: LLL</vt:lpstr>
      <vt:lpstr>Semester Review: LLL</vt:lpstr>
      <vt:lpstr>Semester Review: Linear Programming</vt:lpstr>
      <vt:lpstr>Semester Review: Linear Programming</vt:lpstr>
      <vt:lpstr>Semester Review: Online Learning</vt:lpstr>
      <vt:lpstr>Semester Review: Online Learning</vt:lpstr>
      <vt:lpstr>Semester Review: Differential Privacy</vt:lpstr>
      <vt:lpstr>Semester Review: Differential Privacy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658: Randomized Algorithms</dc:title>
  <dc:creator>Samson Zhou</dc:creator>
  <cp:lastModifiedBy>Samson Zhou</cp:lastModifiedBy>
  <cp:revision>15</cp:revision>
  <dcterms:created xsi:type="dcterms:W3CDTF">2024-04-12T14:41:30Z</dcterms:created>
  <dcterms:modified xsi:type="dcterms:W3CDTF">2024-04-19T00:14:15Z</dcterms:modified>
</cp:coreProperties>
</file>