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861" r:id="rId2"/>
    <p:sldId id="865" r:id="rId3"/>
    <p:sldId id="1051" r:id="rId4"/>
    <p:sldId id="1100" r:id="rId5"/>
    <p:sldId id="1053" r:id="rId6"/>
    <p:sldId id="1054" r:id="rId7"/>
    <p:sldId id="1101" r:id="rId8"/>
    <p:sldId id="1052" r:id="rId9"/>
    <p:sldId id="993" r:id="rId10"/>
    <p:sldId id="1102" r:id="rId11"/>
    <p:sldId id="994" r:id="rId12"/>
    <p:sldId id="995" r:id="rId13"/>
    <p:sldId id="996" r:id="rId14"/>
    <p:sldId id="997" r:id="rId15"/>
    <p:sldId id="998" r:id="rId16"/>
    <p:sldId id="999" r:id="rId17"/>
    <p:sldId id="1000" r:id="rId18"/>
    <p:sldId id="1001" r:id="rId19"/>
    <p:sldId id="1002" r:id="rId20"/>
    <p:sldId id="1003" r:id="rId21"/>
    <p:sldId id="1004" r:id="rId22"/>
    <p:sldId id="1005" r:id="rId23"/>
    <p:sldId id="1006" r:id="rId24"/>
    <p:sldId id="1007" r:id="rId25"/>
    <p:sldId id="1008" r:id="rId26"/>
    <p:sldId id="1009" r:id="rId27"/>
    <p:sldId id="1011" r:id="rId28"/>
    <p:sldId id="1010" r:id="rId29"/>
    <p:sldId id="1012" r:id="rId30"/>
    <p:sldId id="1014" r:id="rId31"/>
    <p:sldId id="1013" r:id="rId32"/>
    <p:sldId id="1015" r:id="rId33"/>
    <p:sldId id="1017" r:id="rId34"/>
    <p:sldId id="1018" r:id="rId35"/>
    <p:sldId id="1016" r:id="rId36"/>
    <p:sldId id="1020" r:id="rId37"/>
    <p:sldId id="1021" r:id="rId38"/>
    <p:sldId id="1022" r:id="rId39"/>
    <p:sldId id="1023" r:id="rId40"/>
    <p:sldId id="1024" r:id="rId41"/>
    <p:sldId id="1025" r:id="rId42"/>
    <p:sldId id="1026" r:id="rId43"/>
    <p:sldId id="1027" r:id="rId44"/>
    <p:sldId id="1028" r:id="rId45"/>
    <p:sldId id="1029" r:id="rId46"/>
    <p:sldId id="1030" r:id="rId47"/>
    <p:sldId id="1031" r:id="rId48"/>
    <p:sldId id="1032" r:id="rId49"/>
    <p:sldId id="1033" r:id="rId50"/>
    <p:sldId id="1034" r:id="rId51"/>
    <p:sldId id="1035" r:id="rId52"/>
    <p:sldId id="1036" r:id="rId53"/>
    <p:sldId id="1037" r:id="rId54"/>
    <p:sldId id="1038" r:id="rId55"/>
    <p:sldId id="1039" r:id="rId56"/>
    <p:sldId id="1042" r:id="rId57"/>
    <p:sldId id="1040" r:id="rId58"/>
    <p:sldId id="1046" r:id="rId59"/>
    <p:sldId id="1047" r:id="rId60"/>
    <p:sldId id="1048" r:id="rId61"/>
    <p:sldId id="1041" r:id="rId62"/>
    <p:sldId id="1049" r:id="rId63"/>
    <p:sldId id="1050" r:id="rId64"/>
    <p:sldId id="1056" r:id="rId65"/>
    <p:sldId id="1104" r:id="rId66"/>
    <p:sldId id="1105" r:id="rId67"/>
    <p:sldId id="1106" r:id="rId68"/>
    <p:sldId id="1107" r:id="rId69"/>
    <p:sldId id="1108" r:id="rId70"/>
    <p:sldId id="1117" r:id="rId71"/>
    <p:sldId id="1109" r:id="rId72"/>
    <p:sldId id="1110" r:id="rId73"/>
    <p:sldId id="1111" r:id="rId74"/>
    <p:sldId id="1112" r:id="rId75"/>
    <p:sldId id="1113" r:id="rId76"/>
    <p:sldId id="1114" r:id="rId77"/>
    <p:sldId id="1119" r:id="rId78"/>
    <p:sldId id="1120" r:id="rId79"/>
    <p:sldId id="1115" r:id="rId80"/>
    <p:sldId id="1116" r:id="rId81"/>
    <p:sldId id="1118" r:id="rId82"/>
    <p:sldId id="1121" r:id="rId83"/>
    <p:sldId id="1122" r:id="rId84"/>
    <p:sldId id="1123" r:id="rId85"/>
    <p:sldId id="1124" r:id="rId86"/>
    <p:sldId id="1125" r:id="rId87"/>
    <p:sldId id="1126" r:id="rId88"/>
    <p:sldId id="1103" r:id="rId89"/>
    <p:sldId id="1127" r:id="rId90"/>
    <p:sldId id="1057" r:id="rId91"/>
    <p:sldId id="1061" r:id="rId92"/>
    <p:sldId id="1058" r:id="rId93"/>
    <p:sldId id="1059" r:id="rId94"/>
    <p:sldId id="1060" r:id="rId95"/>
    <p:sldId id="1062" r:id="rId9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84315D-B8F1-4BBD-B846-8FF79776B195}" v="2" dt="2024-04-23T05:53:01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microsoft.com/office/2016/11/relationships/changesInfo" Target="changesInfos/changesInfo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son Zhou" userId="be955f33642ecbf5" providerId="LiveId" clId="{B284315D-B8F1-4BBD-B846-8FF79776B195}"/>
    <pc:docChg chg="custSel addSld modSld">
      <pc:chgData name="Samson Zhou" userId="be955f33642ecbf5" providerId="LiveId" clId="{B284315D-B8F1-4BBD-B846-8FF79776B195}" dt="2024-04-23T05:53:01.191" v="9"/>
      <pc:docMkLst>
        <pc:docMk/>
      </pc:docMkLst>
      <pc:sldChg chg="addSp delSp modSp mod">
        <pc:chgData name="Samson Zhou" userId="be955f33642ecbf5" providerId="LiveId" clId="{B284315D-B8F1-4BBD-B846-8FF79776B195}" dt="2024-04-23T05:51:25.773" v="8" actId="20577"/>
        <pc:sldMkLst>
          <pc:docMk/>
          <pc:sldMk cId="642191086" sldId="861"/>
        </pc:sldMkLst>
        <pc:spChg chg="del mod">
          <ac:chgData name="Samson Zhou" userId="be955f33642ecbf5" providerId="LiveId" clId="{B284315D-B8F1-4BBD-B846-8FF79776B195}" dt="2024-04-23T05:51:18.477" v="2" actId="478"/>
          <ac:spMkLst>
            <pc:docMk/>
            <pc:sldMk cId="642191086" sldId="861"/>
            <ac:spMk id="2" creationId="{E4449558-8CBC-D30A-02F3-65EA383A4C4F}"/>
          </ac:spMkLst>
        </pc:spChg>
        <pc:spChg chg="mod">
          <ac:chgData name="Samson Zhou" userId="be955f33642ecbf5" providerId="LiveId" clId="{B284315D-B8F1-4BBD-B846-8FF79776B195}" dt="2024-04-23T05:51:25.773" v="8" actId="20577"/>
          <ac:spMkLst>
            <pc:docMk/>
            <pc:sldMk cId="642191086" sldId="861"/>
            <ac:spMk id="3" creationId="{89802CB3-FC8E-C393-0D77-33E8A17F6B16}"/>
          </ac:spMkLst>
        </pc:spChg>
        <pc:spChg chg="add del mod">
          <ac:chgData name="Samson Zhou" userId="be955f33642ecbf5" providerId="LiveId" clId="{B284315D-B8F1-4BBD-B846-8FF79776B195}" dt="2024-04-23T05:51:21.367" v="4" actId="478"/>
          <ac:spMkLst>
            <pc:docMk/>
            <pc:sldMk cId="642191086" sldId="861"/>
            <ac:spMk id="5" creationId="{D5A646A9-93DC-1232-3F7A-FF0F77F87AE6}"/>
          </ac:spMkLst>
        </pc:spChg>
        <pc:spChg chg="add mod">
          <ac:chgData name="Samson Zhou" userId="be955f33642ecbf5" providerId="LiveId" clId="{B284315D-B8F1-4BBD-B846-8FF79776B195}" dt="2024-04-23T05:51:18.711" v="3"/>
          <ac:spMkLst>
            <pc:docMk/>
            <pc:sldMk cId="642191086" sldId="861"/>
            <ac:spMk id="6" creationId="{DC1E75E0-48CF-E717-5363-802512403691}"/>
          </ac:spMkLst>
        </pc:spChg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765332733" sldId="1056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3713827308" sldId="1057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221245779" sldId="1058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1710072155" sldId="1059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2547326013" sldId="1060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3174316740" sldId="1061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693359190" sldId="1062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394150771" sldId="1103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3139521267" sldId="1104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883484402" sldId="1105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3118874993" sldId="1106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3784787122" sldId="1107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1186605524" sldId="1108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2047580140" sldId="1109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601663919" sldId="1110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2963833963" sldId="1111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84871259" sldId="1112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4138846433" sldId="1113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95339807" sldId="1114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3014388398" sldId="1115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3702501163" sldId="1116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2607122757" sldId="1117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149144675" sldId="1118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384610739" sldId="1119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1773309238" sldId="1120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463003791" sldId="1121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2099706027" sldId="1122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3448010959" sldId="1123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2601072460" sldId="1124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2973449063" sldId="1125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1701172780" sldId="1126"/>
        </pc:sldMkLst>
      </pc:sldChg>
      <pc:sldChg chg="add">
        <pc:chgData name="Samson Zhou" userId="be955f33642ecbf5" providerId="LiveId" clId="{B284315D-B8F1-4BBD-B846-8FF79776B195}" dt="2024-04-23T05:53:01.191" v="9"/>
        <pc:sldMkLst>
          <pc:docMk/>
          <pc:sldMk cId="1849053160" sldId="11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49D31-F32B-435E-90C4-C028BF6817CE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E289D-AB78-440B-A2A5-239E9AB04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7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58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76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2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9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86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2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90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14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12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80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69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50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86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12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21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39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65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28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354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377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2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936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593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237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385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049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910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224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846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045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299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6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499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782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278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860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3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842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051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11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498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699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41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332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748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089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02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675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167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069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340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5399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862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79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2450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17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65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51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4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7310C-2A72-8246-35A4-9555AD4AE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FD726-828E-FB6B-FEC3-79F350B2E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2FE7E-F72C-60EA-6A42-E3B392095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41AE-586E-4E71-870C-F9029B25763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0DFF4-8BD5-E182-B0E7-DC55F029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47EBD-5B99-E746-C8E2-D98FAD888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23E4-A3F7-4A79-BDE4-BCA48839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B4F2E-901A-9FD3-9842-CCE18C008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DFFFF-DB4F-074E-E9AD-A6369E8CB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975B2-88D4-92B3-A0F2-93800BC77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41AE-586E-4E71-870C-F9029B25763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4E552-9073-7D3A-5307-11A74773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485A5-0604-50BE-1E87-AE6B2B049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23E4-A3F7-4A79-BDE4-BCA48839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9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F6A598-D6F7-17CD-DE54-2C68A2588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E1DD9-9B8B-2B98-A3C9-3E352BC75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FDF7D-AB35-581B-2B70-1A1A3E83E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41AE-586E-4E71-870C-F9029B25763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80F4D-9240-948D-0532-713A0138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67670-B329-D5CA-50C8-5609A217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23E4-A3F7-4A79-BDE4-BCA48839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1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34412-D388-D256-7AFE-E7518C1AE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206C5-1307-08D7-856C-32A7A9CCA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D9D17-E618-1BCB-82D6-3530B015C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41AE-586E-4E71-870C-F9029B25763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B4D12-5E35-38AE-0BD3-EFA09B3C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87F3-9B27-EEDD-4DC5-7F43DD974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23E4-A3F7-4A79-BDE4-BCA48839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7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339A-563B-8DC1-1156-CD8302E8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6614E-8B35-8CEE-F76F-F313407F4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E304E-0359-5C69-66AA-91BB1B4C4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41AE-586E-4E71-870C-F9029B25763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E01EA-912C-76F9-1B9E-D3361B34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BBB68-9903-DCED-003E-8F9F92E0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23E4-A3F7-4A79-BDE4-BCA48839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0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C8352-10C6-7DD0-0322-C6756CC58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3E9AC-D03F-787B-B579-3F210D724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E7168-23DC-278E-6266-0186EDE8A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B518E-955E-0EA0-D761-1A3CC9FF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41AE-586E-4E71-870C-F9029B25763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7CFDB-BE9E-FDF7-EF54-68E590BA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0406D-F10F-A949-DEB8-4E38023A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23E4-A3F7-4A79-BDE4-BCA48839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C26D-A918-DC34-8D34-CDC26E684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5D0D0-4887-EB0C-A9AE-5C2838DB8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8D31C-1A3B-A7C3-9767-44E144613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BF0B3-96F0-5550-E7F9-6A5674AFA4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CB89F6-FD3B-2467-E255-F981489F6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2A32F3-E88C-8363-38AE-C7AD0E317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41AE-586E-4E71-870C-F9029B25763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E8DEC-1DB7-1ED6-7225-42BE9ECDB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B02CE3-45D1-2CFD-5B90-A589141AC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23E4-A3F7-4A79-BDE4-BCA48839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2B3EA-E626-F16F-92AE-28C5D575F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22070-AD53-DC8F-ABD9-125A50DE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41AE-586E-4E71-870C-F9029B25763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9FB5A6-3A1F-6E7B-6486-AADA7DB0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FA70C-F45C-FBB6-F5F1-6BE90E52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23E4-A3F7-4A79-BDE4-BCA48839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3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11D284-AED4-EFDF-E521-6F1B6DF8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41AE-586E-4E71-870C-F9029B25763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713AE9-FFEF-965A-0F72-80B57B9DE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7D0C6-1265-0D40-D42A-A82A2FD3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23E4-A3F7-4A79-BDE4-BCA48839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F9E6D-BB72-FB8D-BA74-28C0791B5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1683C-B613-FE3C-A9D4-741EEEBEB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5753C-1325-126C-83B4-DD88C6AA3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31BF2-85B0-725F-4E73-94C429DF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41AE-586E-4E71-870C-F9029B25763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3996A-4480-CC18-9573-309B75CC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506B4-AE5A-2A84-EB5A-A9F8DF8A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23E4-A3F7-4A79-BDE4-BCA48839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5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FBA61-F01F-CAC6-5583-2A6A92E27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A7E2AD-9D8F-9B44-4580-725940082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81296-E7BA-5468-90E9-C33A88031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683D3-0F0A-07B2-B72A-8849BEC19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41AE-586E-4E71-870C-F9029B25763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F86A9-212E-8358-70A2-FCBF8335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04381-BE06-F1C1-415E-5E6FD83DF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23E4-A3F7-4A79-BDE4-BCA48839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4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BBA089-0CEA-8DFF-AD77-13E901450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40C5F-4284-6DE9-269F-BA2C797C1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0B714-C43B-F6C4-7BBB-FA7E47921F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A41AE-586E-4E71-870C-F9029B25763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414E6-5CC6-C2C9-B345-A745F45D3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F6720-188A-1E7B-DC58-1E9B67503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523E4-A3F7-4A79-BDE4-BCA48839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2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bin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0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8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797"/>
          </a:xfrm>
        </p:spPr>
        <p:txBody>
          <a:bodyPr>
            <a:normAutofit/>
          </a:bodyPr>
          <a:lstStyle/>
          <a:p>
            <a:r>
              <a:rPr lang="en-US" sz="3600" dirty="0"/>
              <a:t>Lecture 23</a:t>
            </a:r>
          </a:p>
          <a:p>
            <a:endParaRPr lang="en-US" sz="3600" dirty="0"/>
          </a:p>
          <a:p>
            <a:r>
              <a:rPr lang="en-US" sz="2800" dirty="0"/>
              <a:t>Samson Zhou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1E75E0-48CF-E717-5363-802512403691}"/>
              </a:ext>
            </a:extLst>
          </p:cNvPr>
          <p:cNvSpPr txBox="1">
            <a:spLocks/>
          </p:cNvSpPr>
          <p:nvPr/>
        </p:nvSpPr>
        <p:spPr>
          <a:xfrm>
            <a:off x="251011" y="1534740"/>
            <a:ext cx="11689977" cy="1217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C00000"/>
                </a:solidFill>
              </a:rPr>
              <a:t>CSCE 658: Randomized Algorithms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9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368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152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901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342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08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815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430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850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029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9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Previously in the Streaming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2126B-4AA6-302B-7E5A-170FFAAB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Reservoir sampling</a:t>
            </a:r>
          </a:p>
          <a:p>
            <a:pPr>
              <a:buClr>
                <a:schemeClr val="tx1"/>
              </a:buClr>
            </a:pPr>
            <a:r>
              <a:rPr lang="en-US" dirty="0"/>
              <a:t>Heavy-hitters</a:t>
            </a:r>
          </a:p>
          <a:p>
            <a:pPr lvl="1">
              <a:buClr>
                <a:schemeClr val="tx1"/>
              </a:buClr>
            </a:pPr>
            <a:r>
              <a:rPr lang="en-US" sz="2800" dirty="0"/>
              <a:t>Misra-Gries</a:t>
            </a:r>
          </a:p>
          <a:p>
            <a:pPr lvl="1">
              <a:buClr>
                <a:schemeClr val="tx1"/>
              </a:buClr>
            </a:pPr>
            <a:r>
              <a:rPr lang="en-US" sz="2800" dirty="0" err="1"/>
              <a:t>CountMin</a:t>
            </a:r>
            <a:endParaRPr lang="en-US" sz="2800" dirty="0"/>
          </a:p>
          <a:p>
            <a:pPr lvl="1">
              <a:buClr>
                <a:schemeClr val="tx1"/>
              </a:buClr>
            </a:pPr>
            <a:r>
              <a:rPr lang="en-US" sz="2800" dirty="0" err="1"/>
              <a:t>CountSketch</a:t>
            </a: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dirty="0"/>
              <a:t>Moment estimation</a:t>
            </a:r>
          </a:p>
          <a:p>
            <a:pPr lvl="1">
              <a:buClr>
                <a:schemeClr val="tx1"/>
              </a:buClr>
            </a:pPr>
            <a:r>
              <a:rPr lang="en-US" sz="2800" dirty="0"/>
              <a:t>AMS algorithm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40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761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328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251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52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492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409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889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868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270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86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/>
                  <a:t>Suppose we have an insertion-deletion stream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Recover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nonzero coordinates and their frequencies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194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What is left?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647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What is left?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23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</a:t>
                </a:r>
                <a:r>
                  <a:rPr lang="en-US" dirty="0"/>
                  <a:t>: Keep running sum of all the coordinates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2969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</a:t>
                </a:r>
                <a:r>
                  <a:rPr lang="en-US" dirty="0"/>
                  <a:t>: Keep running sum of all the coordinates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Write each insertion to coordinate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Write each deletion to coordinate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557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</a:t>
                </a:r>
                <a:r>
                  <a:rPr lang="en-US" dirty="0"/>
                  <a:t>: Keep running sum of all the coordinates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Write each insertion to coordinate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Write each deletion to coordinate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Running sum of coordinates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433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</a:t>
                </a:r>
                <a:r>
                  <a:rPr lang="en-US" dirty="0"/>
                  <a:t>: Keep running sum of all the coordinates?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585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</a:t>
                </a:r>
                <a:r>
                  <a:rPr lang="en-US" dirty="0"/>
                  <a:t>: Keep running sum of all the coordinates AND a different linear combination of all the coordinates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670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</a:t>
                </a:r>
                <a:r>
                  <a:rPr lang="en-US" dirty="0"/>
                  <a:t>: Keep running sum of all the coordinates AND a different linear combination of all the coordinates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Keep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312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224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3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4B8275-C162-B858-FB3E-13803E7D7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019" y="4549073"/>
            <a:ext cx="7569146" cy="21358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Applications of Sparse Recovery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242755" cy="485926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Anomaly detection</a:t>
            </a:r>
            <a:r>
              <a:rPr lang="en-US" dirty="0"/>
              <a:t>: Noiseless sparse recovery can be used to identify anomalies or outliers in streaming data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By modeling normal behavior as a sparse signal, deviations from this model can be detected in real-time. This is valuable for cybersecurity, fraud detection, and monitoring network traffic for unusual patterns.</a:t>
            </a:r>
          </a:p>
        </p:txBody>
      </p:sp>
    </p:spTree>
    <p:extLst>
      <p:ext uri="{BB962C8B-B14F-4D97-AF65-F5344CB8AC3E}">
        <p14:creationId xmlns:p14="http://schemas.microsoft.com/office/powerpoint/2010/main" val="1751621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30289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3785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8665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7323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0611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4393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4194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0298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482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112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Applications of Sparse Recovery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242755" cy="485926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Network traffic analysis</a:t>
            </a:r>
            <a:r>
              <a:rPr lang="en-US" dirty="0"/>
              <a:t>: Noiseless sparse recovery can be applied to analyze network traffic in real-time, identifying patterns and trends, and helping in network management, intrusion detection, and quality of service (QoS) optimization</a:t>
            </a:r>
          </a:p>
        </p:txBody>
      </p:sp>
    </p:spTree>
    <p:extLst>
      <p:ext uri="{BB962C8B-B14F-4D97-AF65-F5344CB8AC3E}">
        <p14:creationId xmlns:p14="http://schemas.microsoft.com/office/powerpoint/2010/main" val="4101250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6457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6051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2319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9484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0694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4356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What is the state of our algorithm?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6020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What is the state of our algorithm?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2681909" y="3738420"/>
                <a:ext cx="7575274" cy="751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=8</m:t>
                        </m:r>
                      </m:e>
                    </m:nary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909" y="3738420"/>
                <a:ext cx="7575274" cy="751681"/>
              </a:xfrm>
              <a:prstGeom prst="rect">
                <a:avLst/>
              </a:prstGeom>
              <a:blipFill>
                <a:blip r:embed="rId4"/>
                <a:stretch>
                  <a:fillRect t="-7258" b="-20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26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What is the state of our algorithm?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We know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2681909" y="3738420"/>
                <a:ext cx="7575274" cy="751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=8</m:t>
                        </m:r>
                      </m:e>
                    </m:nary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909" y="3738420"/>
                <a:ext cx="7575274" cy="751681"/>
              </a:xfrm>
              <a:prstGeom prst="rect">
                <a:avLst/>
              </a:prstGeom>
              <a:blipFill>
                <a:blip r:embed="rId4"/>
                <a:stretch>
                  <a:fillRect t="-7258" b="-20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1223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What is the state of our algorithm?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We know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2681909" y="3738420"/>
                <a:ext cx="7575274" cy="751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=8</m:t>
                        </m:r>
                      </m:e>
                    </m:nary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909" y="3738420"/>
                <a:ext cx="7575274" cy="751681"/>
              </a:xfrm>
              <a:prstGeom prst="rect">
                <a:avLst/>
              </a:prstGeom>
              <a:blipFill>
                <a:blip r:embed="rId4"/>
                <a:stretch>
                  <a:fillRect t="-7258" b="-20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92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Applications of Sparse Recovery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242755" cy="485926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Real-time compressive imaging</a:t>
            </a:r>
            <a:r>
              <a:rPr lang="en-US" dirty="0"/>
              <a:t>: Compressive imaging techniques can be applied to streaming video or image data. By capturing and processing fewer measurements, noiseless sparse recovery can provide real-time reconstruction of high-resolution images or videos.</a:t>
            </a:r>
          </a:p>
        </p:txBody>
      </p:sp>
    </p:spTree>
    <p:extLst>
      <p:ext uri="{BB962C8B-B14F-4D97-AF65-F5344CB8AC3E}">
        <p14:creationId xmlns:p14="http://schemas.microsoft.com/office/powerpoint/2010/main" val="2799237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What is the state of our algorithm?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We know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2681909" y="3738420"/>
                <a:ext cx="7575274" cy="751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=8</m:t>
                        </m:r>
                      </m:e>
                    </m:nary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909" y="3738420"/>
                <a:ext cx="7575274" cy="751681"/>
              </a:xfrm>
              <a:prstGeom prst="rect">
                <a:avLst/>
              </a:prstGeom>
              <a:blipFill>
                <a:blip r:embed="rId4"/>
                <a:stretch>
                  <a:fillRect t="-7258" b="-20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73F0C584-6D0A-FFDB-9479-41CF3E20F91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78303" y="5898481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73F0C584-6D0A-FFDB-9479-41CF3E20F9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3712485"/>
                  </p:ext>
                </p:extLst>
              </p:nvPr>
            </p:nvGraphicFramePr>
            <p:xfrm>
              <a:off x="1778303" y="5898481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538" r="-6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538" r="-5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538" r="-4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538" r="-3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481" t="-1538" r="-2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0481" t="-1538" r="-1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00481" t="-1538" r="-2404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868476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: Keep running sum of all the coordinates AND a different linear combination of all the coordinates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1028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</a:t>
                </a:r>
                <a:r>
                  <a:rPr lang="en-US" dirty="0"/>
                  <a:t>: Keep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running sum of different linear combinations of all the coordinates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We have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equations and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unknown variables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Correctness can be shown (not quite linear algebra)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4793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</a:t>
                </a:r>
                <a:r>
                  <a:rPr lang="en-US" dirty="0"/>
                  <a:t>: Keep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running sum of different linear combinations of all the coordinates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Space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words of space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871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 a 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elements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be the frequency of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(How often it appears)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the frequency moment of the vector:</a:t>
                </a:r>
              </a:p>
              <a:p>
                <a:pPr lvl="1">
                  <a:buClr>
                    <a:schemeClr val="tx1"/>
                  </a:buClr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1">
                  <a:buClr>
                    <a:schemeClr val="tx1"/>
                  </a:buClr>
                </a:pPr>
                <a:endParaRPr lang="en-US" dirty="0"/>
              </a:p>
              <a:p>
                <a:pPr lvl="1">
                  <a:buClr>
                    <a:schemeClr val="tx1"/>
                  </a:buClr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an accuracy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output a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-approximation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351338"/>
              </a:xfrm>
              <a:blipFill>
                <a:blip r:embed="rId3"/>
                <a:stretch>
                  <a:fillRect l="-107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2FD8736-F162-41C2-9CE0-9BF3ADDC3736}"/>
                  </a:ext>
                </a:extLst>
              </p:cNvPr>
              <p:cNvSpPr/>
              <p:nvPr/>
            </p:nvSpPr>
            <p:spPr>
              <a:xfrm>
                <a:off x="3842774" y="3314798"/>
                <a:ext cx="625331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i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|{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≠0}|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2FD8736-F162-41C2-9CE0-9BF3ADDC3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774" y="3314798"/>
                <a:ext cx="625331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3327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6E5F85-F20F-A684-25A3-3C5C27AEC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579" y="2078700"/>
            <a:ext cx="2059362" cy="270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A9AA00-3E8A-DAA2-8E58-8E700E0F7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51" y="2151530"/>
            <a:ext cx="2804271" cy="280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212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A9AA00-3E8A-DAA2-8E58-8E700E0F7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51" y="2151530"/>
            <a:ext cx="2804271" cy="28042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1EC0C2-BB55-9258-9605-CB8A648E5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891" y="2457730"/>
            <a:ext cx="23241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844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A9AA00-3E8A-DAA2-8E58-8E700E0F7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51" y="2151530"/>
            <a:ext cx="2804271" cy="2804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255110-183C-D53E-8D0E-ECA8FD2B4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580" y="1919287"/>
            <a:ext cx="20002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749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A9AA00-3E8A-DAA2-8E58-8E700E0F7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51" y="2151530"/>
            <a:ext cx="2804271" cy="28042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B45221-5680-5DC8-73E8-6D40DF261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904" y="2429436"/>
            <a:ext cx="3112088" cy="22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871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A9AA00-3E8A-DAA2-8E58-8E700E0F7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51" y="2151530"/>
            <a:ext cx="2804271" cy="2804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52E4A7-04AD-1673-349C-18417484E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896" y="2277315"/>
            <a:ext cx="18383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0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5DA1F3-B4EA-AC4F-09D6-F9BA61261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7" y="170329"/>
            <a:ext cx="6286062" cy="6687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2AA1DE-FC9D-EF31-0770-30DA6B8DF743}"/>
              </a:ext>
            </a:extLst>
          </p:cNvPr>
          <p:cNvSpPr txBox="1"/>
          <p:nvPr/>
        </p:nvSpPr>
        <p:spPr>
          <a:xfrm>
            <a:off x="6737246" y="2474893"/>
            <a:ext cx="52533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“Deep Orthogonal Transform Feature for Image Denoising”, Shin, et. al. [2020]</a:t>
            </a:r>
          </a:p>
        </p:txBody>
      </p:sp>
    </p:spTree>
    <p:extLst>
      <p:ext uri="{BB962C8B-B14F-4D97-AF65-F5344CB8AC3E}">
        <p14:creationId xmlns:p14="http://schemas.microsoft.com/office/powerpoint/2010/main" val="28152120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52E4A7-04AD-1673-349C-18417484E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896" y="2277315"/>
            <a:ext cx="1838325" cy="2552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2FEF56-11F3-8CDF-388B-355C1D553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73" y="1510412"/>
            <a:ext cx="3837175" cy="38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227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A9AA00-3E8A-DAA2-8E58-8E700E0F7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51" y="2151530"/>
            <a:ext cx="2804271" cy="28042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107787-7C68-C996-533B-5E14FAA67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553" y="2307851"/>
            <a:ext cx="23907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801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6E5F85-F20F-A684-25A3-3C5C27AEC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579" y="2078700"/>
            <a:ext cx="2059362" cy="270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A9AA00-3E8A-DAA2-8E58-8E700E0F7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51" y="2151530"/>
            <a:ext cx="2804271" cy="280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639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A9AA00-3E8A-DAA2-8E58-8E700E0F7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51" y="2151530"/>
            <a:ext cx="2804271" cy="28042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B45221-5680-5DC8-73E8-6D40DF261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904" y="2429436"/>
            <a:ext cx="3112088" cy="22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339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DC0C45-50CA-D08B-1164-B2382FFDE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73" y="1510412"/>
            <a:ext cx="3837175" cy="3837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E6DEBD-E7BC-5FAD-A6B7-80B65CB2B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580" y="1919287"/>
            <a:ext cx="20002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12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A9AA00-3E8A-DAA2-8E58-8E700E0F7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51" y="2151530"/>
            <a:ext cx="2804271" cy="2804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E4DCEA-C7FB-68B2-5701-B2B14CBE3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674" y="2339227"/>
            <a:ext cx="25431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464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A9AA00-3E8A-DAA2-8E58-8E700E0F7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51" y="2151530"/>
            <a:ext cx="2804271" cy="2804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255110-183C-D53E-8D0E-ECA8FD2B4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580" y="1919287"/>
            <a:ext cx="20002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98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107787-7C68-C996-533B-5E14FAA67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553" y="2307851"/>
            <a:ext cx="2390775" cy="26479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E82F0E-4D93-47B1-D0B8-AA61BB9C9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73" y="1510412"/>
            <a:ext cx="3837175" cy="38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07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A9AA00-3E8A-DAA2-8E58-8E700E0F7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51" y="2151530"/>
            <a:ext cx="2804271" cy="2804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E4DCEA-C7FB-68B2-5701-B2B14CBE3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674" y="2339227"/>
            <a:ext cx="25431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092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DC0C45-50CA-D08B-1164-B2382FFDE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73" y="1510412"/>
            <a:ext cx="3837175" cy="3837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4F9C35-68BE-B18E-C30B-D82D3D62B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904" y="2429436"/>
            <a:ext cx="3112088" cy="22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88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Applications of Sparse Recovery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242755" cy="485926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Online natural language processing (NLP): </a:t>
            </a:r>
            <a:r>
              <a:rPr lang="en-US" dirty="0"/>
              <a:t>In real-time natural language processing tasks, noiseless sparse recovery can assist in extracting relevant features or patterns from streaming text data, making it useful for sentiment analysis, topic modeling, and summarization</a:t>
            </a:r>
          </a:p>
        </p:txBody>
      </p:sp>
    </p:spTree>
    <p:extLst>
      <p:ext uri="{BB962C8B-B14F-4D97-AF65-F5344CB8AC3E}">
        <p14:creationId xmlns:p14="http://schemas.microsoft.com/office/powerpoint/2010/main" val="37877333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6E5F85-F20F-A684-25A3-3C5C27AEC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579" y="2078700"/>
            <a:ext cx="2059362" cy="270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7E7B1B-BDFE-430C-FDFC-C06575B05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73" y="1510412"/>
            <a:ext cx="3837175" cy="38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011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A9AA00-3E8A-DAA2-8E58-8E700E0F7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51" y="2151530"/>
            <a:ext cx="2804271" cy="2804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52E4A7-04AD-1673-349C-18417484E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896" y="2277315"/>
            <a:ext cx="18383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46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A9AA00-3E8A-DAA2-8E58-8E700E0F7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51" y="2151530"/>
            <a:ext cx="2804271" cy="28042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C69250-9415-8CFF-C8AE-BE9224E24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553" y="2307851"/>
            <a:ext cx="23907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037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7E7B1B-BDFE-430C-FDFC-C06575B05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73" y="1510412"/>
            <a:ext cx="3837175" cy="3837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F3F858-6F95-BE04-3191-0ECE30155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674" y="2339227"/>
            <a:ext cx="25431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0602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A9AA00-3E8A-DAA2-8E58-8E700E0F7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51" y="2151530"/>
            <a:ext cx="2804271" cy="2804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C41A91-F991-3B1E-30FD-84567825E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049" y="2372565"/>
            <a:ext cx="2590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1095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EDD9D9-1338-4BC5-9D28-964A84C14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How many different fruits left in fruit basket?</a:t>
            </a:r>
          </a:p>
        </p:txBody>
      </p:sp>
    </p:spTree>
    <p:extLst>
      <p:ext uri="{BB962C8B-B14F-4D97-AF65-F5344CB8AC3E}">
        <p14:creationId xmlns:p14="http://schemas.microsoft.com/office/powerpoint/2010/main" val="260107246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EDD9D9-1338-4BC5-9D28-964A84C14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/>
              <a:t>How many different fruits left in fruit basket? </a:t>
            </a:r>
            <a:r>
              <a:rPr lang="en-US">
                <a:solidFill>
                  <a:srgbClr val="00B050"/>
                </a:solidFill>
              </a:rPr>
              <a:t>8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4906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EDD9D9-1338-4BC5-9D28-964A84C14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Ad allocation</a:t>
            </a:r>
            <a:r>
              <a:rPr lang="en-US" dirty="0"/>
              <a:t>: Distinct IP addresses clicking an ad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6A9FAE-5AC8-69AE-BBFD-DB73C84C7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5" y="2632728"/>
            <a:ext cx="6862482" cy="386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727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EDD9D9-1338-4BC5-9D28-964A84C14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Traffic monitoring</a:t>
            </a:r>
            <a:r>
              <a:rPr lang="en-US" dirty="0"/>
              <a:t>: Distinct IP addresses visiting a site or number of unique search engine queries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729B0A-C60E-8759-2545-FD3F96E48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251" y="3036876"/>
            <a:ext cx="4855773" cy="36418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3F2433-77BD-9CB6-F034-0187364BE18C}"/>
              </a:ext>
            </a:extLst>
          </p:cNvPr>
          <p:cNvSpPr txBox="1"/>
          <p:nvPr/>
        </p:nvSpPr>
        <p:spPr>
          <a:xfrm>
            <a:off x="1783976" y="4248239"/>
            <a:ext cx="1864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billion monthly active users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F7F49B-979B-A090-8C87-3FFD09B8DC5D}"/>
              </a:ext>
            </a:extLst>
          </p:cNvPr>
          <p:cNvSpPr/>
          <p:nvPr/>
        </p:nvSpPr>
        <p:spPr>
          <a:xfrm>
            <a:off x="1553136" y="4127790"/>
            <a:ext cx="2008190" cy="14412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8F6C91-CE71-BFF6-A77B-9E20CFA691BE}"/>
              </a:ext>
            </a:extLst>
          </p:cNvPr>
          <p:cNvCxnSpPr>
            <a:cxnSpLocks/>
            <a:stCxn id="7" idx="6"/>
            <a:endCxn id="3" idx="1"/>
          </p:cNvCxnSpPr>
          <p:nvPr/>
        </p:nvCxnSpPr>
        <p:spPr>
          <a:xfrm>
            <a:off x="3561326" y="4848405"/>
            <a:ext cx="1990925" cy="93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5077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EDD9D9-1338-4BC5-9D28-964A84C14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Computational biology</a:t>
            </a:r>
            <a:r>
              <a:rPr lang="en-US" dirty="0"/>
              <a:t>: Counting number of distinct motifs in DNA sequencing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Sequence motifs are short, recurring patterns in DNA that are presumed to have a biological function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2BFE1-A9C0-7C4E-6BE8-DDEC82584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69323" y="1908537"/>
            <a:ext cx="1916112" cy="373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5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/>
                  <a:t>Suppose we have an insertion-deletion stream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How do we recover the vector?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15668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a set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numbers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Suppose we form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by sampling each item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numbers are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82730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a set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numbers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Suppose we form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by sampling each item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we 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get a good estimate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3167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a set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numbers, suppose we form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by sampling each item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4577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can we say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By Chebyshev’s inequality,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07215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can we say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By Chebyshev’s inequality,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AE05D7-870A-468F-9270-3BA9693A7CBE}"/>
                  </a:ext>
                </a:extLst>
              </p:cNvPr>
              <p:cNvSpPr txBox="1"/>
              <p:nvPr/>
            </p:nvSpPr>
            <p:spPr>
              <a:xfrm>
                <a:off x="2581835" y="5171746"/>
                <a:ext cx="6096000" cy="896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+100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AE05D7-870A-468F-9270-3BA9693A7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835" y="5171746"/>
                <a:ext cx="6096000" cy="896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32601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Thus 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AE05D7-870A-468F-9270-3BA9693A7CBE}"/>
                  </a:ext>
                </a:extLst>
              </p:cNvPr>
              <p:cNvSpPr txBox="1"/>
              <p:nvPr/>
            </p:nvSpPr>
            <p:spPr>
              <a:xfrm>
                <a:off x="2599764" y="2688522"/>
                <a:ext cx="6096000" cy="896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+100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AE05D7-870A-468F-9270-3BA9693A7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764" y="2688522"/>
                <a:ext cx="6096000" cy="896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D11D7B-503A-A399-56F9-1FA42AB19132}"/>
                  </a:ext>
                </a:extLst>
              </p:cNvPr>
              <p:cNvSpPr txBox="1"/>
              <p:nvPr/>
            </p:nvSpPr>
            <p:spPr>
              <a:xfrm>
                <a:off x="2599764" y="5117957"/>
                <a:ext cx="6096000" cy="571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−200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+200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D11D7B-503A-A399-56F9-1FA42AB19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764" y="5117957"/>
                <a:ext cx="6096000" cy="5711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359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2886</Words>
  <Application>Microsoft Office PowerPoint</Application>
  <PresentationFormat>Widescreen</PresentationFormat>
  <Paragraphs>437</Paragraphs>
  <Slides>95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0" baseType="lpstr">
      <vt:lpstr>Arial</vt:lpstr>
      <vt:lpstr>Calibri</vt:lpstr>
      <vt:lpstr>Calibri Light</vt:lpstr>
      <vt:lpstr>Cambria Math</vt:lpstr>
      <vt:lpstr>Office Theme</vt:lpstr>
      <vt:lpstr>PowerPoint Presentation</vt:lpstr>
      <vt:lpstr>Previously in the Streaming Model</vt:lpstr>
      <vt:lpstr>Sparse Recovery</vt:lpstr>
      <vt:lpstr>Applications of Sparse Recovery</vt:lpstr>
      <vt:lpstr>Applications of Sparse Recovery</vt:lpstr>
      <vt:lpstr>Applications of Sparse Recovery</vt:lpstr>
      <vt:lpstr>PowerPoint Presentation</vt:lpstr>
      <vt:lpstr>Applications of 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Distinct Elements (F_0 Estimation)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689: Special Topics in Modern Algorithms for Data Science</dc:title>
  <dc:creator>Samson Zhou</dc:creator>
  <cp:lastModifiedBy>Samson Zhou</cp:lastModifiedBy>
  <cp:revision>17</cp:revision>
  <dcterms:created xsi:type="dcterms:W3CDTF">2023-09-24T00:25:19Z</dcterms:created>
  <dcterms:modified xsi:type="dcterms:W3CDTF">2024-04-23T05:53:15Z</dcterms:modified>
</cp:coreProperties>
</file>