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788" r:id="rId2"/>
    <p:sldId id="266" r:id="rId3"/>
    <p:sldId id="829" r:id="rId4"/>
    <p:sldId id="768" r:id="rId5"/>
    <p:sldId id="775" r:id="rId6"/>
    <p:sldId id="765" r:id="rId7"/>
    <p:sldId id="766" r:id="rId8"/>
    <p:sldId id="770" r:id="rId9"/>
    <p:sldId id="771" r:id="rId10"/>
    <p:sldId id="772" r:id="rId11"/>
    <p:sldId id="773" r:id="rId12"/>
    <p:sldId id="826" r:id="rId13"/>
    <p:sldId id="830" r:id="rId14"/>
    <p:sldId id="776" r:id="rId15"/>
    <p:sldId id="777" r:id="rId16"/>
    <p:sldId id="785" r:id="rId17"/>
    <p:sldId id="827" r:id="rId18"/>
    <p:sldId id="828" r:id="rId19"/>
    <p:sldId id="786" r:id="rId20"/>
    <p:sldId id="806" r:id="rId21"/>
    <p:sldId id="807" r:id="rId22"/>
    <p:sldId id="808" r:id="rId23"/>
    <p:sldId id="259" r:id="rId24"/>
    <p:sldId id="760" r:id="rId25"/>
    <p:sldId id="796" r:id="rId26"/>
    <p:sldId id="797" r:id="rId27"/>
    <p:sldId id="798" r:id="rId28"/>
    <p:sldId id="795" r:id="rId29"/>
    <p:sldId id="814" r:id="rId30"/>
    <p:sldId id="815" r:id="rId31"/>
    <p:sldId id="816" r:id="rId32"/>
    <p:sldId id="817" r:id="rId33"/>
    <p:sldId id="818" r:id="rId34"/>
    <p:sldId id="822" r:id="rId35"/>
    <p:sldId id="821" r:id="rId36"/>
    <p:sldId id="823" r:id="rId37"/>
    <p:sldId id="802" r:id="rId38"/>
    <p:sldId id="805" r:id="rId39"/>
    <p:sldId id="774" r:id="rId40"/>
    <p:sldId id="800" r:id="rId41"/>
    <p:sldId id="820" r:id="rId42"/>
    <p:sldId id="819" r:id="rId43"/>
    <p:sldId id="824" r:id="rId44"/>
    <p:sldId id="825" r:id="rId4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0473E2-FF27-4E18-9ECA-FC45A71AADD5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FA3C54-8680-481E-8F91-629273D4C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39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0, 1, 3, 6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A9C7C6-0955-4B11-A090-5EA7755349E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23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6AA41-CBF5-16F4-162C-412784BFC5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68C79B-5F45-5C27-AEE3-E37FF7A016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A46C09-1909-70F6-87D5-9A06021E8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BE47-D421-4AEE-B4D6-0653FE9F480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81CC6-E0C5-A175-F402-B2970BDDB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A8F7CD-2BDD-E318-DAC3-467934472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75B2F-7E48-4F12-8437-049A87B4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550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BD3F4-9C0D-5D74-61F1-82A065EE3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A33963-1973-594A-BA88-7A6EA64CCD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381FC4-BF15-D69C-CE9C-16ACA702A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BE47-D421-4AEE-B4D6-0653FE9F480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0851A-F172-DFCD-7BF0-8778E649D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0E88D3-BD9C-2855-C714-DCF6195F9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75B2F-7E48-4F12-8437-049A87B4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974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1A97D3-0451-94AA-14DB-FA757C6854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301407-DF1D-30F9-D290-50FDEDA1E7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338316-D3EF-A10F-364A-EC8E2C1E5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BE47-D421-4AEE-B4D6-0653FE9F480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D7425-6D96-E1BB-B57B-80BB69F89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3C4904-106C-A135-2F8E-75F8F9533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75B2F-7E48-4F12-8437-049A87B4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872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FEC71-52FF-69BE-4969-8973E1397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D74AC-1655-2640-8095-9AB915916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E5595-C676-2056-04AB-F93FC076E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BE47-D421-4AEE-B4D6-0653FE9F480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95F12D-10BF-07A9-CCED-DF32107BA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51CE2-3F4C-C1B5-6FCE-97B58BC28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75B2F-7E48-4F12-8437-049A87B4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597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D9282-FBD3-C4A2-B09A-54F5961B7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F13AFB-516C-92E9-1C3B-2A64F0E38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8B315-522E-491F-2BF0-849831A61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BE47-D421-4AEE-B4D6-0653FE9F480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738E4-DE1A-FCC9-4577-0CA2276E6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05B30-3DB0-7484-4AB4-ABB098CB5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75B2F-7E48-4F12-8437-049A87B4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496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C7DEE-D3A1-544C-0A98-C7E9702D2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8574B-C7D7-332E-55C7-32CC98DEDA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0F948B-D181-BDD5-52AE-936BD6EB8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D34623-78CB-9A94-0F5C-7DCF77AA7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BE47-D421-4AEE-B4D6-0653FE9F480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4EF154-CEE7-44E5-5212-67273DA63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66347F-0763-A058-DFFB-E2FF89219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75B2F-7E48-4F12-8437-049A87B4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366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57139-6256-7F2F-8804-3E2C9BEBB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B1184-7728-80DC-90C0-E400830AE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DFE251-9FE4-8936-8A78-C3B6799BC1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A02B1D-ED90-9576-8B8D-32564D826F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FC770F-7A65-D5E7-F857-BD2453C565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A899A0-F57A-69FF-277F-1458311D8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BE47-D421-4AEE-B4D6-0653FE9F480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B5F815-8112-67D9-35C3-924E47A5C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948BE0-839F-257C-9CCF-AC909439A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75B2F-7E48-4F12-8437-049A87B4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96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BB38F-04DE-2DF7-5AD5-54F429256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76DE33-E69A-A689-64EC-FD822E025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BE47-D421-4AEE-B4D6-0653FE9F480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D3638F-F5F2-52F7-0577-AC13F237D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E5AF5F-6B3C-B0B4-4EE9-1BA675DE1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75B2F-7E48-4F12-8437-049A87B4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918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20ACF9-FE81-4A52-7157-671EEB0CD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BE47-D421-4AEE-B4D6-0653FE9F480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078FB-E8A2-1C8B-F712-6677B77E6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E92BC9-DBF9-3589-807B-71BD8BB62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75B2F-7E48-4F12-8437-049A87B4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340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D990C-7FF8-75CA-9EEF-3B40CD6F9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CDBBD-A61E-DC41-2C40-695067D9B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F0510C-8FC5-B337-2909-EA1B28FFFE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889697-22DE-D1CF-77BB-588B461C8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BE47-D421-4AEE-B4D6-0653FE9F480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ABECE2-CD68-4A0F-339B-2BD6B3A28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E83510-61B0-0E3F-9C6A-BB2E67876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75B2F-7E48-4F12-8437-049A87B4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166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F4402-FB9A-C480-9ACA-ECA147BA2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9DD84F-2C7D-D755-B8BE-63363F244D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353801-B533-1ADB-B223-409491F183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7E874-CC2A-D35E-A6C8-27571278A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BE47-D421-4AEE-B4D6-0653FE9F480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9D85CE-4F92-322C-536E-AD693F9DE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659463-72E6-E5CD-2758-453ACCCDF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75B2F-7E48-4F12-8437-049A87B4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257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829A93-3649-1ACA-CC03-BC9EA540C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19466E-B725-49B7-7AB1-4F63790E6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00FCA-7578-F18F-2101-FB4A74B4E4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9BE47-D421-4AEE-B4D6-0653FE9F480A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173306-004E-993A-6E63-8E64CD6E2A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A1A83F-1B73-98AD-1564-FDFEB55677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75B2F-7E48-4F12-8437-049A87B4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980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amsonzhou.github.io/CSCE658-S24/csce658-s24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0.png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00.png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png"/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7" Type="http://schemas.openxmlformats.org/officeDocument/2006/relationships/image" Target="../media/image12.png"/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1.png"/><Relationship Id="rId5" Type="http://schemas.openxmlformats.org/officeDocument/2006/relationships/image" Target="../media/image100.png"/><Relationship Id="rId4" Type="http://schemas.openxmlformats.org/officeDocument/2006/relationships/image" Target="../media/image90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011" y="1534740"/>
            <a:ext cx="11689977" cy="12174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658: Randomized Algorithms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 dirty="0"/>
              <a:t>Lecture 3</a:t>
            </a:r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612337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</a:t>
                </a:r>
                <a:r>
                  <a:rPr lang="en-US" dirty="0"/>
                  <a:t> see a repeated outcome among the rolls?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/>
              <p:nvPr/>
            </p:nvSpPr>
            <p:spPr>
              <a:xfrm>
                <a:off x="2868243" y="3318362"/>
                <a:ext cx="6096000" cy="14913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243" y="3318362"/>
                <a:ext cx="6096000" cy="14913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2920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</a:t>
                </a:r>
                <a:r>
                  <a:rPr lang="en-US" dirty="0"/>
                  <a:t> see a repeated outcome among the rolls?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/>
              <p:nvPr/>
            </p:nvSpPr>
            <p:spPr>
              <a:xfrm>
                <a:off x="2868243" y="3318362"/>
                <a:ext cx="6096000" cy="14913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243" y="3318362"/>
                <a:ext cx="6096000" cy="14913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3375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</a:t>
                </a:r>
                <a:r>
                  <a:rPr lang="en-US" dirty="0"/>
                  <a:t> see a repeated outcome among the rolls?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/>
              <p:nvPr/>
            </p:nvSpPr>
            <p:spPr>
              <a:xfrm>
                <a:off x="2868243" y="3318362"/>
                <a:ext cx="6096000" cy="14913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…</m:t>
                      </m:r>
                      <m:d>
                        <m:dPr>
                          <m:ctrlP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243" y="3318362"/>
                <a:ext cx="6096000" cy="14913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9237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</a:t>
                </a:r>
                <a:r>
                  <a:rPr lang="en-US" dirty="0"/>
                  <a:t> see a repeated outcome among the rolls?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/>
              <p:nvPr/>
            </p:nvSpPr>
            <p:spPr>
              <a:xfrm>
                <a:off x="1244338" y="3318362"/>
                <a:ext cx="9709608" cy="829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320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d>
                      <m:dPr>
                        <m:ctrlP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num>
                          <m:den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/>
                  <a:t>	</a:t>
                </a:r>
                <a:endParaRPr lang="en-US" sz="2800" i="1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4338" y="3318362"/>
                <a:ext cx="9709608" cy="8293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3439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</a:t>
                </a:r>
                <a:r>
                  <a:rPr lang="en-US" dirty="0"/>
                  <a:t> see a repeated outcome among the rolls?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/>
              <p:nvPr/>
            </p:nvSpPr>
            <p:spPr>
              <a:xfrm>
                <a:off x="1244338" y="3318362"/>
                <a:ext cx="9709608" cy="829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320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d>
                      <m:dPr>
                        <m:ctrlP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num>
                          <m:den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/>
                  <a:t>	for 	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i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4338" y="3318362"/>
                <a:ext cx="9709608" cy="829330"/>
              </a:xfrm>
              <a:prstGeom prst="rect">
                <a:avLst/>
              </a:prstGeom>
              <a:blipFill>
                <a:blip r:embed="rId3"/>
                <a:stretch>
                  <a:fillRect b="-51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5149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die. “On average”, how many times should we roll the die before we see a repeated outcome among the rolls?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But is it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83050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</a:t>
                </a:r>
                <a:r>
                  <a:rPr lang="en-US" dirty="0"/>
                  <a:t> see a repeated outcome among the rolls? 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be the event that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th</a:t>
                </a:r>
                <a:r>
                  <a:rPr lang="en-US" dirty="0"/>
                  <a:t> roll is a repeated outcome, conditioned on the previous rolls not being a repeated outcome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i="1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∪…∪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?</m:t>
                    </m:r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??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95169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</a:t>
                </a:r>
                <a:r>
                  <a:rPr lang="en-US" dirty="0"/>
                  <a:t> see a repeated outcome among the rolls? 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be the event that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th</a:t>
                </a:r>
                <a:r>
                  <a:rPr lang="en-US" dirty="0"/>
                  <a:t> roll is a repeated outcome, conditioned on the previous rolls not being a repeated outcome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i="1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∪…∪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 …+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9140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</a:t>
                </a:r>
                <a:r>
                  <a:rPr lang="en-US" dirty="0"/>
                  <a:t> see a repeated outcome among the rolls? 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be the event that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th</a:t>
                </a:r>
                <a:r>
                  <a:rPr lang="en-US" dirty="0"/>
                  <a:t> roll is a repeated outcome, conditioned on the previous rolls not being a repeated outcome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i="1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∪…∪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 …+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C43E0D8-8844-4515-C9CB-CD1BD740268A}"/>
              </a:ext>
            </a:extLst>
          </p:cNvPr>
          <p:cNvSpPr/>
          <p:nvPr/>
        </p:nvSpPr>
        <p:spPr>
          <a:xfrm>
            <a:off x="7763435" y="5710518"/>
            <a:ext cx="2761130" cy="68131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Union Bound</a:t>
            </a:r>
          </a:p>
        </p:txBody>
      </p:sp>
    </p:spTree>
    <p:extLst>
      <p:ext uri="{BB962C8B-B14F-4D97-AF65-F5344CB8AC3E}">
        <p14:creationId xmlns:p14="http://schemas.microsoft.com/office/powerpoint/2010/main" val="8317292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die. “On average”, how many times should we roll the die before we see a repeated outcome among the rolls?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0772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Class Logistic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Course materials: </a:t>
            </a:r>
            <a:r>
              <a:rPr lang="en-US" sz="3200" dirty="0">
                <a:hlinkClick r:id="rId2"/>
              </a:rPr>
              <a:t>https://samsonzhou.github.io/CSCE658-S24/csce658-s24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482618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F63F-C49F-F9BD-1AE9-0F1781E7F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Case Study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4CE8A9D-A284-5F58-36D4-F7BFA10CC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909" y="2904693"/>
            <a:ext cx="4009285" cy="3341071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DEF6AEE-CEB2-C0DE-E5F5-632EDD8D70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1065" y="2754377"/>
            <a:ext cx="2418229" cy="3587916"/>
          </a:xfr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43BF84-3D3C-F4AB-27A8-D9D54DD1896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858435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are trying to learn a new language on an app, which claims to have a database of </a:t>
            </a:r>
            <a:r>
              <a:rPr lang="en-US" i="1" dirty="0">
                <a:solidFill>
                  <a:srgbClr val="7030A0"/>
                </a:solidFill>
              </a:rPr>
              <a:t>1 million words</a:t>
            </a:r>
          </a:p>
          <a:p>
            <a:endParaRPr lang="en-US" i="1" dirty="0">
              <a:solidFill>
                <a:srgbClr val="7030A0"/>
              </a:solidFill>
            </a:endParaRPr>
          </a:p>
          <a:p>
            <a:r>
              <a:rPr lang="en-US" dirty="0"/>
              <a:t>Each time we ask the app, it gives us a random word in the database</a:t>
            </a:r>
          </a:p>
          <a:p>
            <a:endParaRPr lang="en-US" dirty="0"/>
          </a:p>
          <a:p>
            <a:r>
              <a:rPr lang="en-US" dirty="0"/>
              <a:t>We want to verify the claim</a:t>
            </a:r>
          </a:p>
        </p:txBody>
      </p:sp>
    </p:spTree>
    <p:extLst>
      <p:ext uri="{BB962C8B-B14F-4D97-AF65-F5344CB8AC3E}">
        <p14:creationId xmlns:p14="http://schemas.microsoft.com/office/powerpoint/2010/main" val="28745004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F63F-C49F-F9BD-1AE9-0F1781E7F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Case Study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4CE8A9D-A284-5F58-36D4-F7BFA10CC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909" y="2904693"/>
            <a:ext cx="4009285" cy="3341071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DEF6AEE-CEB2-C0DE-E5F5-632EDD8D70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1065" y="2754377"/>
            <a:ext cx="2418229" cy="3587916"/>
          </a:xfr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43BF84-3D3C-F4AB-27A8-D9D54DD1896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858435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could use the app until we see 1 million unique words, but that would take at least </a:t>
            </a:r>
            <a:r>
              <a:rPr lang="en-US" i="1" dirty="0">
                <a:solidFill>
                  <a:srgbClr val="7030A0"/>
                </a:solidFill>
              </a:rPr>
              <a:t>1 million checks</a:t>
            </a:r>
          </a:p>
          <a:p>
            <a:pPr marL="0" indent="0">
              <a:buNone/>
            </a:pPr>
            <a:endParaRPr lang="en-US" i="1" dirty="0"/>
          </a:p>
          <a:p>
            <a:r>
              <a:rPr lang="en-US" dirty="0"/>
              <a:t>Instead, we use the app for </a:t>
            </a:r>
            <a:r>
              <a:rPr lang="en-US" i="1" dirty="0">
                <a:solidFill>
                  <a:srgbClr val="7030A0"/>
                </a:solidFill>
              </a:rPr>
              <a:t>1000 times</a:t>
            </a:r>
            <a:r>
              <a:rPr lang="en-US" dirty="0"/>
              <a:t> and count the number of pairwise duplicates</a:t>
            </a:r>
          </a:p>
          <a:p>
            <a:endParaRPr lang="en-US" dirty="0"/>
          </a:p>
          <a:p>
            <a:r>
              <a:rPr lang="en-US" dirty="0"/>
              <a:t>If there are many duplicates, the database is probably not very large</a:t>
            </a:r>
          </a:p>
        </p:txBody>
      </p:sp>
    </p:spTree>
    <p:extLst>
      <p:ext uri="{BB962C8B-B14F-4D97-AF65-F5344CB8AC3E}">
        <p14:creationId xmlns:p14="http://schemas.microsoft.com/office/powerpoint/2010/main" val="24200976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F63F-C49F-F9BD-1AE9-0F1781E7F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Case Study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4CE8A9D-A284-5F58-36D4-F7BFA10CC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909" y="2904693"/>
            <a:ext cx="4009285" cy="3341071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DEF6AEE-CEB2-C0DE-E5F5-632EDD8D70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1065" y="2754377"/>
            <a:ext cx="2418229" cy="3587916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1B43BF84-3D3C-F4AB-27A8-D9D54DD189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825625"/>
                <a:ext cx="5858435" cy="46672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We use the app for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times and count the number of pairwise duplicates</a:t>
                </a:r>
              </a:p>
              <a:p>
                <a:endParaRPr lang="en-US" dirty="0"/>
              </a:p>
              <a:p>
                <a:r>
                  <a:rPr lang="en-US" dirty="0"/>
                  <a:t>If we see the same word on the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-rd time,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US" dirty="0"/>
                  <a:t>-th time, and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205</m:t>
                    </m:r>
                  </m:oMath>
                </a14:m>
                <a:r>
                  <a:rPr lang="en-US" dirty="0"/>
                  <a:t>-th time, there are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pairwise duplicates: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(3, 100)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(3, 205)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(100, 205)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1B43BF84-3D3C-F4AB-27A8-D9D54DD189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825625"/>
                <a:ext cx="5858435" cy="4667250"/>
              </a:xfrm>
              <a:prstGeom prst="rect">
                <a:avLst/>
              </a:prstGeom>
              <a:blipFill>
                <a:blip r:embed="rId4"/>
                <a:stretch>
                  <a:fillRect l="-1873" t="-2089" r="-3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62961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Expected Value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The expected value of a random variable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over a sample space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dirty="0"/>
                  <a:t> is: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The “average value of the random variable"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Linearity of expectation: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i="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i="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/>
              <p:nvPr/>
            </p:nvSpPr>
            <p:spPr>
              <a:xfrm>
                <a:off x="2877670" y="2356828"/>
                <a:ext cx="6096000" cy="11378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m:rPr>
                              <m:sty m:val="p"/>
                            </m:rPr>
                            <a:rPr lang="en-US" sz="2800" b="0" i="0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Ω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sz="2800" b="0" i="0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Pr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670" y="2356828"/>
                <a:ext cx="6096000" cy="11378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25467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Expected Value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Suppose we roll a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dirty="0"/>
                  <a:t>-sided die</a:t>
                </a:r>
              </a:p>
              <a:p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be the outcome of the roll</a:t>
                </a:r>
              </a:p>
              <a:p>
                <a:endParaRPr lang="en-US" dirty="0"/>
              </a:p>
              <a:p>
                <a:r>
                  <a:rPr lang="en-US" dirty="0"/>
                  <a:t>What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</m:oMath>
                </a14:m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27450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Linearity of Expectation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863787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Linearity of expectation: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i="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i="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863787"/>
              </a:xfrm>
              <a:blipFill>
                <a:blip r:embed="rId2"/>
                <a:stretch>
                  <a:fillRect l="-1043" t="-112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/>
              <p:nvPr/>
            </p:nvSpPr>
            <p:spPr>
              <a:xfrm>
                <a:off x="-1335742" y="2294417"/>
                <a:ext cx="10515600" cy="11889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b="0" i="0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800" b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335742" y="2294417"/>
                <a:ext cx="10515600" cy="11889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85844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Linearity of Expectation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863787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Linearity of expectation: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i="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i="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863787"/>
              </a:xfrm>
              <a:blipFill>
                <a:blip r:embed="rId2"/>
                <a:stretch>
                  <a:fillRect l="-1043" t="-112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/>
              <p:nvPr/>
            </p:nvSpPr>
            <p:spPr>
              <a:xfrm>
                <a:off x="-1335742" y="2294417"/>
                <a:ext cx="10515600" cy="11889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b="0" i="0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800" b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335742" y="2294417"/>
                <a:ext cx="10515600" cy="11889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FE3F76-1851-E139-A5DE-8814A910E47C}"/>
                  </a:ext>
                </a:extLst>
              </p:cNvPr>
              <p:cNvSpPr txBox="1"/>
              <p:nvPr/>
            </p:nvSpPr>
            <p:spPr>
              <a:xfrm>
                <a:off x="694765" y="3293141"/>
                <a:ext cx="11842376" cy="11889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b="0" i="0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nary>
                        </m:e>
                      </m:nary>
                      <m:r>
                        <a:rPr lang="en-US" sz="2800" b="0" i="0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FE3F76-1851-E139-A5DE-8814A910E4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765" y="3293141"/>
                <a:ext cx="11842376" cy="11889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588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Linearity of Expectation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863787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Linearity of expectation: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i="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i="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863787"/>
              </a:xfrm>
              <a:blipFill>
                <a:blip r:embed="rId2"/>
                <a:stretch>
                  <a:fillRect l="-1043" t="-112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/>
              <p:nvPr/>
            </p:nvSpPr>
            <p:spPr>
              <a:xfrm>
                <a:off x="-1335742" y="2294417"/>
                <a:ext cx="10515600" cy="11889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b="0" i="0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800" b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335742" y="2294417"/>
                <a:ext cx="10515600" cy="11889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FE3F76-1851-E139-A5DE-8814A910E47C}"/>
                  </a:ext>
                </a:extLst>
              </p:cNvPr>
              <p:cNvSpPr txBox="1"/>
              <p:nvPr/>
            </p:nvSpPr>
            <p:spPr>
              <a:xfrm>
                <a:off x="694765" y="3293141"/>
                <a:ext cx="11842376" cy="11889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b="0" i="0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nary>
                        </m:e>
                      </m:nary>
                      <m:r>
                        <a:rPr lang="en-US" sz="2800" b="0" i="0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FE3F76-1851-E139-A5DE-8814A910E4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765" y="3293141"/>
                <a:ext cx="11842376" cy="11889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D440857-5EFE-1565-A018-4BAE2592B15A}"/>
                  </a:ext>
                </a:extLst>
              </p:cNvPr>
              <p:cNvSpPr txBox="1"/>
              <p:nvPr/>
            </p:nvSpPr>
            <p:spPr>
              <a:xfrm>
                <a:off x="495302" y="4328302"/>
                <a:ext cx="11842376" cy="12060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b="0" i="0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</m:e>
                          </m:nary>
                        </m:e>
                      </m:nary>
                      <m:r>
                        <a:rPr lang="en-US" sz="2800" b="0" i="0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sub>
                          </m:sSub>
                        </m:sub>
                        <m:sup/>
                        <m:e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b="0" i="0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</m:e>
                          </m:nary>
                        </m:e>
                      </m:nary>
                    </m:oMath>
                  </m:oMathPara>
                </a14:m>
                <a:endParaRPr lang="en-US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D440857-5EFE-1565-A018-4BAE2592B1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2" y="4328302"/>
                <a:ext cx="11842376" cy="12060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98719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Linearity of Expectation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863787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Linearity of expectation: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i="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i="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863787"/>
              </a:xfrm>
              <a:blipFill>
                <a:blip r:embed="rId2"/>
                <a:stretch>
                  <a:fillRect l="-1043" t="-112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/>
              <p:nvPr/>
            </p:nvSpPr>
            <p:spPr>
              <a:xfrm>
                <a:off x="-1335742" y="2294417"/>
                <a:ext cx="10515600" cy="11889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b="0" i="0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800" b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335742" y="2294417"/>
                <a:ext cx="10515600" cy="11889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FE3F76-1851-E139-A5DE-8814A910E47C}"/>
                  </a:ext>
                </a:extLst>
              </p:cNvPr>
              <p:cNvSpPr txBox="1"/>
              <p:nvPr/>
            </p:nvSpPr>
            <p:spPr>
              <a:xfrm>
                <a:off x="694765" y="3293141"/>
                <a:ext cx="11842376" cy="11889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b="0" i="0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nary>
                        </m:e>
                      </m:nary>
                      <m:r>
                        <a:rPr lang="en-US" sz="2800" b="0" i="0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FE3F76-1851-E139-A5DE-8814A910E4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765" y="3293141"/>
                <a:ext cx="11842376" cy="11889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D440857-5EFE-1565-A018-4BAE2592B15A}"/>
                  </a:ext>
                </a:extLst>
              </p:cNvPr>
              <p:cNvSpPr txBox="1"/>
              <p:nvPr/>
            </p:nvSpPr>
            <p:spPr>
              <a:xfrm>
                <a:off x="495302" y="4328302"/>
                <a:ext cx="11842376" cy="12060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b="0" i="0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</m:e>
                          </m:nary>
                        </m:e>
                      </m:nary>
                      <m:r>
                        <a:rPr lang="en-US" sz="2800" b="0" i="0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sub>
                          </m:sSub>
                        </m:sub>
                        <m:sup/>
                        <m:e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800" b="0" i="0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</m:e>
                          </m:nary>
                        </m:e>
                      </m:nary>
                    </m:oMath>
                  </m:oMathPara>
                </a14:m>
                <a:endParaRPr lang="en-US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D440857-5EFE-1565-A018-4BAE2592B1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2" y="4328302"/>
                <a:ext cx="11842376" cy="12060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6A6F35E-1ADA-7E4B-AA04-E69F3CBD4D85}"/>
                  </a:ext>
                </a:extLst>
              </p:cNvPr>
              <p:cNvSpPr txBox="1"/>
              <p:nvPr/>
            </p:nvSpPr>
            <p:spPr>
              <a:xfrm>
                <a:off x="-1111555" y="5379071"/>
                <a:ext cx="14188887" cy="11889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sub>
                        <m:sup/>
                        <m:e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m:rPr>
                              <m:sty m:val="p"/>
                            </m:rPr>
                            <a:rPr lang="en-US" sz="2800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Pr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en-US" sz="2800" b="0" i="0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sub>
                          </m:sSub>
                        </m:sub>
                        <m:sup/>
                        <m:e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m:rPr>
                              <m:sty m:val="p"/>
                            </m:rPr>
                            <a:rPr lang="en-US" sz="2800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Pr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</m:nary>
                      <m:r>
                        <a:rPr lang="en-US" sz="2800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2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6A6F35E-1ADA-7E4B-AA04-E69F3CBD4D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111555" y="5379071"/>
                <a:ext cx="14188887" cy="118898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44792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</m:t>
                    </m:r>
                    <m:r>
                      <m:rPr>
                        <m:nor/>
                      </m:rPr>
                      <a:rPr lang="en-US" b="0" i="0" dirty="0" smtClean="0"/>
                      <m:t>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</a:t>
                </a:r>
                <a:r>
                  <a:rPr lang="en-US" dirty="0"/>
                  <a:t> see a repeated outcome among the rolls?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/>
              <p:nvPr/>
            </p:nvSpPr>
            <p:spPr>
              <a:xfrm>
                <a:off x="2868243" y="3318362"/>
                <a:ext cx="6096000" cy="14913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…</m:t>
                      </m:r>
                      <m:d>
                        <m:dPr>
                          <m:ctrlP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243" y="3318362"/>
                <a:ext cx="6096000" cy="14913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0489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Class Logistic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Problem Set 1 posted, due next Thursday, February 1, 2024, 5 pm CT</a:t>
            </a:r>
          </a:p>
          <a:p>
            <a:r>
              <a:rPr lang="en-US" sz="3200" dirty="0"/>
              <a:t>PS1 groups sent via e-mail, please confirm receipt by reply-all</a:t>
            </a:r>
          </a:p>
          <a:p>
            <a:endParaRPr lang="en-US" sz="3200" dirty="0"/>
          </a:p>
          <a:p>
            <a:r>
              <a:rPr lang="en-US" sz="3200" dirty="0"/>
              <a:t>Submit PS1 via e-mail as a PDF, typeset in LaTeX</a:t>
            </a:r>
          </a:p>
          <a:p>
            <a:r>
              <a:rPr lang="en-US" sz="3200" dirty="0"/>
              <a:t>LaTeX template for PS1 available on </a:t>
            </a:r>
            <a:r>
              <a:rPr lang="en-US" sz="3200"/>
              <a:t>class webpage, </a:t>
            </a:r>
            <a:r>
              <a:rPr lang="en-US" sz="3200" dirty="0"/>
              <a:t>for </a:t>
            </a:r>
            <a:r>
              <a:rPr lang="en-US" sz="3200"/>
              <a:t>your convenience</a:t>
            </a:r>
          </a:p>
        </p:txBody>
      </p:sp>
    </p:spTree>
    <p:extLst>
      <p:ext uri="{BB962C8B-B14F-4D97-AF65-F5344CB8AC3E}">
        <p14:creationId xmlns:p14="http://schemas.microsoft.com/office/powerpoint/2010/main" val="28689644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</m:t>
                    </m:r>
                    <m:r>
                      <m:rPr>
                        <m:nor/>
                      </m:rPr>
                      <a:rPr lang="en-US" b="0" i="0" dirty="0" smtClean="0"/>
                      <m:t>...</m:t>
                    </m:r>
                  </m:oMath>
                </a14:m>
                <a:r>
                  <a:rPr lang="en-US" dirty="0"/>
                  <a:t> times. What is the expected number of pairwise collisions among the rolls?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 be the number of pairwise collisions on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th</a:t>
                </a:r>
                <a:r>
                  <a:rPr lang="en-US" dirty="0"/>
                  <a:t> roll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have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 r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14961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800" dirty="0"/>
                  <a:t> be the number of pairwise collisions after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rolls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What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</m:oMath>
                </a14:m>
                <a:r>
                  <a:rPr lang="en-US" dirty="0"/>
                  <a:t>?</a:t>
                </a:r>
              </a:p>
              <a:p>
                <a:pPr marL="0" indent="0">
                  <a:buNone/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07192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800" dirty="0"/>
                  <a:t> be the number of pairwise collisions after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rolls</a:t>
                </a:r>
                <a:endParaRPr lang="en-US" dirty="0">
                  <a:solidFill>
                    <a:srgbClr val="C00000"/>
                  </a:solidFill>
                </a:endParaRP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E9D04ED-84FA-B4E4-A32E-05BFEA91079F}"/>
                  </a:ext>
                </a:extLst>
              </p:cNvPr>
              <p:cNvSpPr txBox="1"/>
              <p:nvPr/>
            </p:nvSpPr>
            <p:spPr>
              <a:xfrm>
                <a:off x="2465294" y="2536122"/>
                <a:ext cx="609600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+…+</m:t>
                          </m:r>
                          <m:sSub>
                            <m:sSubPr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E9D04ED-84FA-B4E4-A32E-05BFEA9107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5294" y="2536122"/>
                <a:ext cx="6096000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3766DD4-F8EA-D98C-3211-C718BF24CF4A}"/>
                  </a:ext>
                </a:extLst>
              </p:cNvPr>
              <p:cNvSpPr txBox="1"/>
              <p:nvPr/>
            </p:nvSpPr>
            <p:spPr>
              <a:xfrm>
                <a:off x="3200400" y="3198798"/>
                <a:ext cx="609600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]+…+</m:t>
                          </m:r>
                          <m:r>
                            <m:rPr>
                              <m:sty m:val="p"/>
                            </m:rPr>
                            <a:rPr lang="en-US" sz="3200" b="0" i="0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sSub>
                            <m:sSubPr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3766DD4-F8EA-D98C-3211-C718BF24CF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3198798"/>
                <a:ext cx="6096000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EA3750C-207E-0B04-2FF5-AADBCF58D149}"/>
                  </a:ext>
                </a:extLst>
              </p:cNvPr>
              <p:cNvSpPr txBox="1"/>
              <p:nvPr/>
            </p:nvSpPr>
            <p:spPr>
              <a:xfrm>
                <a:off x="2850776" y="3861474"/>
                <a:ext cx="6096000" cy="101752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sz="32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+…+</m:t>
                      </m:r>
                      <m:f>
                        <m:fPr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EA3750C-207E-0B04-2FF5-AADBCF58D1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0776" y="3861474"/>
                <a:ext cx="6096000" cy="101752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F7F42B9-26D9-44E3-FFAF-3A476EB2FD79}"/>
                  </a:ext>
                </a:extLst>
              </p:cNvPr>
              <p:cNvSpPr txBox="1"/>
              <p:nvPr/>
            </p:nvSpPr>
            <p:spPr>
              <a:xfrm>
                <a:off x="2375648" y="4878997"/>
                <a:ext cx="6096000" cy="10480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d>
                            <m:dPr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num>
                        <m:den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F7F42B9-26D9-44E3-FFAF-3A476EB2FD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5648" y="4878997"/>
                <a:ext cx="6096000" cy="10480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53931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d>
                          <m:d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/>
                  <a:t>implies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≥1</m:t>
                    </m:r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 </a:t>
                </a:r>
                <a:r>
                  <a:rPr lang="en-US" dirty="0"/>
                  <a:t>implies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9255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F63F-C49F-F9BD-1AE9-0F1781E7F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Case Study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4CE8A9D-A284-5F58-36D4-F7BFA10CC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909" y="2904693"/>
            <a:ext cx="4009285" cy="3341071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DEF6AEE-CEB2-C0DE-E5F5-632EDD8D70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1065" y="2754377"/>
            <a:ext cx="2418229" cy="3587916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1B43BF84-3D3C-F4AB-27A8-D9D54DD189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825625"/>
                <a:ext cx="5858435" cy="46672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We use the app for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=1000</m:t>
                    </m:r>
                  </m:oMath>
                </a14:m>
                <a:r>
                  <a:rPr lang="en-US" dirty="0"/>
                  <a:t> times and count the number of pairwise duplicates</a:t>
                </a:r>
              </a:p>
              <a:p>
                <a:endParaRPr lang="en-US" dirty="0"/>
              </a:p>
              <a:p>
                <a:r>
                  <a:rPr lang="en-US" dirty="0"/>
                  <a:t>If the database contains </a:t>
                </a:r>
                <a:r>
                  <a:rPr lang="en-US" i="1" dirty="0">
                    <a:solidFill>
                      <a:srgbClr val="7030A0"/>
                    </a:solidFill>
                  </a:rPr>
                  <a:t>1 million words</a:t>
                </a:r>
                <a:r>
                  <a:rPr lang="en-US" dirty="0"/>
                  <a:t>, the expected number of pairwise duplicates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d>
                          <m:d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&lt;0.5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1B43BF84-3D3C-F4AB-27A8-D9D54DD189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825625"/>
                <a:ext cx="5858435" cy="4667250"/>
              </a:xfrm>
              <a:prstGeom prst="rect">
                <a:avLst/>
              </a:prstGeom>
              <a:blipFill>
                <a:blip r:embed="rId4"/>
                <a:stretch>
                  <a:fillRect l="-187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72083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F63F-C49F-F9BD-1AE9-0F1781E7F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Case Study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4CE8A9D-A284-5F58-36D4-F7BFA10CC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909" y="2904693"/>
            <a:ext cx="4009285" cy="3341071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DEF6AEE-CEB2-C0DE-E5F5-632EDD8D70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1065" y="2754377"/>
            <a:ext cx="2418229" cy="3587916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1B43BF84-3D3C-F4AB-27A8-D9D54DD189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825625"/>
                <a:ext cx="5858435" cy="46672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If the database contains </a:t>
                </a:r>
                <a:r>
                  <a:rPr lang="en-US" i="1" dirty="0">
                    <a:solidFill>
                      <a:srgbClr val="7030A0"/>
                    </a:solidFill>
                  </a:rPr>
                  <a:t>1 million words</a:t>
                </a:r>
                <a:r>
                  <a:rPr lang="en-US" dirty="0"/>
                  <a:t>, the expected number of pairwise duplicates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d>
                          <m:d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&lt;0.5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…We see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20</m:t>
                    </m:r>
                  </m:oMath>
                </a14:m>
                <a:r>
                  <a:rPr lang="en-US" dirty="0"/>
                  <a:t> duplicates</a:t>
                </a:r>
              </a:p>
              <a:p>
                <a:endParaRPr lang="en-US" dirty="0"/>
              </a:p>
              <a:p>
                <a:r>
                  <a:rPr lang="en-US" dirty="0"/>
                  <a:t>We think the claim is incorrect, but how can we be sure?</a:t>
                </a:r>
              </a:p>
            </p:txBody>
          </p:sp>
        </mc:Choice>
        <mc:Fallback xmlns="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1B43BF84-3D3C-F4AB-27A8-D9D54DD189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825625"/>
                <a:ext cx="5858435" cy="4667250"/>
              </a:xfrm>
              <a:prstGeom prst="rect">
                <a:avLst/>
              </a:prstGeom>
              <a:blipFill>
                <a:blip r:embed="rId4"/>
                <a:stretch>
                  <a:fillRect l="-187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76384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F63F-C49F-F9BD-1AE9-0F1781E7F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Concentration Inequalities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43BF84-3D3C-F4AB-27A8-D9D54DD1896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349753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Concentration inequalities bound the probability that a random variable is “far away” from its expectation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Often used in understanding the performance of statistical tests, the behavior of data sampled from various distributions, and for our purposes, the guarantees of randomized algorithms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7F28C2E-400B-7E09-DD61-C82F860A55A7}"/>
              </a:ext>
            </a:extLst>
          </p:cNvPr>
          <p:cNvSpPr/>
          <p:nvPr/>
        </p:nvSpPr>
        <p:spPr>
          <a:xfrm>
            <a:off x="2483224" y="5002306"/>
            <a:ext cx="6364941" cy="55581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7702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Markov’s Inequality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sz="2800" b="0" dirty="0"/>
                  <a:t>Let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≥0 </m:t>
                    </m:r>
                  </m:oMath>
                </a14:m>
                <a:r>
                  <a:rPr lang="en-US" sz="2800" b="0" dirty="0"/>
                  <a:t>be a non-negative random variable. Then for any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603ADB6-2CB9-1FEC-5099-15C09279A7AB}"/>
                  </a:ext>
                </a:extLst>
              </p:cNvPr>
              <p:cNvSpPr txBox="1"/>
              <p:nvPr/>
            </p:nvSpPr>
            <p:spPr>
              <a:xfrm>
                <a:off x="3191436" y="2411477"/>
                <a:ext cx="6096000" cy="101752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603ADB6-2CB9-1FEC-5099-15C09279A7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1436" y="2411477"/>
                <a:ext cx="6096000" cy="10175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53696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Proof of Markov’s Inequality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sz="2800" b="0" dirty="0"/>
                  <a:t>Let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≥0 </m:t>
                    </m:r>
                  </m:oMath>
                </a14:m>
                <a:r>
                  <a:rPr lang="en-US" sz="2800" b="0" dirty="0"/>
                  <a:t>be a non-negative random variable. Then for any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: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D3E74ED-A0F0-88CE-6F7D-CFD12A81D0C0}"/>
                  </a:ext>
                </a:extLst>
              </p:cNvPr>
              <p:cNvSpPr txBox="1"/>
              <p:nvPr/>
            </p:nvSpPr>
            <p:spPr>
              <a:xfrm>
                <a:off x="1362636" y="3367174"/>
                <a:ext cx="11313458" cy="7220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m:rPr>
                            <m:sty m:val="p"/>
                          </m:rPr>
                          <a:rPr lang="en-US" sz="3600" i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sz="36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36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36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36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nary>
                    <m:r>
                      <a:rPr lang="en-US" sz="36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m:rPr>
                            <m:sty m:val="p"/>
                          </m:rPr>
                          <a:rPr lang="en-US" sz="36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sz="3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36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nary>
                    <m:r>
                      <a:rPr lang="en-US" sz="36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dirty="0"/>
                  <a:t>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D3E74ED-A0F0-88CE-6F7D-CFD12A81D0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2636" y="3367174"/>
                <a:ext cx="11313458" cy="72205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5A4477E-1ACC-A09F-3F38-7D5CBD064B2C}"/>
                  </a:ext>
                </a:extLst>
              </p:cNvPr>
              <p:cNvSpPr txBox="1"/>
              <p:nvPr/>
            </p:nvSpPr>
            <p:spPr>
              <a:xfrm>
                <a:off x="376518" y="2690756"/>
                <a:ext cx="609600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sz="36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m:rPr>
                            <m:sty m:val="p"/>
                          </m:rPr>
                          <a:rPr lang="en-US" sz="36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Ω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sz="36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36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36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36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nary>
                  </m:oMath>
                </a14:m>
                <a:r>
                  <a:rPr lang="en-US" sz="360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5A4477E-1ACC-A09F-3F38-7D5CBD064B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518" y="2690756"/>
                <a:ext cx="6096000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CFCF232-BFAD-CDF1-D8E9-156D1896946E}"/>
                  </a:ext>
                </a:extLst>
              </p:cNvPr>
              <p:cNvSpPr txBox="1"/>
              <p:nvPr/>
            </p:nvSpPr>
            <p:spPr>
              <a:xfrm>
                <a:off x="1362636" y="4119318"/>
                <a:ext cx="11313458" cy="7220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m:rPr>
                            <m:sty m:val="p"/>
                          </m:rPr>
                          <a:rPr lang="en-US" sz="36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sz="3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36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nary>
                    <m:r>
                      <a:rPr lang="en-US" sz="36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dirty="0"/>
                  <a:t> 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CFCF232-BFAD-CDF1-D8E9-156D189694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2636" y="4119318"/>
                <a:ext cx="11313458" cy="72205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406E0DD-C987-3DE4-3EAF-1C50A0CD030F}"/>
                  </a:ext>
                </a:extLst>
              </p:cNvPr>
              <p:cNvSpPr txBox="1"/>
              <p:nvPr/>
            </p:nvSpPr>
            <p:spPr>
              <a:xfrm>
                <a:off x="1362636" y="4856726"/>
                <a:ext cx="11313458" cy="7220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36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36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m:rPr>
                        <m:sty m:val="p"/>
                      </m:rPr>
                      <a:rPr lang="en-US" sz="36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sz="36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36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6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en-US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sz="36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36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m:rPr>
                            <m:sty m:val="p"/>
                          </m:rPr>
                          <a:rPr lang="en-US" sz="3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lang="en-US" sz="36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36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6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sz="3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36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nary>
                    <m:r>
                      <a:rPr lang="en-US" sz="36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dirty="0"/>
                  <a:t>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406E0DD-C987-3DE4-3EAF-1C50A0CD03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2636" y="4856726"/>
                <a:ext cx="11313458" cy="72205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48D89ED-D9C3-ECC1-D9A8-20FE9FFD3B87}"/>
                  </a:ext>
                </a:extLst>
              </p:cNvPr>
              <p:cNvSpPr txBox="1"/>
              <p:nvPr/>
            </p:nvSpPr>
            <p:spPr>
              <a:xfrm>
                <a:off x="1264024" y="5577017"/>
                <a:ext cx="5665694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3600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n-US" sz="36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36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n-US" sz="36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6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3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3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m:rPr>
                              <m:sty m:val="p"/>
                            </m:rPr>
                            <a:rPr lang="en-US" sz="36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  <m:r>
                            <a:rPr lang="en-US" sz="3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</m:d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48D89ED-D9C3-ECC1-D9A8-20FE9FFD3B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4024" y="5577017"/>
                <a:ext cx="5665694" cy="64633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458830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</m:t>
                    </m:r>
                    <m:r>
                      <m:rPr>
                        <m:nor/>
                      </m:rPr>
                      <a:rPr lang="en-US" b="0" i="0" dirty="0" smtClean="0"/>
                      <m:t>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 </a:t>
                </a:r>
                <a:r>
                  <a:rPr lang="en-US" dirty="0"/>
                  <a:t>see a repeated outcome among the rolls?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/>
              <p:nvPr/>
            </p:nvSpPr>
            <p:spPr>
              <a:xfrm>
                <a:off x="2868243" y="3318362"/>
                <a:ext cx="6096000" cy="14913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…</m:t>
                      </m:r>
                      <m:d>
                        <m:dPr>
                          <m:ctrlP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243" y="3318362"/>
                <a:ext cx="6096000" cy="14913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7449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Trivia Question #1 (Birthday Paradox)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die. How many times should we roll the die before the probability we see a repeated outcome among the rolls is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? Example: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 r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83640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</m:t>
                    </m:r>
                    <m:r>
                      <m:rPr>
                        <m:nor/>
                      </m:rPr>
                      <a:rPr lang="en-US" b="0" i="0" dirty="0" smtClean="0"/>
                      <m:t>...</m:t>
                    </m:r>
                  </m:oMath>
                </a14:m>
                <a:r>
                  <a:rPr lang="en-US" dirty="0"/>
                  <a:t> times. What is the expected number of pairwise collisions among the rolls?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 be the number of pairwise collisions on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th</a:t>
                </a:r>
                <a:r>
                  <a:rPr lang="en-US" dirty="0"/>
                  <a:t> roll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have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 r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32800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d>
                          <m:d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/>
                  <a:t>implies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≥1</m:t>
                    </m:r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 </a:t>
                </a:r>
                <a:r>
                  <a:rPr lang="en-US" dirty="0"/>
                  <a:t>implies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541367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d>
                          <m:d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/>
                  <a:t>implies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≥1</m:t>
                    </m:r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 </a:t>
                </a:r>
                <a:r>
                  <a:rPr lang="en-US" dirty="0"/>
                  <a:t>implies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b="0" dirty="0"/>
                  <a:t>, </a:t>
                </a:r>
                <a:r>
                  <a:rPr lang="en-US" dirty="0"/>
                  <a:t>and by Markov’s inequality,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≥1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53724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F63F-C49F-F9BD-1AE9-0F1781E7F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Case Study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4CE8A9D-A284-5F58-36D4-F7BFA10CC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909" y="2904693"/>
            <a:ext cx="4009285" cy="3341071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DEF6AEE-CEB2-C0DE-E5F5-632EDD8D70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1065" y="2754377"/>
            <a:ext cx="2418229" cy="3587916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1B43BF84-3D3C-F4AB-27A8-D9D54DD189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825625"/>
                <a:ext cx="5858435" cy="46672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If the database contains </a:t>
                </a:r>
                <a:r>
                  <a:rPr lang="en-US" i="1" dirty="0">
                    <a:solidFill>
                      <a:srgbClr val="7030A0"/>
                    </a:solidFill>
                  </a:rPr>
                  <a:t>1 million words</a:t>
                </a:r>
                <a:r>
                  <a:rPr lang="en-US" dirty="0"/>
                  <a:t>, the expected number of pairwise duplicates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d>
                          <m:d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&lt;0.5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…We see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20</m:t>
                    </m:r>
                  </m:oMath>
                </a14:m>
                <a:r>
                  <a:rPr lang="en-US" dirty="0"/>
                  <a:t> duplicates</a:t>
                </a:r>
              </a:p>
              <a:p>
                <a:endParaRPr lang="en-US" dirty="0"/>
              </a:p>
              <a:p>
                <a:r>
                  <a:rPr lang="en-US" dirty="0"/>
                  <a:t>We think the claim is incorrect, but how can we be sure?</a:t>
                </a:r>
              </a:p>
            </p:txBody>
          </p:sp>
        </mc:Choice>
        <mc:Fallback xmlns="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1B43BF84-3D3C-F4AB-27A8-D9D54DD189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825625"/>
                <a:ext cx="5858435" cy="4667250"/>
              </a:xfrm>
              <a:prstGeom prst="rect">
                <a:avLst/>
              </a:prstGeom>
              <a:blipFill>
                <a:blip r:embed="rId4"/>
                <a:stretch>
                  <a:fillRect l="-187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409960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F63F-C49F-F9BD-1AE9-0F1781E7F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Case Study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4CE8A9D-A284-5F58-36D4-F7BFA10CC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909" y="2904693"/>
            <a:ext cx="4009285" cy="3341071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DEF6AEE-CEB2-C0DE-E5F5-632EDD8D70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1065" y="2754377"/>
            <a:ext cx="2418229" cy="3587916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1B43BF84-3D3C-F4AB-27A8-D9D54DD189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825625"/>
                <a:ext cx="5858435" cy="46672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If the database contains </a:t>
                </a:r>
                <a:r>
                  <a:rPr lang="en-US" i="1" dirty="0">
                    <a:solidFill>
                      <a:srgbClr val="7030A0"/>
                    </a:solidFill>
                  </a:rPr>
                  <a:t>1 million words</a:t>
                </a:r>
                <a:r>
                  <a:rPr lang="en-US" dirty="0"/>
                  <a:t>, the expected number of pairwise duplicates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d>
                          <m:d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&lt;0.5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…We see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20</m:t>
                    </m:r>
                  </m:oMath>
                </a14:m>
                <a:r>
                  <a:rPr lang="en-US" dirty="0"/>
                  <a:t> duplicates</a:t>
                </a:r>
              </a:p>
              <a:p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≥20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40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1B43BF84-3D3C-F4AB-27A8-D9D54DD189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825625"/>
                <a:ext cx="5858435" cy="4667250"/>
              </a:xfrm>
              <a:prstGeom prst="rect">
                <a:avLst/>
              </a:prstGeom>
              <a:blipFill>
                <a:blip r:embed="rId4"/>
                <a:stretch>
                  <a:fillRect l="-187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3462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Trivia Question #2 (Limits)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be a constant. What is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lim</m:t>
                        </m:r>
                      </m:e>
                      <m:li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→∞</m:t>
                        </m:r>
                      </m:lim>
                    </m:limLow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num>
                              <m:den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?</a:t>
                </a:r>
              </a:p>
              <a:p>
                <a:pPr>
                  <a:buClr>
                    <a:schemeClr val="tx1"/>
                  </a:buClr>
                </a:pPr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p>
                        </m:sSup>
                      </m:den>
                    </m:f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8886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Suppose we have a room with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367</m:t>
                    </m:r>
                  </m:oMath>
                </a14:m>
                <a:r>
                  <a:rPr lang="en-US" dirty="0"/>
                  <a:t> people. What is the probability that two people share the same birthday?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3113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Suppose we have a room with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367</m:t>
                    </m:r>
                  </m:oMath>
                </a14:m>
                <a:r>
                  <a:rPr lang="en-US" dirty="0"/>
                  <a:t> people. What is the probability that two people share the same birthday?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Suppose we have a room with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23</m:t>
                    </m:r>
                  </m:oMath>
                </a14:m>
                <a:r>
                  <a:rPr lang="en-US" dirty="0"/>
                  <a:t> people. What is the probability that two people share the same birthday?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 r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0107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</m:t>
                    </m:r>
                    <m:r>
                      <m:rPr>
                        <m:nor/>
                      </m:rPr>
                      <a:rPr lang="en-US" b="0" i="0" dirty="0" smtClean="0"/>
                      <m:t>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</a:t>
                </a:r>
                <a:r>
                  <a:rPr lang="en-US" dirty="0"/>
                  <a:t> see a repeated outcome among the rolls?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4925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</a:t>
                </a:r>
                <a:r>
                  <a:rPr lang="en-US" dirty="0"/>
                  <a:t> see a repeated outcome among the rolls?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/>
              <p:nvPr/>
            </p:nvSpPr>
            <p:spPr>
              <a:xfrm>
                <a:off x="2868243" y="3318362"/>
                <a:ext cx="6096000" cy="106048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num>
                            <m:den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243" y="3318362"/>
                <a:ext cx="6096000" cy="10604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8162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1840</Words>
  <Application>Microsoft Office PowerPoint</Application>
  <PresentationFormat>Widescreen</PresentationFormat>
  <Paragraphs>233</Paragraphs>
  <Slides>44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9" baseType="lpstr">
      <vt:lpstr>Arial</vt:lpstr>
      <vt:lpstr>Calibri</vt:lpstr>
      <vt:lpstr>Calibri Light</vt:lpstr>
      <vt:lpstr>Cambria Math</vt:lpstr>
      <vt:lpstr>Office Theme</vt:lpstr>
      <vt:lpstr>CSCE 658: Randomized Algorithms</vt:lpstr>
      <vt:lpstr>Class Logistic Updates</vt:lpstr>
      <vt:lpstr>Class Logistic Updates</vt:lpstr>
      <vt:lpstr>Trivia Question #1 (Birthday Paradox)</vt:lpstr>
      <vt:lpstr>Trivia Question #2 (Limits)</vt:lpstr>
      <vt:lpstr>Birthday Paradox</vt:lpstr>
      <vt:lpstr>Birthday Paradox</vt:lpstr>
      <vt:lpstr>Birthday Paradox</vt:lpstr>
      <vt:lpstr>Birthday Paradox</vt:lpstr>
      <vt:lpstr>Birthday Paradox</vt:lpstr>
      <vt:lpstr>Birthday Paradox</vt:lpstr>
      <vt:lpstr>Birthday Paradox</vt:lpstr>
      <vt:lpstr>Birthday Paradox</vt:lpstr>
      <vt:lpstr>Birthday Paradox</vt:lpstr>
      <vt:lpstr>Birthday Paradox</vt:lpstr>
      <vt:lpstr>Birthday Paradox</vt:lpstr>
      <vt:lpstr>Birthday Paradox</vt:lpstr>
      <vt:lpstr>Birthday Paradox</vt:lpstr>
      <vt:lpstr>Birthday Paradox</vt:lpstr>
      <vt:lpstr>Case Study</vt:lpstr>
      <vt:lpstr>Case Study</vt:lpstr>
      <vt:lpstr>Case Study</vt:lpstr>
      <vt:lpstr>Expected Value</vt:lpstr>
      <vt:lpstr>Expected Value</vt:lpstr>
      <vt:lpstr>Linearity of Expectation</vt:lpstr>
      <vt:lpstr>Linearity of Expectation</vt:lpstr>
      <vt:lpstr>Linearity of Expectation</vt:lpstr>
      <vt:lpstr>Linearity of Expectation</vt:lpstr>
      <vt:lpstr>Birthday Paradox</vt:lpstr>
      <vt:lpstr>Birthday Paradox</vt:lpstr>
      <vt:lpstr>Birthday Paradox</vt:lpstr>
      <vt:lpstr>Birthday Paradox</vt:lpstr>
      <vt:lpstr>Birthday Paradox</vt:lpstr>
      <vt:lpstr>Case Study</vt:lpstr>
      <vt:lpstr>Case Study</vt:lpstr>
      <vt:lpstr>Concentration Inequalities</vt:lpstr>
      <vt:lpstr>Markov’s Inequality</vt:lpstr>
      <vt:lpstr>Proof of Markov’s Inequality</vt:lpstr>
      <vt:lpstr>Birthday Paradox</vt:lpstr>
      <vt:lpstr>Birthday Paradox</vt:lpstr>
      <vt:lpstr>Birthday Paradox</vt:lpstr>
      <vt:lpstr>Birthday Paradox</vt:lpstr>
      <vt:lpstr>Case Study</vt:lpstr>
      <vt:lpstr>Case Study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658: Randomized Algorithms</dc:title>
  <dc:creator>Samson Zhou</dc:creator>
  <cp:lastModifiedBy>Samson Zhou</cp:lastModifiedBy>
  <cp:revision>5</cp:revision>
  <dcterms:created xsi:type="dcterms:W3CDTF">2024-01-25T19:09:47Z</dcterms:created>
  <dcterms:modified xsi:type="dcterms:W3CDTF">2024-01-25T23:24:42Z</dcterms:modified>
</cp:coreProperties>
</file>