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88" r:id="rId2"/>
    <p:sldId id="260" r:id="rId3"/>
    <p:sldId id="763" r:id="rId4"/>
    <p:sldId id="826" r:id="rId5"/>
    <p:sldId id="862" r:id="rId6"/>
    <p:sldId id="827" r:id="rId7"/>
    <p:sldId id="828" r:id="rId8"/>
    <p:sldId id="829" r:id="rId9"/>
    <p:sldId id="830" r:id="rId10"/>
    <p:sldId id="831" r:id="rId11"/>
    <p:sldId id="832" r:id="rId12"/>
    <p:sldId id="833" r:id="rId13"/>
    <p:sldId id="834" r:id="rId14"/>
    <p:sldId id="860" r:id="rId15"/>
    <p:sldId id="861" r:id="rId16"/>
    <p:sldId id="769" r:id="rId17"/>
    <p:sldId id="767" r:id="rId18"/>
    <p:sldId id="835" r:id="rId19"/>
    <p:sldId id="836" r:id="rId20"/>
    <p:sldId id="838" r:id="rId21"/>
    <p:sldId id="837" r:id="rId22"/>
    <p:sldId id="840" r:id="rId23"/>
    <p:sldId id="839" r:id="rId24"/>
    <p:sldId id="841" r:id="rId25"/>
    <p:sldId id="843" r:id="rId26"/>
    <p:sldId id="844" r:id="rId27"/>
    <p:sldId id="880" r:id="rId28"/>
    <p:sldId id="876" r:id="rId29"/>
    <p:sldId id="877" r:id="rId30"/>
    <p:sldId id="878" r:id="rId31"/>
    <p:sldId id="8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1A14-4F98-17E5-17B7-810826B4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2BDFB-C529-381F-770B-CE5C385BF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FE6E1-18DF-2285-66EF-F4147660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9B64E-BA85-41E1-501E-DBA88D59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8452-5021-F8B4-A772-EA7E06AF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6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B219-C9D0-27F2-FB6B-A1A8A407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3D5A7-39C4-BC6C-2CFB-5A0C21CFB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57C0B-5322-D232-E6CD-A0C51EE3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E4DC7-ECE3-6813-FCCD-8A89491C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88DE-EE27-DFD6-4124-211C5E4F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6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B9CF0-4114-B7CE-AD19-2AA6FEE60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C0F87-FD89-6F91-05E2-C1080E431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5BE29-DC13-DDF4-F263-FF15814F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0D709-BDE5-0842-4E60-4F9C1FD6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BC2FC-4CF3-594A-3219-CC361F9A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1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A734-0231-CE47-DF67-0B36192E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DADBE-A17B-6C9E-6E74-1464C6A25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826C3-3C87-C09A-F4DF-096BF9E9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754F3-1A25-AD59-74CB-29627744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C8250-3259-5490-31B1-5068EE14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9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145F-FA36-E0CC-0574-934BA8D1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3CBB7-65A4-8AD1-3316-139121A9D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2865B-AF0D-8F5D-B9A3-0E24D6B9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A1ACD-26FE-DB6D-3017-9E2FE0AF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B52C5-A2D9-DB9F-DB67-638A17DD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0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9E30-34FD-9BA0-120D-D522001D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CFF0B-7C70-E77A-91A3-968360E61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97A29-5A73-7DD0-BB89-891ACB1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F03EC-B123-1BDF-31C9-6A14126B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76C73-B603-6168-EA17-A649ABC3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525D2-F024-7D0D-E533-6C2740B6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336E-2095-5F10-1E4C-6C9AC231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B32A-C00B-7F14-D9B9-F9B579D05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B8A8-AE0D-5C45-2341-1BA6BAA4B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30875-A93E-8C31-FDD8-6E8573256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97E91C-A752-B286-9D41-3E4D50A58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FC9A0-CE42-23B6-FA2B-927BB482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E6C8B-170A-9828-BFB8-5EC7E9E6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FB03B-C21B-0102-8FBE-DB497045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13A7-059A-3E6F-1937-2C5D7010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A88C4-3E41-7374-33E0-CAC127F5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8E8BD-F563-D2EC-B820-8910F656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D05D0-20FA-F8C5-F329-D073584F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E197C-FD96-D18B-FB1B-8C6FCBC0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654E7-141B-D16C-5252-C663E7AE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F97FD-68D4-DDCF-7798-A6A30468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4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A156-C40D-3D48-D8ED-CAE6BDAD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704E-301B-958C-89C3-7E2FA4211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48DDA-7FC8-77FD-D215-E3644AFB1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16510-0301-BA9B-3EF2-F66EF4C6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5A04B-4A4C-8D78-5943-97E4607C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36829-4756-B2D7-35FA-D44E56CD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004E-DD46-2B91-1D2B-E6382A76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5167A2-DA79-001C-A7E9-CD9AE9923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16D25-ECA2-D498-091E-6A071E084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729F-5812-0BBB-4765-1F2C0C07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ACC32-E83D-9B1F-069B-6CB4A0E2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70FC0-0F84-85F2-1730-5AFBF174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AB9B9-6F51-135E-48A0-637EEDCB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80FDE-77E3-91FB-EBD6-5F385156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E3B45-BA96-7E30-8F88-C9BDE7118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8A84-A1D9-4E6B-997D-28895B311C1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DBE78-1492-76A6-F13A-BBB6ADA0C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1C7B2-B60E-3324-8894-4930212F5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4AD4-52D3-4ABB-9F94-228874AA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3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5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C1BF65-FF65-BAB4-58E6-FFB4D39D8644}"/>
                  </a:ext>
                </a:extLst>
              </p:cNvPr>
              <p:cNvSpPr txBox="1"/>
              <p:nvPr/>
            </p:nvSpPr>
            <p:spPr>
              <a:xfrm>
                <a:off x="1739153" y="3199511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C1BF65-FF65-BAB4-58E6-FFB4D39D8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153" y="3199511"/>
                <a:ext cx="8937812" cy="1594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84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1237130" y="5419020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30" y="5419020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39153" y="3199511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153" y="3199511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0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Then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Compare to Chebyshev’s inequality: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Exponential improvement!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b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2DF65-936D-78EA-36D0-5C8A40331A9C}"/>
                  </a:ext>
                </a:extLst>
              </p:cNvPr>
              <p:cNvSpPr txBox="1"/>
              <p:nvPr/>
            </p:nvSpPr>
            <p:spPr>
              <a:xfrm>
                <a:off x="1479177" y="2220208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2DF65-936D-78EA-36D0-5C8A40331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7" y="2220208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F249AB-B5B6-D632-CBF4-CB9FC6D2231A}"/>
                  </a:ext>
                </a:extLst>
              </p:cNvPr>
              <p:cNvSpPr txBox="1"/>
              <p:nvPr/>
            </p:nvSpPr>
            <p:spPr>
              <a:xfrm>
                <a:off x="2429435" y="4446120"/>
                <a:ext cx="609600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F249AB-B5B6-D632-CBF4-CB9FC6D22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435" y="4446120"/>
                <a:ext cx="6096000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1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flip a fair coin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times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the total number of heads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Markov’s inequality</a:t>
                </a:r>
                <a:r>
                  <a:rPr lang="en-US" dirty="0"/>
                  <a:t>: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≤0.833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Chebyshev’s inequality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≤0.25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dirty="0"/>
                  <a:t> moment: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≤0.186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Bernstein’s inequality: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≤0.15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Truth: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≈0.0284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14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82301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Then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823010"/>
              </a:xfrm>
              <a:blipFill>
                <a:blip r:embed="rId2"/>
                <a:stretch>
                  <a:fillRect l="-1043"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2DF65-936D-78EA-36D0-5C8A40331A9C}"/>
                  </a:ext>
                </a:extLst>
              </p:cNvPr>
              <p:cNvSpPr txBox="1"/>
              <p:nvPr/>
            </p:nvSpPr>
            <p:spPr>
              <a:xfrm>
                <a:off x="1479177" y="2220208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2DF65-936D-78EA-36D0-5C8A40331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7" y="2220208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6FAAD63-A3B0-B95A-9FCB-F222504FE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846" y="3728157"/>
            <a:ext cx="3684495" cy="2864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F4D244E-D9C6-1335-D28F-8FE0821C87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42049"/>
                <a:ext cx="5804646" cy="20112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dirty="0"/>
                  <a:t>Plot across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looks like normal random variable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PDF of Gaussian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F4D244E-D9C6-1335-D28F-8FE0821C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42049"/>
                <a:ext cx="5804646" cy="2011269"/>
              </a:xfrm>
              <a:prstGeom prst="rect">
                <a:avLst/>
              </a:prstGeom>
              <a:blipFill>
                <a:blip r:embed="rId5"/>
                <a:stretch>
                  <a:fillRect l="-1891" t="-5152" b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167096-C457-539D-FB61-7E30B6731264}"/>
                  </a:ext>
                </a:extLst>
              </p:cNvPr>
              <p:cNvSpPr txBox="1"/>
              <p:nvPr/>
            </p:nvSpPr>
            <p:spPr>
              <a:xfrm>
                <a:off x="1896033" y="5160375"/>
                <a:ext cx="4392707" cy="1189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167096-C457-539D-FB61-7E30B6731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33" y="5160375"/>
                <a:ext cx="4392707" cy="1189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91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Central Limit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Stronger Central Limit Theorem</a:t>
                </a:r>
                <a:r>
                  <a:rPr lang="en-US" dirty="0"/>
                  <a:t>: The distribution of the sum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bounded independent random variables converges to a Gaussian (normal) distribution as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goes to infinity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Why is the Gaussian distribution is so important in statistics, data science, ML, etc.?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Many random variables can be approximated as the sum of a large number of small and roughly independent random effects. Thus, their distribution looks Gaussian by CLT.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2"/>
                <a:stretch>
                  <a:fillRect l="-1043" t="-2089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65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#3 (Max Load)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have a fair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-sided die that we roll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“On average”, what is the largest number of times any outcome is rolled? Example: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47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#4 (Coupon Collector)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have a fair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-sided die. “On average”, how many times should we roll the die before we see all possible outcomes among the rolls? Example: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78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Chernoff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Useful variant of Bernstein’s inequality when the random variables are binary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Chernoff bounds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 1}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83976" y="4508358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𝛿𝜇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76" y="4508358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97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Multiplicative Error Chernoff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Chernoff bounds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 1}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E4804B-C23F-3271-2F1E-B97740D93997}"/>
                  </a:ext>
                </a:extLst>
              </p:cNvPr>
              <p:cNvSpPr txBox="1"/>
              <p:nvPr/>
            </p:nvSpPr>
            <p:spPr>
              <a:xfrm>
                <a:off x="1627094" y="5284083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𝛿𝜇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E4804B-C23F-3271-2F1E-B97740D93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94" y="5284083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264A6C-FE0B-11CD-8DA8-E7BBB95FA660}"/>
                  </a:ext>
                </a:extLst>
              </p:cNvPr>
              <p:cNvSpPr txBox="1"/>
              <p:nvPr/>
            </p:nvSpPr>
            <p:spPr>
              <a:xfrm>
                <a:off x="1627094" y="3940354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264A6C-FE0B-11CD-8DA8-E7BBB95FA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94" y="3940354"/>
                <a:ext cx="8937812" cy="12087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1004DB-8C46-54A8-AA1B-6088524C49E9}"/>
                  </a:ext>
                </a:extLst>
              </p:cNvPr>
              <p:cNvSpPr txBox="1"/>
              <p:nvPr/>
            </p:nvSpPr>
            <p:spPr>
              <a:xfrm>
                <a:off x="1627094" y="2731562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1004DB-8C46-54A8-AA1B-6088524C4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94" y="2731562"/>
                <a:ext cx="8937812" cy="1208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69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Recall: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moment of a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/>
              <p:nvPr/>
            </p:nvSpPr>
            <p:spPr>
              <a:xfrm>
                <a:off x="2877670" y="2356828"/>
                <a:ext cx="6096000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E4CEA-73D7-CD0E-D451-149152B61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2356828"/>
                <a:ext cx="6096000" cy="1137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661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Use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design a randomized algorithm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outputs a real number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that is “correct”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e.g.,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we want to be correct with probability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0.999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can we do?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914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Success Boosting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Chernoff bounds</a:t>
                </a:r>
                <a:r>
                  <a:rPr lang="en-US" dirty="0"/>
                  <a:t>: Run the algorithm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 total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times and take the median. It will be correct with probability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2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Median-of-Means Framework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design a randomized algorithm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estimate a hidden statistic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of a dataset and we know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≤1000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Suppose each time we use the algorithm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it outputs a number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Suppose we want 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to accuracy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with probability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458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Median-of-Means Framework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design a randomized algorithm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estimate a hidden statistic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of a dataset and we know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≤1000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Suppose each time we use the algorithm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it outputs a number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Suppose we want 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to accuracy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with probability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Accuracy boosting</a:t>
                </a:r>
                <a:r>
                  <a:rPr lang="en-US" dirty="0"/>
                  <a:t>: Repeat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 total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times and take the </a:t>
                </a:r>
                <a:r>
                  <a:rPr lang="en-US" dirty="0">
                    <a:solidFill>
                      <a:srgbClr val="FF0000"/>
                    </a:solidFill>
                  </a:rPr>
                  <a:t>mean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Success boosting: </a:t>
                </a:r>
                <a:r>
                  <a:rPr lang="en-US" dirty="0"/>
                  <a:t>Find the </a:t>
                </a:r>
                <a:r>
                  <a:rPr lang="en-US" dirty="0">
                    <a:solidFill>
                      <a:srgbClr val="FF0000"/>
                    </a:solidFill>
                  </a:rPr>
                  <a:t>mean</a:t>
                </a:r>
                <a:r>
                  <a:rPr lang="en-US" dirty="0"/>
                  <a:t> a total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times and take the </a:t>
                </a:r>
                <a:r>
                  <a:rPr lang="en-US" dirty="0">
                    <a:solidFill>
                      <a:srgbClr val="FF0000"/>
                    </a:solidFill>
                  </a:rPr>
                  <a:t>median</a:t>
                </a:r>
                <a:r>
                  <a:rPr lang="en-US" dirty="0"/>
                  <a:t>, to be correct with probability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b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07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have a fair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-sided die that we roll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“On average”, what is the largest number of times any outcome is rolled? Example: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Fix a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roll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The total number of rolls with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Recall Chernoff bounds: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367256-3296-9656-1A38-EF6EB832405D}"/>
                  </a:ext>
                </a:extLst>
              </p:cNvPr>
              <p:cNvSpPr txBox="1"/>
              <p:nvPr/>
            </p:nvSpPr>
            <p:spPr>
              <a:xfrm>
                <a:off x="1420905" y="3251515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367256-3296-9656-1A38-EF6EB8324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05" y="3251515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140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Recall we fixed a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means that with probability at least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we will get fewer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rolls with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Union bound</a:t>
                </a:r>
                <a:r>
                  <a:rPr lang="en-US" dirty="0"/>
                  <a:t>: With probability at least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no outcome will be rolled more than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343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#3 (Max Load)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have a fair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-sided die that we roll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“On average”, what is the largest number of times any outcome is rolled? Example: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47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Coupon Collector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have a fair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-sided die. “On average”, how many times should we roll the die before we see all possible outcomes among the rolls? Example: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rolls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Fix a specific outcome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roll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71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Coupon Collector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The total number of rolls with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Recall Chernoff bounds: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367256-3296-9656-1A38-EF6EB832405D}"/>
                  </a:ext>
                </a:extLst>
              </p:cNvPr>
              <p:cNvSpPr txBox="1"/>
              <p:nvPr/>
            </p:nvSpPr>
            <p:spPr>
              <a:xfrm>
                <a:off x="1420905" y="3251515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3200" i="1" dirty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3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367256-3296-9656-1A38-EF6EB8324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05" y="3251515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71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Chebyshev’s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random variable with expected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becomes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“Bounding the deviation of a random variable in terms of its variance”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82236-AB33-A280-845A-E0788DD10874}"/>
                  </a:ext>
                </a:extLst>
              </p:cNvPr>
              <p:cNvSpPr txBox="1"/>
              <p:nvPr/>
            </p:nvSpPr>
            <p:spPr>
              <a:xfrm>
                <a:off x="2958353" y="4159250"/>
                <a:ext cx="609600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82236-AB33-A280-845A-E0788DD10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3" y="4159250"/>
                <a:ext cx="6096000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392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Coupon Collector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Recall we fixed a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means that with probability at least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we will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rolls with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Union bound</a:t>
                </a:r>
                <a:r>
                  <a:rPr lang="en-US" dirty="0"/>
                  <a:t>: With probability at least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all outcomes will be rolled at least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793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Trivia Question #4 (Coupon Collector)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have a fair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-sided die. “On average”, how many times should we roll the die before we see all possible outcomes among the rolls? Example: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60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Accuracy Boosting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941B-6AAA-DFD0-8896-ACB1B4FE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Algorithmic consequence of Law of Large Numbers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To improve the accuracy of your algorithm, run it many times independently and take the average</a:t>
            </a:r>
          </a:p>
        </p:txBody>
      </p:sp>
    </p:spTree>
    <p:extLst>
      <p:ext uri="{BB962C8B-B14F-4D97-AF65-F5344CB8AC3E}">
        <p14:creationId xmlns:p14="http://schemas.microsoft.com/office/powerpoint/2010/main" val="166851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Recall: Concentration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Concentration inequalities bound the probability that a random variable is “far away” from its expectation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Looking at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dirty="0"/>
                  <a:t> moment for sufficiently high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gives a number of very strong (and useful!) concentration inequalities with exponential tail bounds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Chernoff bounds, Bernstein’s inequality, </a:t>
                </a:r>
                <a:r>
                  <a:rPr lang="en-US" dirty="0" err="1"/>
                  <a:t>Hoeffding’s</a:t>
                </a:r>
                <a:r>
                  <a:rPr lang="en-US" dirty="0"/>
                  <a:t> inequality, etc.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01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Limitations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flip a fair coin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times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the total number of heads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Markov’s inequality: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≤0.833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Chebyshev’s inequality: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≤0.25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Truth: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≈0.0284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60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Intuition for Previous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Recall</a:t>
                </a:r>
                <a:r>
                  <a:rPr lang="en-US" dirty="0"/>
                  <a:t>: We proved Markov’s inequality by looking at the first moment of the random variable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Recall</a:t>
                </a:r>
                <a:r>
                  <a:rPr lang="en-US" dirty="0"/>
                  <a:t>: We proved Chebyshev’s inequality by applying Markov to the second moment of the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1D0406-59B5-3739-386D-FEEA8B11AB55}"/>
                  </a:ext>
                </a:extLst>
              </p:cNvPr>
              <p:cNvSpPr txBox="1"/>
              <p:nvPr/>
            </p:nvSpPr>
            <p:spPr>
              <a:xfrm>
                <a:off x="968188" y="5225532"/>
                <a:ext cx="10820401" cy="1031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1D0406-59B5-3739-386D-FEEA8B11A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88" y="5225532"/>
                <a:ext cx="10820401" cy="1031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1B86E-CBA3-D59B-B862-68A99609A0B3}"/>
                  </a:ext>
                </a:extLst>
              </p:cNvPr>
              <p:cNvSpPr txBox="1"/>
              <p:nvPr/>
            </p:nvSpPr>
            <p:spPr>
              <a:xfrm>
                <a:off x="2922495" y="2716277"/>
                <a:ext cx="609600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320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1B86E-CBA3-D59B-B862-68A99609A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495" y="2716277"/>
                <a:ext cx="60960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84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Generalizations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flip a fair coin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times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the total number of heads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if we consider higher moments?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Looking at the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dirty="0"/>
                  <a:t> moment: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≤0.186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Markov’s inequality</a:t>
                </a:r>
                <a:r>
                  <a:rPr lang="en-US" dirty="0"/>
                  <a:t>: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≤0.833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Chebyshev’s inequality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≤0.25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Truth: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≥60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≈0.0284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95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Concentration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Looking at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dirty="0"/>
                  <a:t> moment for sufficiently high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gives a number of very strong (and useful!) concentration inequalities with exponential tail bounds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Chernoff bounds, Bernstein’s inequality, </a:t>
                </a:r>
                <a:r>
                  <a:rPr lang="en-US" dirty="0" err="1"/>
                  <a:t>Hoeffding’s</a:t>
                </a:r>
                <a:r>
                  <a:rPr lang="en-US" dirty="0"/>
                  <a:t> inequality, etc.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77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1685</Words>
  <Application>Microsoft Office PowerPoint</Application>
  <PresentationFormat>Widescreen</PresentationFormat>
  <Paragraphs>223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Recall: Moments</vt:lpstr>
      <vt:lpstr>Last Time: Chebyshev’s Inequality</vt:lpstr>
      <vt:lpstr>Last Time: Accuracy Boosting</vt:lpstr>
      <vt:lpstr>Recall: Concentration Inequalities</vt:lpstr>
      <vt:lpstr>Limitations</vt:lpstr>
      <vt:lpstr>Intuition for Previous Inequalities</vt:lpstr>
      <vt:lpstr>Generalizations</vt:lpstr>
      <vt:lpstr>Concentration Inequalities</vt:lpstr>
      <vt:lpstr>Bernstein’s Inequality</vt:lpstr>
      <vt:lpstr>Bernstein’s Inequality</vt:lpstr>
      <vt:lpstr>Bernstein’s Inequality</vt:lpstr>
      <vt:lpstr>Bernstein’s Inequality</vt:lpstr>
      <vt:lpstr>Bernstein’s Inequality</vt:lpstr>
      <vt:lpstr>Central Limit Theorem</vt:lpstr>
      <vt:lpstr>Trivia Question #3 (Max Load)</vt:lpstr>
      <vt:lpstr>Trivia Question #4 (Coupon Collector)</vt:lpstr>
      <vt:lpstr>Chernoff Bounds</vt:lpstr>
      <vt:lpstr>Multiplicative Error Chernoff Bounds</vt:lpstr>
      <vt:lpstr>Use Case</vt:lpstr>
      <vt:lpstr>Success Boosting</vt:lpstr>
      <vt:lpstr>Median-of-Means Framework</vt:lpstr>
      <vt:lpstr>Median-of-Means Framework</vt:lpstr>
      <vt:lpstr>Max Load</vt:lpstr>
      <vt:lpstr>Max Load</vt:lpstr>
      <vt:lpstr>Max Load</vt:lpstr>
      <vt:lpstr>Trivia Question #3 (Max Load)</vt:lpstr>
      <vt:lpstr>Coupon Collector</vt:lpstr>
      <vt:lpstr>Coupon Collector</vt:lpstr>
      <vt:lpstr>Coupon Collector</vt:lpstr>
      <vt:lpstr>Trivia Question #4 (Coupon Collector)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3</cp:revision>
  <dcterms:created xsi:type="dcterms:W3CDTF">2024-01-31T16:41:03Z</dcterms:created>
  <dcterms:modified xsi:type="dcterms:W3CDTF">2024-02-02T18:22:16Z</dcterms:modified>
</cp:coreProperties>
</file>