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861" r:id="rId2"/>
    <p:sldId id="943" r:id="rId3"/>
    <p:sldId id="1065" r:id="rId4"/>
    <p:sldId id="952" r:id="rId5"/>
    <p:sldId id="949" r:id="rId6"/>
    <p:sldId id="951" r:id="rId7"/>
    <p:sldId id="865" r:id="rId8"/>
    <p:sldId id="901" r:id="rId9"/>
    <p:sldId id="1079" r:id="rId10"/>
    <p:sldId id="1081" r:id="rId11"/>
    <p:sldId id="1080" r:id="rId12"/>
    <p:sldId id="1082" r:id="rId13"/>
    <p:sldId id="1078" r:id="rId14"/>
    <p:sldId id="1083" r:id="rId15"/>
    <p:sldId id="1084" r:id="rId16"/>
    <p:sldId id="1066" r:id="rId17"/>
    <p:sldId id="1067" r:id="rId18"/>
    <p:sldId id="956" r:id="rId19"/>
    <p:sldId id="954" r:id="rId20"/>
    <p:sldId id="957" r:id="rId21"/>
    <p:sldId id="958" r:id="rId22"/>
    <p:sldId id="960" r:id="rId23"/>
    <p:sldId id="961" r:id="rId24"/>
    <p:sldId id="962" r:id="rId25"/>
    <p:sldId id="963" r:id="rId26"/>
    <p:sldId id="964" r:id="rId27"/>
    <p:sldId id="965" r:id="rId28"/>
    <p:sldId id="966" r:id="rId29"/>
    <p:sldId id="967" r:id="rId30"/>
    <p:sldId id="968" r:id="rId31"/>
    <p:sldId id="986" r:id="rId32"/>
    <p:sldId id="1058" r:id="rId33"/>
    <p:sldId id="1059" r:id="rId34"/>
    <p:sldId id="1075" r:id="rId35"/>
    <p:sldId id="1070" r:id="rId36"/>
    <p:sldId id="1074" r:id="rId37"/>
    <p:sldId id="1073" r:id="rId38"/>
    <p:sldId id="1072" r:id="rId39"/>
    <p:sldId id="1071" r:id="rId40"/>
    <p:sldId id="1068" r:id="rId41"/>
    <p:sldId id="1076" r:id="rId42"/>
    <p:sldId id="1063" r:id="rId43"/>
    <p:sldId id="1064" r:id="rId44"/>
    <p:sldId id="1077" r:id="rId45"/>
    <p:sldId id="108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6F528-600A-4187-85FB-882E4294478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F95C1-287B-49C9-A4B4-2D239BC4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2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0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08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19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90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0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31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95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78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9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3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66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7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56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09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18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68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89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60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508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05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9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608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21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20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129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356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5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08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61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05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76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4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3E9D-9EC9-9413-C231-D92D7A5DE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2AB6F4-EBD7-AB6F-F3CC-B6C9E3611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B2D7A-E12F-3767-BCF3-EBD7F230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BE5-08AE-4358-8DF2-B17F1A75B00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AC0EE-EE99-9499-4E69-5F33D833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1AB31-4179-AF40-60A0-C6C511D9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61D3-7CE8-45BD-92A4-3DB151FC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1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DFC52-B515-BBAD-22E6-7A41BD08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ADA8C-9042-D968-F914-0368C2BB9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24F33-04BD-2925-4178-856A37420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BE5-08AE-4358-8DF2-B17F1A75B00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0083D-4A36-66D5-5729-1D8DC259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4117F-7992-4E2E-DF49-55BBA29E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61D3-7CE8-45BD-92A4-3DB151FC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7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B48EB-016B-ED3E-603A-81034E6CD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36A7C-2AF4-E70F-8360-E051141B6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F2F3-3027-C011-FFF5-CBB6F8EE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BE5-08AE-4358-8DF2-B17F1A75B00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1937E-8B02-B951-0660-5CE04666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8F650-B9A9-69DA-0402-0F576B91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61D3-7CE8-45BD-92A4-3DB151FC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9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5959-E356-6F2A-6613-45B26AD5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33F6D-0C77-C19E-CEA5-0BC70A6E6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01A79-0629-FC5A-DD26-BA5635BA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BE5-08AE-4358-8DF2-B17F1A75B00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7F86B-2162-4417-4565-2CD3C9C6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5DB4E-2C88-7130-D307-987E794B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61D3-7CE8-45BD-92A4-3DB151FC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3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CB9D-3F62-2C17-D738-071725F6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D3E8A-936D-7B20-B4E6-C58C4A227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86135-1BA4-CA01-19A9-8ADF5939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BE5-08AE-4358-8DF2-B17F1A75B00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39887-66B2-364F-B486-F3B2B703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42E17-5751-DF94-3354-44A07928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61D3-7CE8-45BD-92A4-3DB151FC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4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1013-7518-712E-3D2E-3DABB498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1B58C-CDB7-8180-DDAF-138286790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59D1F-F088-67BA-2511-203C3E579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559A3-898C-048D-E900-EFF280BF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BE5-08AE-4358-8DF2-B17F1A75B00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38F4F-4615-00F8-F96D-613D0E99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F89BA-F651-E967-BF09-5E037751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61D3-7CE8-45BD-92A4-3DB151FC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C838-53C6-B71E-896A-5194BF5E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F6BF0-6792-16E8-8B16-CFE14E6AE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3F1BE-A30D-9AC4-2F48-0AC7FCB99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BA792-5881-971A-8DAB-DA8D14700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1E4F4-58AE-9C5E-2F4D-9962C353D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1577E-86D2-71EE-D0DC-04984FCF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BE5-08AE-4358-8DF2-B17F1A75B00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24F3E1-DAAC-3F95-BB3A-5C763CF1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182376-AFF7-F87D-089E-E482B217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61D3-7CE8-45BD-92A4-3DB151FC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0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C7C4-A3EE-7014-762B-F81B8B35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703D9-9BDB-45C3-747B-FA73506C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BE5-08AE-4358-8DF2-B17F1A75B00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C868A-DAD0-FA6B-6C31-AFB766B7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26B74-DB22-05FB-278D-19D2BFE1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61D3-7CE8-45BD-92A4-3DB151FC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0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F8260-3ABF-72A6-C74E-7D6D16C6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BE5-08AE-4358-8DF2-B17F1A75B00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A570C-B5A6-B185-2143-19960FA6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1899E-82E2-95DF-011F-289948E8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61D3-7CE8-45BD-92A4-3DB151FC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3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4A44-1504-A757-F14B-EA89F01FF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F0BFF-EC63-5F50-2048-703B30FB0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D99CC-9BB5-389F-D384-CD6705A86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8C6A1-927E-9BE8-5E1E-7D411F4F3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BE5-08AE-4358-8DF2-B17F1A75B00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8F4D1-44DE-8E6D-F3DD-C90223B6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19A24-78BC-6AA9-A923-78DDCF6B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61D3-7CE8-45BD-92A4-3DB151FC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82B9-348A-0219-AA95-87BD6311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D3A2B-F4DA-7C25-C07C-F2FB844E7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89919-EFA2-68A4-4A01-1627BA93D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3E708-CC43-1669-97EA-F8F338EF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BE5-08AE-4358-8DF2-B17F1A75B00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DAC93-FDA2-1E91-9DF6-98849F7D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E0A5B-F81A-3DA5-6949-DDD00F52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61D3-7CE8-45BD-92A4-3DB151FC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1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B5F05F-4782-574C-2E26-85648505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98D1D-EBD0-301E-3D5B-24D5C37E4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35D07-0BB6-D669-C232-0CA8D7DF3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2BE5-08AE-4358-8DF2-B17F1A75B00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14AB0-E270-9716-F3A3-5F3CD2445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D92B8-24EE-A0DE-5153-B8D7FC252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D61D3-7CE8-45BD-92A4-3DB151FC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7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96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96.pn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21.png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21.png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31.png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31.png"/><Relationship Id="rId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41.png"/><Relationship Id="rId4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41.png"/><Relationship Id="rId4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31.png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10.png"/><Relationship Id="rId4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689: Special Topics on Algorithms for Big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September 29, 2023</a:t>
            </a:r>
          </a:p>
        </p:txBody>
      </p:sp>
    </p:spTree>
    <p:extLst>
      <p:ext uri="{BB962C8B-B14F-4D97-AF65-F5344CB8AC3E}">
        <p14:creationId xmlns:p14="http://schemas.microsoft.com/office/powerpoint/2010/main" val="64219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45588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induces a frequency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 accuracy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 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a list that includes: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The items </a:t>
                </a:r>
                <a:r>
                  <a:rPr lang="en-US" sz="28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No items with frequency less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45588" cy="4859260"/>
              </a:xfrm>
              <a:blipFill>
                <a:blip r:embed="rId4"/>
                <a:stretch>
                  <a:fillRect l="-103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75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A5AC62-A5FD-2A5B-018F-859A378AA1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Heavy-Hitters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A5AC62-A5FD-2A5B-018F-859A378AA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induces a frequency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 accuracy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 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a list that includes: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The items </a:t>
                </a:r>
                <a:r>
                  <a:rPr lang="en-US" sz="28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No items with frequency less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3"/>
                <a:stretch>
                  <a:fillRect l="-1043" t="-2204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41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A5AC62-A5FD-2A5B-018F-859A378AA1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Heavy-Hitters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A5AC62-A5FD-2A5B-018F-859A378AA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induces a frequency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a </a:t>
                </a:r>
                <a:r>
                  <a:rPr lang="en-US" dirty="0">
                    <a:solidFill>
                      <a:srgbClr val="FF0000"/>
                    </a:solidFill>
                  </a:rPr>
                  <a:t>threshold</a:t>
                </a:r>
                <a:r>
                  <a:rPr lang="en-US" dirty="0">
                    <a:solidFill>
                      <a:schemeClr val="tx1"/>
                    </a:solidFill>
                  </a:rPr>
                  <a:t>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 1)</m:t>
                    </m:r>
                  </m:oMath>
                </a14:m>
                <a:r>
                  <a:rPr lang="en-US" dirty="0"/>
                  <a:t>, output a list that includes: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The items </a:t>
                </a:r>
                <a:r>
                  <a:rPr lang="en-US" sz="28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that have frequency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No items with frequency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3"/>
                <a:stretch>
                  <a:fillRect l="-1043" t="-2204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93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A5AC62-A5FD-2A5B-018F-859A378AA1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A5AC62-A5FD-2A5B-018F-859A378AA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9964271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induces a frequency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an accuracy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 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output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9964271" cy="4422775"/>
              </a:xfrm>
              <a:blipFill>
                <a:blip r:embed="rId3"/>
                <a:stretch>
                  <a:fillRect l="-1102" t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459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A5AC62-A5FD-2A5B-018F-859A378AA1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A5AC62-A5FD-2A5B-018F-859A378AA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964271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How to do?</a:t>
            </a:r>
          </a:p>
        </p:txBody>
      </p:sp>
    </p:spTree>
    <p:extLst>
      <p:ext uri="{BB962C8B-B14F-4D97-AF65-F5344CB8AC3E}">
        <p14:creationId xmlns:p14="http://schemas.microsoft.com/office/powerpoint/2010/main" val="4191991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A5AC62-A5FD-2A5B-018F-859A378AA1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A5AC62-A5FD-2A5B-018F-859A378AA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9964271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How to do?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Sorry, won’t reveal until next lecture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Assume for now we are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9964271" cy="4422775"/>
              </a:xfrm>
              <a:blipFill>
                <a:blip r:embed="rId3"/>
                <a:stretch>
                  <a:fillRect l="-1102" t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659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Revisiting </a:t>
            </a:r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Initalization</a:t>
                </a:r>
                <a:r>
                  <a:rPr lang="en-US" dirty="0"/>
                  <a:t>: Create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buckets of counters and use a random hash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For each insertion (or deletion)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increment</a:t>
                </a:r>
                <a:r>
                  <a:rPr lang="en-US" dirty="0"/>
                  <a:t> (or </a:t>
                </a:r>
                <a:r>
                  <a:rPr lang="en-US" sz="2800" dirty="0"/>
                  <a:t>decrement) the counter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At the end of the stream, output the counter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as the estimate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r="-60" b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1EA1B43-00D8-FBB7-F3A2-66874C78B5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56199" y="3798055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1EA1B43-00D8-FBB7-F3A2-66874C78B5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8239095"/>
                  </p:ext>
                </p:extLst>
              </p:nvPr>
            </p:nvGraphicFramePr>
            <p:xfrm>
              <a:off x="3256199" y="3798055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2632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2632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2632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2632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7291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r>
              <a:rPr lang="en-US" dirty="0">
                <a:solidFill>
                  <a:srgbClr val="C00000"/>
                </a:solidFill>
              </a:rPr>
              <a:t> and the Power of Random Signs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Initalization</a:t>
                </a:r>
                <a:r>
                  <a:rPr lang="en-US" dirty="0"/>
                  <a:t>: Create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buckets of counters and use a random hash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and a uniformly random sign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{−1,+1}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=+1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For each insertion (or deletion)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change the counter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by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(or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At the end of the stream, output the </a:t>
                </a:r>
                <a:r>
                  <a:rPr lang="en-US" dirty="0">
                    <a:solidFill>
                      <a:srgbClr val="FF0000"/>
                    </a:solidFill>
                  </a:rPr>
                  <a:t>quantity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as the estimate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r="-1964" b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1EA1B43-00D8-FBB7-F3A2-66874C78B5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81366" y="4255255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1EA1B43-00D8-FBB7-F3A2-66874C78B5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754156"/>
                  </p:ext>
                </p:extLst>
              </p:nvPr>
            </p:nvGraphicFramePr>
            <p:xfrm>
              <a:off x="3281366" y="4255255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2632" r="-302404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2632" r="-202404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2632" r="-102404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2632" r="-2404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16339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06678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1111684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0505105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∈{4,5}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blipFill>
                <a:blip r:embed="rId6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72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>
                    <a:solidFill>
                      <a:srgbClr val="C00000"/>
                    </a:solidFill>
                  </a:rPr>
                  <a:t>Last Time: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 accuracy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 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a list that includes: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The items </a:t>
                </a:r>
                <a:r>
                  <a:rPr lang="en-US" sz="28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No items with frequency less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2005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652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022144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F6D477-E633-9150-E051-7176EF023D3D}"/>
              </a:ext>
            </a:extLst>
          </p:cNvPr>
          <p:cNvCxnSpPr>
            <a:stCxn id="6" idx="1"/>
          </p:cNvCxnSpPr>
          <p:nvPr/>
        </p:nvCxnSpPr>
        <p:spPr>
          <a:xfrm flipH="1">
            <a:off x="4177553" y="3954122"/>
            <a:ext cx="1166202" cy="985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∈{4,5}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blipFill>
                <a:blip r:embed="rId6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635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2540860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14325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F6D477-E633-9150-E051-7176EF023D3D}"/>
              </a:ext>
            </a:extLst>
          </p:cNvPr>
          <p:cNvCxnSpPr>
            <a:stCxn id="6" idx="1"/>
          </p:cNvCxnSpPr>
          <p:nvPr/>
        </p:nvCxnSpPr>
        <p:spPr>
          <a:xfrm flipH="1">
            <a:off x="4177553" y="3954122"/>
            <a:ext cx="1166202" cy="985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6F76CF-7D86-ECA4-87D8-B92CE912DA84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∈{4,5}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6F76CF-7D86-ECA4-87D8-B92CE912D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blipFill>
                <a:blip r:embed="rId6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593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3FBF39-8D30-4232-8EFB-37AE0B909BEC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∈{4,5}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3FBF39-8D30-4232-8EFB-37AE0B909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blipFill>
                <a:blip r:embed="rId6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11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1016908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785245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7EE6472-38B3-111F-C0C8-238B9ADFC2D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677774" y="3954122"/>
            <a:ext cx="0" cy="10775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34E52E-7026-2BCA-547E-664F301FE355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∈{4,5}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34E52E-7026-2BCA-547E-664F301FE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blipFill>
                <a:blip r:embed="rId6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388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207386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806371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1E5D40-80BA-055E-D7CE-F12F55C4A952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∈{4,5}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1E5D40-80BA-055E-D7CE-F12F55C4A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blipFill>
                <a:blip r:embed="rId6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042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6837904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9284757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∈{4,5}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blipFill>
                <a:blip r:embed="rId6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543A90B-E3EC-AA7E-7983-06065D63F86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677774" y="3954122"/>
            <a:ext cx="1148414" cy="10775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005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173737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4218787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∈{4,5}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blipFill>
                <a:blip r:embed="rId6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686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4215602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0937258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F6D477-E633-9150-E051-7176EF023D3D}"/>
              </a:ext>
            </a:extLst>
          </p:cNvPr>
          <p:cNvCxnSpPr>
            <a:stCxn id="6" idx="1"/>
          </p:cNvCxnSpPr>
          <p:nvPr/>
        </p:nvCxnSpPr>
        <p:spPr>
          <a:xfrm flipH="1">
            <a:off x="4177553" y="3954122"/>
            <a:ext cx="1166202" cy="985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∈{4,5}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blipFill>
                <a:blip r:embed="rId6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642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2381872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3870322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∈{4,5}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62E22-E27B-3688-652B-F9D8C5636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blipFill>
                <a:blip r:embed="rId6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942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4966515"/>
                  </p:ext>
                </p:extLst>
              </p:nvPr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/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003C0C-406A-615F-D363-C2B7B4CA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55" y="3023098"/>
                <a:ext cx="1334019" cy="18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382138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F6D477-E633-9150-E051-7176EF023D3D}"/>
              </a:ext>
            </a:extLst>
          </p:cNvPr>
          <p:cNvCxnSpPr>
            <a:stCxn id="6" idx="1"/>
          </p:cNvCxnSpPr>
          <p:nvPr/>
        </p:nvCxnSpPr>
        <p:spPr>
          <a:xfrm flipH="1">
            <a:off x="4177553" y="3954122"/>
            <a:ext cx="1166202" cy="985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∈{4,5}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blipFill>
                <a:blip r:embed="rId6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82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induces a frequency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 accuracy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 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a list that includes: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The items </a:t>
                </a:r>
                <a:r>
                  <a:rPr lang="en-US" sz="28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No items with frequency less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617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EFAE00B-DF1C-DAD4-C930-1F453965F2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2108698"/>
              <a:ext cx="8871037" cy="914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16" r="-6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1" t="-1316" r="-5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1" t="-1316" r="-4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1" t="-1316" r="-3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481" t="-1316" r="-2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81" t="-1316" r="-10192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481" t="-1316" r="-1923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CECA5C3-B7A3-3B58-EA7C-B14325C981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064950"/>
                  </p:ext>
                </p:extLst>
              </p:nvPr>
            </p:nvGraphicFramePr>
            <p:xfrm>
              <a:off x="3476182" y="5031690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316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316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316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316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/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4)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∈{4,5}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4B424-7C57-1672-41CB-50CF2F2A6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8" y="3877735"/>
                <a:ext cx="3562070" cy="1200329"/>
              </a:xfrm>
              <a:prstGeom prst="rect">
                <a:avLst/>
              </a:prstGeom>
              <a:blipFill>
                <a:blip r:embed="rId5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3">
                <a:extLst>
                  <a:ext uri="{FF2B5EF4-FFF2-40B4-BE49-F238E27FC236}">
                    <a16:creationId xmlns:a16="http://schemas.microsoft.com/office/drawing/2014/main" id="{4443FC17-C13A-ABCE-3653-EE66B22B3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83423" y="3208260"/>
                <a:ext cx="7436223" cy="175818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What is the estimation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?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? </a:t>
                </a:r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? 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3">
                <a:extLst>
                  <a:ext uri="{FF2B5EF4-FFF2-40B4-BE49-F238E27FC236}">
                    <a16:creationId xmlns:a16="http://schemas.microsoft.com/office/drawing/2014/main" id="{4443FC17-C13A-ABCE-3653-EE66B22B3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83423" y="3208260"/>
                <a:ext cx="7436223" cy="1758188"/>
              </a:xfrm>
              <a:blipFill>
                <a:blip r:embed="rId6"/>
                <a:stretch>
                  <a:fillRect l="-1475" t="-5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811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Note that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includes the signed number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occurrences of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itself</a:t>
                </a:r>
              </a:p>
              <a:p>
                <a:pPr>
                  <a:buClr>
                    <a:schemeClr val="tx1"/>
                  </a:buClr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Estimated frequency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1504" r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342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∈{−1,+1}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b="0" i="0" dirty="0">
                    <a:latin typeface="Cambria Math" panose="02040503050406030204" pitchFamily="18" charset="0"/>
                  </a:rPr>
                  <a:t>What is the expected error for</a:t>
                </a:r>
                <a:r>
                  <a:rPr lang="en-US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54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21829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latin typeface="Cambria Math" panose="02040503050406030204" pitchFamily="18" charset="0"/>
                  </a:rPr>
                  <a:t>What is the expectation of the error term for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?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brk m:alnAt="9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m:rPr>
                                <m:sty m:val="p"/>
                                <m:brk m:alnAt="9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ith</m:t>
                            </m:r>
                            <m:r>
                              <m:rPr>
                                <m:brk m:alnAt="9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m:rPr>
                                <m:brk m:alnAt="9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21829" cy="4859260"/>
              </a:xfrm>
              <a:blipFill>
                <a:blip r:embed="rId3"/>
                <a:stretch>
                  <a:fillRect l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293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1071344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latin typeface="Cambria Math" panose="02040503050406030204" pitchFamily="18" charset="0"/>
                  </a:rPr>
                  <a:t>What is the expectation of the error term for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?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brk m:alnAt="9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m:rPr>
                                <m:sty m:val="p"/>
                                <m:brk m:alnAt="9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ith</m:t>
                            </m:r>
                            <m:r>
                              <m:rPr>
                                <m:brk m:alnAt="9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m:rPr>
                                <m:brk m:alnAt="9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10713440" cy="4859260"/>
              </a:xfrm>
              <a:blipFill>
                <a:blip r:embed="rId3"/>
                <a:stretch>
                  <a:fillRect l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441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1071344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ith</m:t>
                        </m:r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latin typeface="Cambria Math" panose="02040503050406030204" pitchFamily="18" charset="0"/>
                  </a:rPr>
                  <a:t>What is the expectation of the error term for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?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brk m:alnAt="9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m:rPr>
                                <m:sty m:val="p"/>
                                <m:brk m:alnAt="9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ith</m:t>
                            </m:r>
                            <m:r>
                              <m:rPr>
                                <m:brk m:alnAt="9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m:rPr>
                                <m:brk m:alnAt="9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latin typeface="Cambria Math" panose="02040503050406030204" pitchFamily="18" charset="0"/>
                  </a:rPr>
                  <a:t>What is the variance of the error term for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?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10713440" cy="4859260"/>
              </a:xfrm>
              <a:blipFill>
                <a:blip r:embed="rId3"/>
                <a:stretch>
                  <a:fillRect l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693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1071344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latin typeface="Cambria Math" panose="02040503050406030204" pitchFamily="18" charset="0"/>
                  </a:rPr>
                  <a:t>Variance is at most the 2</a:t>
                </a:r>
                <a:r>
                  <a:rPr lang="en-US" baseline="30000" dirty="0">
                    <a:latin typeface="Cambria Math" panose="02040503050406030204" pitchFamily="18" charset="0"/>
                  </a:rPr>
                  <a:t>nd</a:t>
                </a:r>
                <a:r>
                  <a:rPr lang="en-US" dirty="0">
                    <a:latin typeface="Cambria Math" panose="02040503050406030204" pitchFamily="18" charset="0"/>
                  </a:rPr>
                  <a:t> moment of the error term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m:rPr>
                                        <m:sty m:val="p"/>
                                        <m:brk m:alnAt="9"/>
                                      </m:rPr>
                                      <a:rPr lang="en-US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ith</m:t>
                                    </m:r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9"/>
                                          </m:r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10713440" cy="4859260"/>
              </a:xfrm>
              <a:blipFill>
                <a:blip r:embed="rId3"/>
                <a:stretch>
                  <a:fillRect l="-1024" t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032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1071344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latin typeface="Cambria Math" panose="02040503050406030204" pitchFamily="18" charset="0"/>
                  </a:rPr>
                  <a:t>Variance is at most the 2</a:t>
                </a:r>
                <a:r>
                  <a:rPr lang="en-US" baseline="30000" dirty="0">
                    <a:latin typeface="Cambria Math" panose="02040503050406030204" pitchFamily="18" charset="0"/>
                  </a:rPr>
                  <a:t>nd</a:t>
                </a:r>
                <a:r>
                  <a:rPr lang="en-US" dirty="0">
                    <a:latin typeface="Cambria Math" panose="02040503050406030204" pitchFamily="18" charset="0"/>
                  </a:rPr>
                  <a:t> moment of the error term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m:rPr>
                                        <m:sty m:val="p"/>
                                        <m:brk m:alnAt="9"/>
                                      </m:rPr>
                                      <a:rPr lang="en-US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ith</m:t>
                                    </m:r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9"/>
                                          </m:r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10713440" cy="4859260"/>
              </a:xfrm>
              <a:blipFill>
                <a:blip r:embed="rId3"/>
                <a:stretch>
                  <a:fillRect l="-1024" t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854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1071344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latin typeface="Cambria Math" panose="02040503050406030204" pitchFamily="18" charset="0"/>
                  </a:rPr>
                  <a:t>Variance is at most the 2</a:t>
                </a:r>
                <a:r>
                  <a:rPr lang="en-US" baseline="30000" dirty="0">
                    <a:latin typeface="Cambria Math" panose="02040503050406030204" pitchFamily="18" charset="0"/>
                  </a:rPr>
                  <a:t>nd</a:t>
                </a:r>
                <a:r>
                  <a:rPr lang="en-US" dirty="0">
                    <a:latin typeface="Cambria Math" panose="02040503050406030204" pitchFamily="18" charset="0"/>
                  </a:rPr>
                  <a:t> moment of the error term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m:rPr>
                                        <m:sty m:val="p"/>
                                        <m:brk m:alnAt="9"/>
                                      </m:rPr>
                                      <a:rPr lang="en-US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ith</m:t>
                                    </m:r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9"/>
                                          </m:r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10713440" cy="4859260"/>
              </a:xfrm>
              <a:blipFill>
                <a:blip r:embed="rId3"/>
                <a:stretch>
                  <a:fillRect l="-1024" t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2DC579-EEB0-28A3-B8CD-EB59C3B3617B}"/>
                  </a:ext>
                </a:extLst>
              </p:cNvPr>
              <p:cNvSpPr txBox="1"/>
              <p:nvPr/>
            </p:nvSpPr>
            <p:spPr>
              <a:xfrm>
                <a:off x="5573810" y="2858549"/>
                <a:ext cx="6094674" cy="6806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2DC579-EEB0-28A3-B8CD-EB59C3B36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810" y="2858549"/>
                <a:ext cx="6094674" cy="6806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706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1071344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latin typeface="Cambria Math" panose="02040503050406030204" pitchFamily="18" charset="0"/>
                  </a:rPr>
                  <a:t>Variance is at most the 2</a:t>
                </a:r>
                <a:r>
                  <a:rPr lang="en-US" baseline="30000" dirty="0">
                    <a:latin typeface="Cambria Math" panose="02040503050406030204" pitchFamily="18" charset="0"/>
                  </a:rPr>
                  <a:t>nd</a:t>
                </a:r>
                <a:r>
                  <a:rPr lang="en-US" dirty="0">
                    <a:latin typeface="Cambria Math" panose="02040503050406030204" pitchFamily="18" charset="0"/>
                  </a:rPr>
                  <a:t> moment of the error term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m:rPr>
                                        <m:sty m:val="p"/>
                                        <m:brk m:alnAt="9"/>
                                      </m:rPr>
                                      <a:rPr lang="en-US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ith</m:t>
                                    </m:r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9"/>
                                          </m:r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10713440" cy="4859260"/>
              </a:xfrm>
              <a:blipFill>
                <a:blip r:embed="rId3"/>
                <a:stretch>
                  <a:fillRect l="-1024" t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2DC579-EEB0-28A3-B8CD-EB59C3B3617B}"/>
                  </a:ext>
                </a:extLst>
              </p:cNvPr>
              <p:cNvSpPr txBox="1"/>
              <p:nvPr/>
            </p:nvSpPr>
            <p:spPr>
              <a:xfrm>
                <a:off x="5573810" y="2858549"/>
                <a:ext cx="6094674" cy="6806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2DC579-EEB0-28A3-B8CD-EB59C3B36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810" y="2858549"/>
                <a:ext cx="6094674" cy="6806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3E5B22-7D9F-386D-3B2A-B192E70E3361}"/>
                  </a:ext>
                </a:extLst>
              </p:cNvPr>
              <p:cNvSpPr txBox="1"/>
              <p:nvPr/>
            </p:nvSpPr>
            <p:spPr>
              <a:xfrm>
                <a:off x="5845904" y="3528842"/>
                <a:ext cx="6094674" cy="673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3E5B22-7D9F-386D-3B2A-B192E70E3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04" y="3528842"/>
                <a:ext cx="6094674" cy="6738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4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Initalization</a:t>
                </a:r>
                <a:r>
                  <a:rPr lang="en-US" dirty="0"/>
                  <a:t>: Create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buckets of counters and use a random hash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For each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increment the counter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At the end of the stream, output the counter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as the estimate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r="-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1EA1B43-00D8-FBB7-F3A2-66874C78B5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56199" y="3798055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1EA1B43-00D8-FBB7-F3A2-66874C78B5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8239095"/>
                  </p:ext>
                </p:extLst>
              </p:nvPr>
            </p:nvGraphicFramePr>
            <p:xfrm>
              <a:off x="3256199" y="3798055"/>
              <a:ext cx="5069164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2632" r="-3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2632" r="-2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2632" r="-10192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2632" r="-1923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4807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1071344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latin typeface="Cambria Math" panose="02040503050406030204" pitchFamily="18" charset="0"/>
                  </a:rPr>
                  <a:t>Variance is at most the 2</a:t>
                </a:r>
                <a:r>
                  <a:rPr lang="en-US" baseline="30000" dirty="0">
                    <a:latin typeface="Cambria Math" panose="02040503050406030204" pitchFamily="18" charset="0"/>
                  </a:rPr>
                  <a:t>nd</a:t>
                </a:r>
                <a:r>
                  <a:rPr lang="en-US" dirty="0">
                    <a:latin typeface="Cambria Math" panose="02040503050406030204" pitchFamily="18" charset="0"/>
                  </a:rPr>
                  <a:t> moment of the error term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m:rPr>
                                        <m:sty m:val="p"/>
                                        <m:brk m:alnAt="9"/>
                                      </m:rPr>
                                      <a:rPr lang="en-US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ith</m:t>
                                    </m:r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9"/>
                                          </m:r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10713440" cy="4859260"/>
              </a:xfrm>
              <a:blipFill>
                <a:blip r:embed="rId3"/>
                <a:stretch>
                  <a:fillRect l="-1024" t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2DC579-EEB0-28A3-B8CD-EB59C3B3617B}"/>
                  </a:ext>
                </a:extLst>
              </p:cNvPr>
              <p:cNvSpPr txBox="1"/>
              <p:nvPr/>
            </p:nvSpPr>
            <p:spPr>
              <a:xfrm>
                <a:off x="5573810" y="2858549"/>
                <a:ext cx="6094674" cy="6806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2DC579-EEB0-28A3-B8CD-EB59C3B36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810" y="2858549"/>
                <a:ext cx="6094674" cy="6806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3E5B22-7D9F-386D-3B2A-B192E70E3361}"/>
                  </a:ext>
                </a:extLst>
              </p:cNvPr>
              <p:cNvSpPr txBox="1"/>
              <p:nvPr/>
            </p:nvSpPr>
            <p:spPr>
              <a:xfrm>
                <a:off x="5845904" y="3528842"/>
                <a:ext cx="6094674" cy="673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3E5B22-7D9F-386D-3B2A-B192E70E3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04" y="3528842"/>
                <a:ext cx="6094674" cy="6738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6C0032-788B-7EF4-53F7-18A0F850D490}"/>
                  </a:ext>
                </a:extLst>
              </p:cNvPr>
              <p:cNvSpPr txBox="1"/>
              <p:nvPr/>
            </p:nvSpPr>
            <p:spPr>
              <a:xfrm>
                <a:off x="5330529" y="4035320"/>
                <a:ext cx="6094674" cy="963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6C0032-788B-7EF4-53F7-18A0F850D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529" y="4035320"/>
                <a:ext cx="6094674" cy="963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693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1071344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latin typeface="Cambria Math" panose="02040503050406030204" pitchFamily="18" charset="0"/>
                  </a:rPr>
                  <a:t>Variance is at most the 2</a:t>
                </a:r>
                <a:r>
                  <a:rPr lang="en-US" baseline="30000" dirty="0">
                    <a:latin typeface="Cambria Math" panose="02040503050406030204" pitchFamily="18" charset="0"/>
                  </a:rPr>
                  <a:t>nd</a:t>
                </a:r>
                <a:r>
                  <a:rPr lang="en-US" dirty="0">
                    <a:latin typeface="Cambria Math" panose="02040503050406030204" pitchFamily="18" charset="0"/>
                  </a:rPr>
                  <a:t> moment of the error term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m:rPr>
                                        <m:sty m:val="p"/>
                                        <m:brk m:alnAt="9"/>
                                      </m:rPr>
                                      <a:rPr lang="en-US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ith</m:t>
                                    </m:r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9"/>
                                          </m:r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9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 then the variance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10713440" cy="4859260"/>
              </a:xfrm>
              <a:blipFill>
                <a:blip r:embed="rId3"/>
                <a:stretch>
                  <a:fillRect l="-1024" t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2DC579-EEB0-28A3-B8CD-EB59C3B3617B}"/>
                  </a:ext>
                </a:extLst>
              </p:cNvPr>
              <p:cNvSpPr txBox="1"/>
              <p:nvPr/>
            </p:nvSpPr>
            <p:spPr>
              <a:xfrm>
                <a:off x="5573810" y="2858549"/>
                <a:ext cx="6094674" cy="6806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2DC579-EEB0-28A3-B8CD-EB59C3B36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810" y="2858549"/>
                <a:ext cx="6094674" cy="6806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3E5B22-7D9F-386D-3B2A-B192E70E3361}"/>
                  </a:ext>
                </a:extLst>
              </p:cNvPr>
              <p:cNvSpPr txBox="1"/>
              <p:nvPr/>
            </p:nvSpPr>
            <p:spPr>
              <a:xfrm>
                <a:off x="5845904" y="3528842"/>
                <a:ext cx="6094674" cy="673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3E5B22-7D9F-386D-3B2A-B192E70E3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04" y="3528842"/>
                <a:ext cx="6094674" cy="6738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6C0032-788B-7EF4-53F7-18A0F850D490}"/>
                  </a:ext>
                </a:extLst>
              </p:cNvPr>
              <p:cNvSpPr txBox="1"/>
              <p:nvPr/>
            </p:nvSpPr>
            <p:spPr>
              <a:xfrm>
                <a:off x="5330529" y="4035320"/>
                <a:ext cx="6094674" cy="963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6C0032-788B-7EF4-53F7-18A0F850D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529" y="4035320"/>
                <a:ext cx="6094674" cy="963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702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 then the variance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By Chebyshev’s inequality, the error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How to ensure accuracy for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05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By Chebyshev’s inequality, the error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How to ensure accuracy for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times to get 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median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220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r>
              <a:rPr lang="en-US" dirty="0">
                <a:solidFill>
                  <a:srgbClr val="C00000"/>
                </a:solidFill>
              </a:rPr>
              <a:t>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For all estimated frequencies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by </a:t>
                </a:r>
                <a:r>
                  <a:rPr lang="en-US" dirty="0" err="1"/>
                  <a:t>CountSketch</a:t>
                </a:r>
                <a:r>
                  <a:rPr lang="en-US" dirty="0"/>
                  <a:t>, we have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09F85D-BA0F-609A-F9B0-E83C62E03D32}"/>
                  </a:ext>
                </a:extLst>
              </p:cNvPr>
              <p:cNvSpPr txBox="1"/>
              <p:nvPr/>
            </p:nvSpPr>
            <p:spPr>
              <a:xfrm>
                <a:off x="3137648" y="2456677"/>
                <a:ext cx="6096000" cy="938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09F85D-BA0F-609A-F9B0-E83C62E03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48" y="2456677"/>
                <a:ext cx="6096000" cy="938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3908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CountSketch</a:t>
            </a:r>
            <a:r>
              <a:rPr lang="en-US" dirty="0">
                <a:solidFill>
                  <a:srgbClr val="C00000"/>
                </a:solidFill>
              </a:rPr>
              <a:t>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</a:t>
                </a:r>
                <a:r>
                  <a:rPr lang="en-US" dirty="0" err="1">
                    <a:solidFill>
                      <a:srgbClr val="00B050"/>
                    </a:solidFill>
                  </a:rPr>
                  <a:t>ountSketch</a:t>
                </a:r>
                <a:r>
                  <a:rPr lang="en-US" dirty="0">
                    <a:solidFill>
                      <a:srgbClr val="00B050"/>
                    </a:solidFill>
                  </a:rPr>
                  <a:t> solves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heavy-hitters problem</a:t>
                </a:r>
                <a:r>
                  <a:rPr lang="en-US" dirty="0"/>
                  <a:t>: Given a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elements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induces a frequency vector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a </a:t>
                </a:r>
                <a:r>
                  <a:rPr lang="en-US" dirty="0">
                    <a:solidFill>
                      <a:srgbClr val="FF0000"/>
                    </a:solidFill>
                  </a:rPr>
                  <a:t>threshold</a:t>
                </a:r>
                <a:r>
                  <a:rPr lang="en-US" dirty="0"/>
                  <a:t> parameter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 1)</m:t>
                    </m:r>
                  </m:oMath>
                </a14:m>
                <a:r>
                  <a:rPr lang="en-US" dirty="0"/>
                  <a:t>, output a list that includes: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The items from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that have frequency at least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No items with frequency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Space usage: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bits of space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r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11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>
                    <a:solidFill>
                      <a:srgbClr val="C00000"/>
                    </a:solidFill>
                  </a:rPr>
                  <a:t>CountMin</a:t>
                </a:r>
                <a:r>
                  <a:rPr lang="en-US" dirty="0">
                    <a:solidFill>
                      <a:srgbClr val="C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For all estimated frequencies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by </a:t>
                </a:r>
                <a:r>
                  <a:rPr lang="en-US" dirty="0" err="1"/>
                  <a:t>CountMin</a:t>
                </a:r>
                <a:r>
                  <a:rPr lang="en-US" dirty="0"/>
                  <a:t>, we have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Returning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means: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/>
                  <a:t> will be returned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FF0000"/>
                    </a:solidFill>
                  </a:rPr>
                  <a:t>NO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will be returned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09F85D-BA0F-609A-F9B0-E83C62E03D32}"/>
                  </a:ext>
                </a:extLst>
              </p:cNvPr>
              <p:cNvSpPr txBox="1"/>
              <p:nvPr/>
            </p:nvSpPr>
            <p:spPr>
              <a:xfrm>
                <a:off x="3137648" y="2456677"/>
                <a:ext cx="6096000" cy="938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09F85D-BA0F-609A-F9B0-E83C62E03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48" y="2456677"/>
                <a:ext cx="6096000" cy="938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10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>
                    <a:solidFill>
                      <a:srgbClr val="C00000"/>
                    </a:solidFill>
                  </a:rPr>
                  <a:t>CountMin</a:t>
                </a:r>
                <a:r>
                  <a:rPr lang="en-US" dirty="0">
                    <a:solidFill>
                      <a:srgbClr val="C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-Frequent Items Problem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Summary</a:t>
                </a:r>
                <a:r>
                  <a:rPr lang="en-US" dirty="0"/>
                  <a:t>: </a:t>
                </a:r>
                <a:r>
                  <a:rPr lang="en-US" dirty="0" err="1"/>
                  <a:t>CountMin</a:t>
                </a:r>
                <a:r>
                  <a:rPr lang="en-US" dirty="0"/>
                  <a:t> can be used to solve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-frequent items problem on an insertion-deletion stream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 err="1"/>
                  <a:t>CountMin</a:t>
                </a:r>
                <a:r>
                  <a:rPr lang="en-US" dirty="0"/>
                  <a:t> uses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bits of space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 err="1"/>
                  <a:t>CountMin</a:t>
                </a:r>
                <a:r>
                  <a:rPr lang="en-US" sz="2800" dirty="0"/>
                  <a:t> is a deterministic algorithm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 err="1"/>
                  <a:t>CountMin</a:t>
                </a:r>
                <a:r>
                  <a:rPr lang="en-US" sz="2800" dirty="0"/>
                  <a:t> </a:t>
                </a:r>
                <a:r>
                  <a:rPr lang="en-US" sz="2800" i="1" dirty="0"/>
                  <a:t>never </a:t>
                </a:r>
                <a:r>
                  <a:rPr lang="en-US" dirty="0"/>
                  <a:t>undere</a:t>
                </a:r>
                <a:r>
                  <a:rPr lang="en-US" sz="2800" dirty="0"/>
                  <a:t>stimates the true frequency for </a:t>
                </a:r>
                <a:r>
                  <a:rPr lang="en-US" sz="2800"/>
                  <a:t>insertion-only streams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071" t="-2005" r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06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A5AC62-A5FD-2A5B-018F-859A378AA1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Recall: Euclidean Space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Norm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A5AC62-A5FD-2A5B-018F-859A378AA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For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norm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defined as: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3"/>
                <a:stretch>
                  <a:fillRect l="-1043" t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B88071-3598-F220-BF6B-9DE688C31623}"/>
                  </a:ext>
                </a:extLst>
              </p:cNvPr>
              <p:cNvSpPr txBox="1"/>
              <p:nvPr/>
            </p:nvSpPr>
            <p:spPr>
              <a:xfrm>
                <a:off x="-993402" y="3255202"/>
                <a:ext cx="9319931" cy="1094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B88071-3598-F220-BF6B-9DE688C31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3402" y="3255202"/>
                <a:ext cx="9319931" cy="1094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6EDECF1-065D-468F-6CA2-CEAC2824F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364" y="2633731"/>
            <a:ext cx="5674659" cy="3749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5F7EE05-03E0-5A5C-8C38-977DCF9B0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53723"/>
                <a:ext cx="5105400" cy="1739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 distance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5F7EE05-03E0-5A5C-8C38-977DCF9B0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53723"/>
                <a:ext cx="5105400" cy="1739152"/>
              </a:xfrm>
              <a:prstGeom prst="rect">
                <a:avLst/>
              </a:prstGeom>
              <a:blipFill>
                <a:blip r:embed="rId6"/>
                <a:stretch>
                  <a:fillRect l="-2151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14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Trivia Question #7 (Norms)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For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which of the following is (the most) true?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None of these are true characterizations of the 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043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Trivia Question #8 (Norms)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For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how much large 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be?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043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727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2261</Words>
  <Application>Microsoft Office PowerPoint</Application>
  <PresentationFormat>Widescreen</PresentationFormat>
  <Paragraphs>600</Paragraphs>
  <Slides>45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Office Theme</vt:lpstr>
      <vt:lpstr>CSCE 689: Special Topics on Algorithms for Big Data</vt:lpstr>
      <vt:lpstr>Last Time: (ε,k)-Frequent Items Problem</vt:lpstr>
      <vt:lpstr>(ε,k)-Frequent Items Problem</vt:lpstr>
      <vt:lpstr>CountMin</vt:lpstr>
      <vt:lpstr>CountMin for (ε,k)-Frequent Items Problem</vt:lpstr>
      <vt:lpstr>CountMin for (ε,k)-Frequent Items Problem</vt:lpstr>
      <vt:lpstr>Recall: Euclidean Space and L_2 Norm</vt:lpstr>
      <vt:lpstr>Trivia Question #7 (Norms)</vt:lpstr>
      <vt:lpstr>Trivia Question #8 (Norms)</vt:lpstr>
      <vt:lpstr>(ε,k)-Frequent Items Problem</vt:lpstr>
      <vt:lpstr>L_2 Heavy-Hitters</vt:lpstr>
      <vt:lpstr>L_2 Heavy-Hitters</vt:lpstr>
      <vt:lpstr>L_2 Estimation</vt:lpstr>
      <vt:lpstr>L_2 Estimation</vt:lpstr>
      <vt:lpstr>L_2 Estimation</vt:lpstr>
      <vt:lpstr>Revisiting CountMin</vt:lpstr>
      <vt:lpstr>CountMin and the Power of Random Signs</vt:lpstr>
      <vt:lpstr>CountSketch</vt:lpstr>
      <vt:lpstr>CountSketch</vt:lpstr>
      <vt:lpstr>CountSketch</vt:lpstr>
      <vt:lpstr>CountSketch</vt:lpstr>
      <vt:lpstr>CountSketch</vt:lpstr>
      <vt:lpstr>CountSketch</vt:lpstr>
      <vt:lpstr>CountSketch</vt:lpstr>
      <vt:lpstr>CountSketch</vt:lpstr>
      <vt:lpstr>CountSketch</vt:lpstr>
      <vt:lpstr>CountSketch</vt:lpstr>
      <vt:lpstr>CountSketch</vt:lpstr>
      <vt:lpstr>CountSketch</vt:lpstr>
      <vt:lpstr>CountSketch</vt:lpstr>
      <vt:lpstr>CountSketch</vt:lpstr>
      <vt:lpstr>CountSketch Error Analysis</vt:lpstr>
      <vt:lpstr>CountSketch Error Analysis</vt:lpstr>
      <vt:lpstr>CountSketch Error Analysis</vt:lpstr>
      <vt:lpstr>CountSketch Error Analysis</vt:lpstr>
      <vt:lpstr>CountSketch Error Analysis</vt:lpstr>
      <vt:lpstr>CountSketch Error Analysis</vt:lpstr>
      <vt:lpstr>CountSketch Error Analysis</vt:lpstr>
      <vt:lpstr>CountSketch Error Analysis</vt:lpstr>
      <vt:lpstr>CountSketch Error Analysis</vt:lpstr>
      <vt:lpstr>CountSketch Error Analysis</vt:lpstr>
      <vt:lpstr>CountSketch Error Analysis</vt:lpstr>
      <vt:lpstr>CountSketch Error Analysis</vt:lpstr>
      <vt:lpstr>CountSketch Error Analysis</vt:lpstr>
      <vt:lpstr>CountSketch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689: Special Topics on Algorithms for Big Data</dc:title>
  <dc:creator>Samson Zhou</dc:creator>
  <cp:lastModifiedBy>Samson Zhou</cp:lastModifiedBy>
  <cp:revision>4</cp:revision>
  <dcterms:created xsi:type="dcterms:W3CDTF">2023-09-29T00:24:53Z</dcterms:created>
  <dcterms:modified xsi:type="dcterms:W3CDTF">2023-09-29T16:25:42Z</dcterms:modified>
</cp:coreProperties>
</file>