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861" r:id="rId2"/>
    <p:sldId id="865" r:id="rId3"/>
    <p:sldId id="1109" r:id="rId4"/>
    <p:sldId id="1078" r:id="rId5"/>
    <p:sldId id="1081" r:id="rId6"/>
    <p:sldId id="1080" r:id="rId7"/>
    <p:sldId id="1079" r:id="rId8"/>
    <p:sldId id="888" r:id="rId9"/>
    <p:sldId id="1082" r:id="rId10"/>
    <p:sldId id="1083" r:id="rId11"/>
    <p:sldId id="1084" r:id="rId12"/>
    <p:sldId id="1085" r:id="rId13"/>
    <p:sldId id="1086" r:id="rId14"/>
    <p:sldId id="880" r:id="rId15"/>
    <p:sldId id="1089" r:id="rId16"/>
    <p:sldId id="1090" r:id="rId17"/>
    <p:sldId id="1091" r:id="rId18"/>
    <p:sldId id="1092" r:id="rId19"/>
    <p:sldId id="1093" r:id="rId20"/>
    <p:sldId id="1094" r:id="rId21"/>
    <p:sldId id="1095" r:id="rId22"/>
    <p:sldId id="1096" r:id="rId23"/>
    <p:sldId id="1097" r:id="rId24"/>
    <p:sldId id="1098" r:id="rId25"/>
    <p:sldId id="1099" r:id="rId26"/>
    <p:sldId id="1100" r:id="rId27"/>
    <p:sldId id="1101" r:id="rId28"/>
    <p:sldId id="1102" r:id="rId29"/>
    <p:sldId id="1104" r:id="rId30"/>
    <p:sldId id="1105" r:id="rId31"/>
    <p:sldId id="1087" r:id="rId32"/>
    <p:sldId id="1088" r:id="rId33"/>
    <p:sldId id="1107" r:id="rId34"/>
    <p:sldId id="1106" r:id="rId35"/>
    <p:sldId id="110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9F535-D31B-4DAC-906B-B8374CD2EA2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7A4C2-DB25-4542-AFFA-91F5EF65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8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6E65-ADC9-4F29-BA00-34B3E2F9B8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0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6E65-ADC9-4F29-BA00-34B3E2F9B8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84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6E65-ADC9-4F29-BA00-34B3E2F9B8F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33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6E65-ADC9-4F29-BA00-34B3E2F9B8F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85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6E65-ADC9-4F29-BA00-34B3E2F9B8F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45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6E65-ADC9-4F29-BA00-34B3E2F9B8F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69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6E65-ADC9-4F29-BA00-34B3E2F9B8F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2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6E65-ADC9-4F29-BA00-34B3E2F9B8F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9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6E65-ADC9-4F29-BA00-34B3E2F9B8F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3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DE2C-2B19-FAC1-8496-B314D1663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3DBCD-E7F4-1AAE-CE3A-72A16B6F3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0901D-2F7E-C1BC-B736-2FC071723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AAEF2-DF96-A53E-8134-B53A5C2D8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76C39-406A-5A3C-852F-77A4E14EE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1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699D-E1D7-2F2B-03B6-1D2DA248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41DB38-F9F7-D366-75CB-E13C2299D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84D3B-DA90-F918-A248-B50009EB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D634-8CC5-93AD-99E1-D1E75BD9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2EA7E-9B60-2234-4D0C-A7154526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9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C6C82-6B7D-E142-694D-6D04DFD93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2AA14-B297-E2E5-47FF-E16962D85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AB537-8DF0-9F26-FA64-DDA471A1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27258-4109-1935-FD9B-C0BA1291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A28B-E43C-984C-8976-CC70747A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0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525F-0A0B-7902-BC28-EFA924CF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749BF-5802-AB63-4C03-DF90E3E71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0F39E-9D4D-6B49-CA6F-1BB4EB48E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2167-3C7F-8F2D-74FD-6B83D2AA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3E2D8-0152-640C-865E-89AF236A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6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26866-989A-21B0-6B0B-198A1C7DF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E7A12-F973-8930-B23E-86A037707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0CA58-57DE-D7CF-C99A-7D82E7F5C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2918A-C70A-796E-5C3A-B5DC5313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2EAED-9320-AA38-81E4-FFB5F6727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5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3E714-CE52-00A9-A62E-7A044C55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14409-C03B-92A8-A584-D5724C1DE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9550E-2651-58F4-E0C3-83E00EAD0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4EF66-A9F0-E729-F10C-E7457FCF6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D8C2A-E771-AD6B-19E4-A79DA04A0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471D9-E5A4-BE73-5706-AD7DB41C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9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E3C6-A592-2F95-DCD3-533D37E6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67148-90D2-9519-3CC0-43D30ACAE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232F5-C94F-541E-1B3F-E9670FF2D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4D6FF-9CF7-1D71-1CBA-8AAAB99F1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3F203-18F4-D9DC-B55D-67501F6DC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D4816-186E-26DD-8E73-7D6C65C8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40D7E-2105-B248-C3FF-D6DA708E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4A8375-979F-F152-923E-42A2F21A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F7F4-EC2E-CEA2-3330-EA05A2FF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636B1-AE5A-B8F7-D719-DBE4AEBB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3D9A8-2720-D695-953F-2FB648E7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A9695-DC2D-D44F-8964-644D557F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97E85-99BA-D2FA-0C6E-708ABFE1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108C1-8BC6-5A34-66EB-3C3D601C0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2C471-A6C2-98C4-9273-E6DFF43C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7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95DBB-9BFB-19AD-66CD-D0AD8EEC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0AD3C-29CA-FDEF-0C92-034324FD9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447AC-3183-F718-077A-2D9B1A35A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61191-47AB-DC34-CB42-E0DBBD852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17CAD-3461-89F6-592D-A3F8B0D67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C3E80-4748-59AF-C9DA-FC19E5DE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9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4592-9405-2EE2-CBE9-7073BC9EE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5D671-E0ED-F3C3-9203-9B30A9598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69C66-4095-291B-C2C2-3566E93B2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B14F7-97E1-519A-4E9B-0F513B91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C3E88-1351-A6E6-2DED-289738293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D32EB-207F-E105-0B96-12349B6E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22585F-8226-3B4D-9A31-5F5C7086A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4697F-1302-6790-ADC6-B9DB3B782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FD670-9511-C4A8-1451-9E00E6AFA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73C14-781E-4B7B-ADBC-A4CBCF68CB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057F3-209D-4CF7-C8E2-B2B22C7FD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EEFC6-3BE0-766D-463E-1B04654C3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C6E64-F4E2-4842-91C4-77045F8E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4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49558-8CBC-D30A-02F3-65EA383A4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CSCE 689: Special Topics on Algorithms for Big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02CB3-FC8E-C393-0D77-33E8A17F6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89797"/>
          </a:xfrm>
        </p:spPr>
        <p:txBody>
          <a:bodyPr>
            <a:normAutofit/>
          </a:bodyPr>
          <a:lstStyle/>
          <a:p>
            <a:r>
              <a:rPr lang="en-US" sz="3600" dirty="0"/>
              <a:t>October 2, 2023</a:t>
            </a:r>
          </a:p>
        </p:txBody>
      </p:sp>
    </p:spTree>
    <p:extLst>
      <p:ext uri="{BB962C8B-B14F-4D97-AF65-F5344CB8AC3E}">
        <p14:creationId xmlns:p14="http://schemas.microsoft.com/office/powerpoint/2010/main" val="642191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365125"/>
                <a:ext cx="10780059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Moment Estimation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365125"/>
                <a:ext cx="10780059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Algorithm</a:t>
                </a:r>
                <a:r>
                  <a:rPr lang="en-US" dirty="0"/>
                  <a:t>: Generate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and each entry drawn from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rad>
                      </m:den>
                    </m:f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. Set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Whenever there is an update to a coordinate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update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0B810DC-3D5D-80DE-EF52-A16D86600ECE}"/>
              </a:ext>
            </a:extLst>
          </p:cNvPr>
          <p:cNvSpPr txBox="1"/>
          <p:nvPr/>
        </p:nvSpPr>
        <p:spPr>
          <a:xfrm>
            <a:off x="401169" y="3113681"/>
            <a:ext cx="11654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1 7 7 7 3 7 7 1 4 1 1 1 1 5 1 1 7 1 7 5 1 7 7</a:t>
            </a:r>
          </a:p>
        </p:txBody>
      </p:sp>
    </p:spTree>
    <p:extLst>
      <p:ext uri="{BB962C8B-B14F-4D97-AF65-F5344CB8AC3E}">
        <p14:creationId xmlns:p14="http://schemas.microsoft.com/office/powerpoint/2010/main" val="132919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365125"/>
                <a:ext cx="10780059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Moment Estimation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365125"/>
                <a:ext cx="10780059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Algorithm</a:t>
                </a:r>
                <a:r>
                  <a:rPr lang="en-US" dirty="0"/>
                  <a:t>: Generate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and each entry drawn from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rad>
                      </m:den>
                    </m:f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. Set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Whenever there is an update to a coordinate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update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>
                  <a:solidFill>
                    <a:srgbClr val="C00000"/>
                  </a:solidFill>
                </a:endParaRPr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endParaRPr lang="en-US" b="0" dirty="0">
                  <a:solidFill>
                    <a:srgbClr val="C00000"/>
                  </a:solidFill>
                </a:endParaRPr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0B810DC-3D5D-80DE-EF52-A16D86600ECE}"/>
              </a:ext>
            </a:extLst>
          </p:cNvPr>
          <p:cNvSpPr txBox="1"/>
          <p:nvPr/>
        </p:nvSpPr>
        <p:spPr>
          <a:xfrm>
            <a:off x="401169" y="3113681"/>
            <a:ext cx="11654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1 7 7 7 3 7 7 1 4 1 1 1 1 5 1 1 7 1 7 5 1 7 7</a:t>
            </a:r>
          </a:p>
        </p:txBody>
      </p:sp>
    </p:spTree>
    <p:extLst>
      <p:ext uri="{BB962C8B-B14F-4D97-AF65-F5344CB8AC3E}">
        <p14:creationId xmlns:p14="http://schemas.microsoft.com/office/powerpoint/2010/main" val="274901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365125"/>
                <a:ext cx="10780059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Moment Estimation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365125"/>
                <a:ext cx="10780059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Algorithm</a:t>
                </a:r>
                <a:r>
                  <a:rPr lang="en-US" dirty="0"/>
                  <a:t>: Generate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and each entry drawn from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rad>
                      </m:den>
                    </m:f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. Set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Whenever there is an update to a coordinate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update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rgbClr val="C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Π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>
                  <a:solidFill>
                    <a:srgbClr val="C00000"/>
                  </a:solidFill>
                </a:endParaRPr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Π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endParaRPr lang="en-US" b="0" dirty="0">
                  <a:solidFill>
                    <a:srgbClr val="C00000"/>
                  </a:solidFill>
                </a:endParaRPr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Π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  <a:blipFill>
                <a:blip r:embed="rId3"/>
                <a:stretch>
                  <a:fillRect l="-1043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0B810DC-3D5D-80DE-EF52-A16D86600ECE}"/>
              </a:ext>
            </a:extLst>
          </p:cNvPr>
          <p:cNvSpPr txBox="1"/>
          <p:nvPr/>
        </p:nvSpPr>
        <p:spPr>
          <a:xfrm>
            <a:off x="401169" y="3113681"/>
            <a:ext cx="11654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1 7 7 7 3 7 7 1 4 1 1 1 1 5 1 1 7 1 7 5 1 7 7</a:t>
            </a:r>
          </a:p>
        </p:txBody>
      </p:sp>
    </p:spTree>
    <p:extLst>
      <p:ext uri="{BB962C8B-B14F-4D97-AF65-F5344CB8AC3E}">
        <p14:creationId xmlns:p14="http://schemas.microsoft.com/office/powerpoint/2010/main" val="675606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AMS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sz="2800" dirty="0"/>
                  <a:t>Generate a random sign vector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−1, +1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b="0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</a:pPr>
                <a:endParaRPr lang="en-US" b="0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Maintain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⟨</m:t>
                    </m:r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endParaRPr lang="en-US" dirty="0"/>
              </a:p>
              <a:p>
                <a:pPr marL="0" indent="0">
                  <a:buClr>
                    <a:schemeClr val="tx1"/>
                  </a:buClr>
                  <a:buNone/>
                </a:pPr>
                <a:endParaRPr lang="en-US" b="0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  <a:blipFill>
                <a:blip r:embed="rId3"/>
                <a:stretch>
                  <a:fillRect l="-1071" t="-2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248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292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331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67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637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0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9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Recall: Euclidean Space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Norm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/>
                  <a:t>For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,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norm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is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defined as:</a:t>
                </a:r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 marL="0" indent="0">
                  <a:buClr>
                    <a:schemeClr val="tx1"/>
                  </a:buClr>
                  <a:buNone/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  <a:blipFill>
                <a:blip r:embed="rId3"/>
                <a:stretch>
                  <a:fillRect l="-1043" t="-2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B88071-3598-F220-BF6B-9DE688C31623}"/>
                  </a:ext>
                </a:extLst>
              </p:cNvPr>
              <p:cNvSpPr txBox="1"/>
              <p:nvPr/>
            </p:nvSpPr>
            <p:spPr>
              <a:xfrm>
                <a:off x="-993402" y="3255202"/>
                <a:ext cx="9319931" cy="10944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2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sub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sSubSup>
                            <m:sSubSupPr>
                              <m:ctrlP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B88071-3598-F220-BF6B-9DE688C31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93402" y="3255202"/>
                <a:ext cx="9319931" cy="10944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6EDECF1-065D-468F-6CA2-CEAC2824F1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7364" y="2633731"/>
            <a:ext cx="5674659" cy="37496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5F7EE05-03E0-5A5C-8C38-977DCF9B08C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4753723"/>
                <a:ext cx="5105400" cy="17391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For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, the distance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 is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</m:e>
                        </m:d>
                      </m:e>
                      <m:sub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defined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5F7EE05-03E0-5A5C-8C38-977DCF9B0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53723"/>
                <a:ext cx="5105400" cy="1739152"/>
              </a:xfrm>
              <a:prstGeom prst="rect">
                <a:avLst/>
              </a:prstGeom>
              <a:blipFill>
                <a:blip r:embed="rId6"/>
                <a:stretch>
                  <a:fillRect l="-2151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140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914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829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264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59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2006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117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522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100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/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D19AD5-156B-E52B-DD5D-AE5B2F830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6" y="2393577"/>
                <a:ext cx="1334019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2277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AMS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/>
                  <a:t>What values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 did you get?</a:t>
                </a:r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What values 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did you get?</a:t>
                </a:r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  <a:blipFill>
                <a:blip r:embed="rId3"/>
                <a:stretch>
                  <a:fillRect l="-1071" t="-2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56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Recall: </a:t>
            </a:r>
            <a:r>
              <a:rPr lang="en-US" dirty="0" err="1">
                <a:solidFill>
                  <a:srgbClr val="C00000"/>
                </a:solidFill>
              </a:rPr>
              <a:t>CountSketch</a:t>
            </a:r>
            <a:r>
              <a:rPr lang="en-US" dirty="0">
                <a:solidFill>
                  <a:srgbClr val="C00000"/>
                </a:solidFill>
              </a:rPr>
              <a:t>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C</a:t>
                </a:r>
                <a:r>
                  <a:rPr lang="en-US" dirty="0" err="1">
                    <a:solidFill>
                      <a:srgbClr val="00B050"/>
                    </a:solidFill>
                  </a:rPr>
                  <a:t>ountSketch</a:t>
                </a:r>
                <a:r>
                  <a:rPr lang="en-US" dirty="0">
                    <a:solidFill>
                      <a:srgbClr val="00B050"/>
                    </a:solidFill>
                  </a:rPr>
                  <a:t> solves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>
                    <a:solidFill>
                      <a:srgbClr val="00B050"/>
                    </a:solidFill>
                  </a:rPr>
                  <a:t>heavy-hitters problem</a:t>
                </a:r>
                <a:r>
                  <a:rPr lang="en-US" dirty="0"/>
                  <a:t>: Given a set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elements from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that induces a frequency vector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and a </a:t>
                </a:r>
                <a:r>
                  <a:rPr lang="en-US" dirty="0">
                    <a:solidFill>
                      <a:srgbClr val="FF0000"/>
                    </a:solidFill>
                  </a:rPr>
                  <a:t>threshold</a:t>
                </a:r>
                <a:r>
                  <a:rPr lang="en-US" dirty="0"/>
                  <a:t> parameter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∈(0, 1)</m:t>
                    </m:r>
                  </m:oMath>
                </a14:m>
                <a:r>
                  <a:rPr lang="en-US" dirty="0"/>
                  <a:t>, output a list that includes:</a:t>
                </a:r>
              </a:p>
              <a:p>
                <a:pPr lvl="1">
                  <a:buClr>
                    <a:schemeClr val="tx1"/>
                  </a:buClr>
                </a:pPr>
                <a:r>
                  <a:rPr lang="en-US" sz="2800" dirty="0"/>
                  <a:t>The items from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/>
                  <a:t> that have frequency at least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lvl="1">
                  <a:buClr>
                    <a:schemeClr val="tx1"/>
                  </a:buClr>
                </a:pPr>
                <a:r>
                  <a:rPr lang="en-US" sz="2800" dirty="0"/>
                  <a:t>No items with frequency less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Space usage: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func>
                          <m:func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bits of space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  <a:blipFill>
                <a:blip r:embed="rId3"/>
                <a:stretch>
                  <a:fillRect l="-1071" t="-2005" r="-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1114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AMS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/>
                  <a:t>What values 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did you get?</a:t>
                </a:r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  <a:blipFill>
                <a:blip r:embed="rId3"/>
                <a:stretch>
                  <a:fillRect l="-1071" t="-2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3AB1726-F99B-B32E-F9EE-6D7A0F856F6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534975" y="5049618"/>
              <a:ext cx="8871037" cy="78640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67291">
                      <a:extLst>
                        <a:ext uri="{9D8B030D-6E8A-4147-A177-3AD203B41FA5}">
                          <a16:colId xmlns:a16="http://schemas.microsoft.com/office/drawing/2014/main" val="3773768660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1452708227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132774346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2249882866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3018357870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2094864678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3264903238"/>
                        </a:ext>
                      </a:extLst>
                    </a:gridCol>
                  </a:tblGrid>
                  <a:tr h="39320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9583314"/>
                      </a:ext>
                    </a:extLst>
                  </a:tr>
                  <a:tr h="3932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50553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3AB1726-F99B-B32E-F9EE-6D7A0F856F6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5209002"/>
                  </p:ext>
                </p:extLst>
              </p:nvPr>
            </p:nvGraphicFramePr>
            <p:xfrm>
              <a:off x="1534975" y="5049618"/>
              <a:ext cx="8871037" cy="78640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67291">
                      <a:extLst>
                        <a:ext uri="{9D8B030D-6E8A-4147-A177-3AD203B41FA5}">
                          <a16:colId xmlns:a16="http://schemas.microsoft.com/office/drawing/2014/main" val="3773768660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1452708227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132774346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2249882866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3018357870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2094864678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3264903238"/>
                        </a:ext>
                      </a:extLst>
                    </a:gridCol>
                  </a:tblGrid>
                  <a:tr h="39320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81" t="-1538" r="-602404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481" t="-1538" r="-502404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481" t="-1538" r="-402404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9043" t="-1538" r="-300478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00962" t="-1538" r="-201923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00962" t="-1538" r="-101923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00962" t="-1538" r="-1923" b="-11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9583314"/>
                      </a:ext>
                    </a:extLst>
                  </a:tr>
                  <a:tr h="3932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50553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51927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AMS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</m:e>
                    </m:nary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242755" cy="4859260"/>
              </a:xfrm>
              <a:blipFill>
                <a:blip r:embed="rId3"/>
                <a:stretch>
                  <a:fillRect l="-1071" t="-2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850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AMS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930128" cy="48592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V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ar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bSup>
                          </m:e>
                        </m:d>
                      </m:e>
                    </m:nary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+6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</m:e>
                    </m:nary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≤6</m:t>
                    </m:r>
                    <m:sSubSup>
                      <m:sSub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930128" cy="4859260"/>
              </a:xfrm>
              <a:blipFill>
                <a:blip r:embed="rId3"/>
                <a:stretch>
                  <a:fillRect l="-1004" t="-2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241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AMS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930128" cy="48592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/>
                  <a:t>By Chebyshev’s inequality,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will be a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/>
                  <a:t>-approximation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930128" cy="4859260"/>
              </a:xfrm>
              <a:blipFill>
                <a:blip r:embed="rId3"/>
                <a:stretch>
                  <a:fillRect l="-1004" t="-1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0477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AMS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930128" cy="48592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/>
                  <a:t>How to get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-approximation?</a:t>
                </a:r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Repeat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times and take the average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930128" cy="4859260"/>
              </a:xfrm>
              <a:blipFill>
                <a:blip r:embed="rId3"/>
                <a:stretch>
                  <a:fillRect l="-1004" t="-2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0276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AMS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930128" cy="48592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/>
                  <a:t>Space of algorithm: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words of space 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bits of space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930128" cy="4859260"/>
              </a:xfrm>
              <a:blipFill>
                <a:blip r:embed="rId3"/>
                <a:stretch>
                  <a:fillRect l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98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Estimation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9964271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Goal</a:t>
                </a:r>
                <a:r>
                  <a:rPr lang="en-US" dirty="0"/>
                  <a:t>: </a:t>
                </a:r>
                <a:r>
                  <a:rPr lang="en-US" dirty="0">
                    <a:solidFill>
                      <a:schemeClr val="tx1"/>
                    </a:solidFill>
                  </a:rPr>
                  <a:t>Given a set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elements from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that induces a frequency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an accuracy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∈(0, 1)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output a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-approximation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′≤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9964271" cy="4422775"/>
              </a:xfrm>
              <a:blipFill>
                <a:blip r:embed="rId3"/>
                <a:stretch>
                  <a:fillRect l="-1102" t="-2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545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Moment Estimation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9964271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Goal</a:t>
                </a:r>
                <a:r>
                  <a:rPr lang="en-US" dirty="0"/>
                  <a:t>: Find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′≤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9964271" cy="4422775"/>
              </a:xfrm>
              <a:blipFill>
                <a:blip r:embed="rId3"/>
                <a:stretch>
                  <a:fillRect l="-1102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612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Moment Estimation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9964271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Goal</a:t>
                </a:r>
                <a:r>
                  <a:rPr lang="en-US" dirty="0"/>
                  <a:t>: Find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′≤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9964271" cy="4422775"/>
              </a:xfrm>
              <a:blipFill>
                <a:blip r:embed="rId3"/>
                <a:stretch>
                  <a:fillRect l="-1102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1B43469-0647-10F7-60B0-67C26D9CC97C}"/>
              </a:ext>
            </a:extLst>
          </p:cNvPr>
          <p:cNvSpPr txBox="1"/>
          <p:nvPr/>
        </p:nvSpPr>
        <p:spPr>
          <a:xfrm>
            <a:off x="412377" y="3209969"/>
            <a:ext cx="11654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1 7 7 7 3 7 7 1 4 1 1 1 1 5 1 1 7 1 7 5 1 7 7</a:t>
            </a:r>
          </a:p>
        </p:txBody>
      </p:sp>
    </p:spTree>
    <p:extLst>
      <p:ext uri="{BB962C8B-B14F-4D97-AF65-F5344CB8AC3E}">
        <p14:creationId xmlns:p14="http://schemas.microsoft.com/office/powerpoint/2010/main" val="148596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Moment Estimation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9964271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Goal</a:t>
                </a:r>
                <a:r>
                  <a:rPr lang="en-US" dirty="0"/>
                  <a:t>: Find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′≤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9964271" cy="4422775"/>
              </a:xfrm>
              <a:blipFill>
                <a:blip r:embed="rId3"/>
                <a:stretch>
                  <a:fillRect l="-1102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1B43469-0647-10F7-60B0-67C26D9CC97C}"/>
              </a:ext>
            </a:extLst>
          </p:cNvPr>
          <p:cNvSpPr txBox="1"/>
          <p:nvPr/>
        </p:nvSpPr>
        <p:spPr>
          <a:xfrm>
            <a:off x="412377" y="3209969"/>
            <a:ext cx="11654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1 7 7 7 3 7 7 1 4 1 1 1 1 5 1 1 7 1 7 5 1 7 7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3BFA75A-FCB8-166C-ACC9-AE1509F3C54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534975" y="5049618"/>
              <a:ext cx="8871037" cy="78640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67291">
                      <a:extLst>
                        <a:ext uri="{9D8B030D-6E8A-4147-A177-3AD203B41FA5}">
                          <a16:colId xmlns:a16="http://schemas.microsoft.com/office/drawing/2014/main" val="3773768660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1452708227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132774346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2249882866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3018357870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2094864678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3264903238"/>
                        </a:ext>
                      </a:extLst>
                    </a:gridCol>
                  </a:tblGrid>
                  <a:tr h="39320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9583314"/>
                      </a:ext>
                    </a:extLst>
                  </a:tr>
                  <a:tr h="3932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50553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3BFA75A-FCB8-166C-ACC9-AE1509F3C5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6775408"/>
                  </p:ext>
                </p:extLst>
              </p:nvPr>
            </p:nvGraphicFramePr>
            <p:xfrm>
              <a:off x="1534975" y="5049618"/>
              <a:ext cx="8871037" cy="78640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67291">
                      <a:extLst>
                        <a:ext uri="{9D8B030D-6E8A-4147-A177-3AD203B41FA5}">
                          <a16:colId xmlns:a16="http://schemas.microsoft.com/office/drawing/2014/main" val="3773768660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1452708227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132774346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2249882866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3018357870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2094864678"/>
                        </a:ext>
                      </a:extLst>
                    </a:gridCol>
                    <a:gridCol w="1267291">
                      <a:extLst>
                        <a:ext uri="{9D8B030D-6E8A-4147-A177-3AD203B41FA5}">
                          <a16:colId xmlns:a16="http://schemas.microsoft.com/office/drawing/2014/main" val="3264903238"/>
                        </a:ext>
                      </a:extLst>
                    </a:gridCol>
                  </a:tblGrid>
                  <a:tr h="39320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81" t="-1538" r="-602404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481" t="-1538" r="-502404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481" t="-1538" r="-402404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9043" t="-1538" r="-300478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00962" t="-1538" r="-201923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00962" t="-1538" r="-101923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00962" t="-1538" r="-1923" b="-11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9583314"/>
                      </a:ext>
                    </a:extLst>
                  </a:tr>
                  <a:tr h="3932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50553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1875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5AC62-A5FD-2A5B-018F-859A378A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0059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Johnson-</a:t>
            </a:r>
            <a:r>
              <a:rPr lang="en-US" dirty="0" err="1">
                <a:solidFill>
                  <a:srgbClr val="C00000"/>
                </a:solidFill>
              </a:rPr>
              <a:t>Lindenstrauss</a:t>
            </a:r>
            <a:r>
              <a:rPr lang="en-US" dirty="0">
                <a:solidFill>
                  <a:srgbClr val="C00000"/>
                </a:solidFill>
              </a:rPr>
              <a:t>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Distributional Johnson-</a:t>
                </a:r>
                <a:r>
                  <a:rPr lang="en-US" dirty="0" err="1">
                    <a:solidFill>
                      <a:srgbClr val="00B050"/>
                    </a:solidFill>
                  </a:rPr>
                  <a:t>Lindenstrauss</a:t>
                </a:r>
                <a:r>
                  <a:rPr lang="en-US" dirty="0">
                    <a:solidFill>
                      <a:srgbClr val="00B050"/>
                    </a:solidFill>
                  </a:rPr>
                  <a:t> Lemma</a:t>
                </a:r>
                <a:r>
                  <a:rPr lang="en-US" dirty="0"/>
                  <a:t>: Given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and each entry drawn from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rad>
                      </m:den>
                    </m:f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, then for any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and setting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then with probability at least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  <a:blipFill>
                <a:blip r:embed="rId2"/>
                <a:stretch>
                  <a:fillRect l="-1043" t="-2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6CE3BE-C7E4-BA69-43B7-4BD4B0C46195}"/>
                  </a:ext>
                </a:extLst>
              </p:cNvPr>
              <p:cNvSpPr txBox="1"/>
              <p:nvPr/>
            </p:nvSpPr>
            <p:spPr>
              <a:xfrm>
                <a:off x="1568262" y="3313287"/>
                <a:ext cx="931993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32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</m:d>
                      <m:sSub>
                        <m:sSub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2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2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32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en-US" sz="32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32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</m:d>
                      <m:sSub>
                        <m:sSub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2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6CE3BE-C7E4-BA69-43B7-4BD4B0C46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262" y="3313287"/>
                <a:ext cx="931993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70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365125"/>
                <a:ext cx="10780059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Moment Estimation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A5AC62-A5FD-2A5B-018F-859A378AA1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365125"/>
                <a:ext cx="10780059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solidFill>
                      <a:srgbClr val="00B050"/>
                    </a:solidFill>
                  </a:rPr>
                  <a:t>Algorithm</a:t>
                </a:r>
                <a:r>
                  <a:rPr lang="en-US" dirty="0"/>
                  <a:t>: Generate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and each entry drawn from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rad>
                      </m:den>
                    </m:f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. Set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  <a:p>
                <a:pPr>
                  <a:buClr>
                    <a:schemeClr val="tx1"/>
                  </a:buClr>
                </a:pPr>
                <a:r>
                  <a:rPr lang="en-US" dirty="0"/>
                  <a:t>Whenever there is an update to a coordinate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update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US" dirty="0"/>
              </a:p>
              <a:p>
                <a:pPr>
                  <a:buClr>
                    <a:schemeClr val="tx1"/>
                  </a:buClr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2126B-4AA6-302B-7E5A-170FFAAB8B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422775"/>
              </a:xfrm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693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891</Words>
  <Application>Microsoft Office PowerPoint</Application>
  <PresentationFormat>Widescreen</PresentationFormat>
  <Paragraphs>170</Paragraphs>
  <Slides>35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Office Theme</vt:lpstr>
      <vt:lpstr>CSCE 689: Special Topics on Algorithms for Big Data</vt:lpstr>
      <vt:lpstr>Recall: Euclidean Space and L_2 Norm</vt:lpstr>
      <vt:lpstr>Recall: CountSketch Summary</vt:lpstr>
      <vt:lpstr>L_2 Estimation</vt:lpstr>
      <vt:lpstr>F_2 Moment Estimation</vt:lpstr>
      <vt:lpstr>F_2 Moment Estimation</vt:lpstr>
      <vt:lpstr>F_2 Moment Estimation</vt:lpstr>
      <vt:lpstr>Johnson-Lindenstrauss Lemma</vt:lpstr>
      <vt:lpstr>F_2 Moment Estimation</vt:lpstr>
      <vt:lpstr>F_2 Moment Estimation</vt:lpstr>
      <vt:lpstr>F_2 Moment Estimation</vt:lpstr>
      <vt:lpstr>F_2 Moment Estimation</vt:lpstr>
      <vt:lpstr>AMS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AMS Algorithm</vt:lpstr>
      <vt:lpstr>AMS Algorithm</vt:lpstr>
      <vt:lpstr>AMS Algorithm</vt:lpstr>
      <vt:lpstr>AMS Algorithm</vt:lpstr>
      <vt:lpstr>AMS Algorithm</vt:lpstr>
      <vt:lpstr>AMS Algorithm</vt:lpstr>
      <vt:lpstr>AMS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689: Special Topics on Algorithms for Big Data</dc:title>
  <dc:creator>Samson Zhou</dc:creator>
  <cp:lastModifiedBy>Samson Zhou</cp:lastModifiedBy>
  <cp:revision>2</cp:revision>
  <dcterms:created xsi:type="dcterms:W3CDTF">2023-10-02T14:51:25Z</dcterms:created>
  <dcterms:modified xsi:type="dcterms:W3CDTF">2023-10-02T15:12:24Z</dcterms:modified>
</cp:coreProperties>
</file>