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861" r:id="rId2"/>
    <p:sldId id="989" r:id="rId3"/>
    <p:sldId id="491" r:id="rId4"/>
    <p:sldId id="972" r:id="rId5"/>
    <p:sldId id="990" r:id="rId6"/>
    <p:sldId id="877" r:id="rId7"/>
    <p:sldId id="893" r:id="rId8"/>
    <p:sldId id="898" r:id="rId9"/>
    <p:sldId id="900" r:id="rId10"/>
    <p:sldId id="901" r:id="rId11"/>
    <p:sldId id="902" r:id="rId12"/>
    <p:sldId id="903" r:id="rId13"/>
    <p:sldId id="904" r:id="rId14"/>
    <p:sldId id="905" r:id="rId15"/>
    <p:sldId id="906" r:id="rId16"/>
    <p:sldId id="907" r:id="rId17"/>
    <p:sldId id="908" r:id="rId18"/>
    <p:sldId id="909" r:id="rId19"/>
    <p:sldId id="912" r:id="rId20"/>
    <p:sldId id="913" r:id="rId21"/>
    <p:sldId id="914" r:id="rId22"/>
    <p:sldId id="915" r:id="rId23"/>
    <p:sldId id="916" r:id="rId24"/>
    <p:sldId id="917" r:id="rId25"/>
    <p:sldId id="918" r:id="rId26"/>
    <p:sldId id="919" r:id="rId27"/>
    <p:sldId id="920" r:id="rId28"/>
    <p:sldId id="921" r:id="rId29"/>
    <p:sldId id="922" r:id="rId30"/>
    <p:sldId id="923" r:id="rId31"/>
    <p:sldId id="924" r:id="rId32"/>
    <p:sldId id="925" r:id="rId33"/>
    <p:sldId id="926" r:id="rId34"/>
    <p:sldId id="927" r:id="rId35"/>
    <p:sldId id="928" r:id="rId36"/>
    <p:sldId id="929" r:id="rId37"/>
    <p:sldId id="930" r:id="rId38"/>
    <p:sldId id="931" r:id="rId39"/>
    <p:sldId id="932" r:id="rId40"/>
    <p:sldId id="933" r:id="rId41"/>
    <p:sldId id="934" r:id="rId42"/>
    <p:sldId id="935" r:id="rId43"/>
    <p:sldId id="936" r:id="rId44"/>
    <p:sldId id="937" r:id="rId45"/>
    <p:sldId id="938" r:id="rId46"/>
    <p:sldId id="939" r:id="rId47"/>
    <p:sldId id="940" r:id="rId48"/>
    <p:sldId id="941" r:id="rId49"/>
    <p:sldId id="942" r:id="rId50"/>
    <p:sldId id="945" r:id="rId51"/>
    <p:sldId id="943" r:id="rId52"/>
    <p:sldId id="946" r:id="rId53"/>
    <p:sldId id="947" r:id="rId54"/>
    <p:sldId id="948" r:id="rId55"/>
    <p:sldId id="950" r:id="rId56"/>
    <p:sldId id="944" r:id="rId57"/>
    <p:sldId id="949" r:id="rId58"/>
    <p:sldId id="951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9EA1D-3560-4E95-A89B-9B106DFD8E0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DE5E9-D194-4CBB-923E-2795FD1F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0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20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0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48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61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87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69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1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83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03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27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1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27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02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6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55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94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00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01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97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20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999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3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36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69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55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59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848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675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15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510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801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433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6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18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367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306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1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166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24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31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683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216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015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029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907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975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693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079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215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51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08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9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11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28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1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9AC7-1F6F-247C-2F4D-408DCE3EA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F2827-45AD-B9B0-1B2D-3085DD6F8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66231-7E4C-992B-CAB7-E894CA03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2C7E-4CBD-4530-81E3-B58DA90844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F44CC-36AB-766A-EF3A-569F1C94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0BD72-751A-AFF8-67BA-829716C4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807-B790-438A-BD02-7394D61D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EA4BD-2531-55C4-73F2-81649E33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823DA-8476-F33F-3B54-D409E74A8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51FEB-B6D3-4FAC-E8F4-E8F4DEE9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2C7E-4CBD-4530-81E3-B58DA90844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C5EE5-6446-7930-AC23-E5CFAD2A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18DF4-7499-1589-C62E-9FD89611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807-B790-438A-BD02-7394D61D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8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A728AB-160D-26A1-2AF9-65FFD7E73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53AF8-9BC3-FAA3-47FB-6580657D1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0F858-BC66-C3A7-7613-840ABE91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2C7E-4CBD-4530-81E3-B58DA90844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199BB-26BA-83E9-152F-B4C8B5C0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81A21-8644-09BC-F2C3-2A7A47FC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807-B790-438A-BD02-7394D61D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8D216-E66E-CCE0-CDB5-0686A8BA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B35E6-0E37-C33F-B9B1-21FF9013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572A-46F2-7125-5E01-06C5C2C0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2C7E-4CBD-4530-81E3-B58DA90844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4E4DA-FAE3-F0F8-8E55-6B3F974E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E07A4-5BBA-88EE-5586-A718DABA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807-B790-438A-BD02-7394D61D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EC75-3F01-313C-2A3F-9F672DA1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DD48C-A54A-873A-3591-827AB2FBE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6800-66FA-5752-8C20-1B82BA40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2C7E-4CBD-4530-81E3-B58DA90844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4A84F-985F-D129-BA54-C9DFCE4D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57868-2321-A15D-6ECC-26B28814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807-B790-438A-BD02-7394D61D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002D9-A32A-5B40-500B-4DCDA8B6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B98B8-3BAF-1E9D-0768-2A4FD38AE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33441-22DF-1120-96F6-7DDF7C46C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A2B93-852B-42DB-918B-287427E8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2C7E-4CBD-4530-81E3-B58DA90844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FE969-584A-F5E9-4174-C211146A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94231-4EA7-EAEF-B428-BD99FE9B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807-B790-438A-BD02-7394D61D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0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1520-718F-5D24-5F26-58AB1FFA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84109-21ED-557B-A6E9-FF2D00AE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CE661-5FBC-2811-A8EC-1935E6A88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2A5C4-58D7-5338-099A-0B3980DC9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EEA84-381C-FDA8-4EDF-FD3FFEE35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4DFE-B53E-038F-665C-33796758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2C7E-4CBD-4530-81E3-B58DA90844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638CA-5A02-92FD-FB44-ED2D2FECC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283B7-B631-7505-BF62-41706C37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807-B790-438A-BD02-7394D61D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4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203B8-1C79-B430-A7E0-4517409B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8161E-36CC-35F3-BEC3-E4D2B4C0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2C7E-4CBD-4530-81E3-B58DA90844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9A1BB-1DD3-26DF-2691-B4FD48F8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4DE75-3874-8222-58A2-3BE880B06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807-B790-438A-BD02-7394D61D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8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E61331-6B6D-4058-A7AD-FDFE28A0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2C7E-4CBD-4530-81E3-B58DA90844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BEABB-C956-F755-84BC-1C1594A1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1CECD-EFC1-05E5-FC06-312CC550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807-B790-438A-BD02-7394D61D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9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9C86-B538-DBEB-421E-35FBDE8A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F617D-967E-78EE-6243-47433D966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A1BDC-9398-FB44-47E2-5293804FE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D0BA2-2B7B-5C24-EAF0-06DFA1F3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2C7E-4CBD-4530-81E3-B58DA90844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D11DC-8B18-4445-DEB8-A140EDD6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A0165-D0A1-003C-FCA4-B69B520D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807-B790-438A-BD02-7394D61D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9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5473-5C98-953F-17B2-FCCEFCA1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DDDFE3-600B-8EDB-8E52-625A96EFA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EC2AD-91AE-110F-9686-35F4674B9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76119-1EA7-AAFE-9D43-9662CCE36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2C7E-4CBD-4530-81E3-B58DA90844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F947A-953B-87AB-F37F-2C908502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A3D07-74EE-C634-2623-18B74676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807-B790-438A-BD02-7394D61D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194B7-831E-4900-490C-A8227963A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8A2DC-8CA6-44CF-EE70-66C2DF26D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829EA-84D9-8C78-4F2E-7A3A94F95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2C7E-4CBD-4530-81E3-B58DA90844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682EA-8C1F-1AF1-1D8D-EC01DD283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5A129-59D9-5A7B-49BA-CE26C2F65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A807-B790-438A-BD02-7394D61D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4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4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4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689: Special Topics in Modern Algorithms for Data Science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10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421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the items </a:t>
                </a:r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Initialize item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decrement counter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1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the items </a:t>
                </a:r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decrement all counters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82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631227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0365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2494498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66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728720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088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99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77959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373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045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607598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605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26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Presentation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September 25</a:t>
            </a:r>
            <a:r>
              <a:rPr lang="en-US" dirty="0"/>
              <a:t>: Team DAP, Team </a:t>
            </a:r>
            <a:r>
              <a:rPr lang="en-US" dirty="0" err="1"/>
              <a:t>Bokun</a:t>
            </a:r>
            <a:r>
              <a:rPr lang="en-US" dirty="0"/>
              <a:t>, Team Jason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September 27</a:t>
            </a:r>
            <a:r>
              <a:rPr lang="en-US" dirty="0"/>
              <a:t>: Galaxy AI, Team STMI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September 29</a:t>
            </a:r>
            <a:r>
              <a:rPr lang="en-US" dirty="0"/>
              <a:t>: Jung, Anmol, </a:t>
            </a:r>
            <a:r>
              <a:rPr lang="en-US" dirty="0" err="1"/>
              <a:t>Chunkai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6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3326553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865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150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6752455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026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071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252369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967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16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6939447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785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395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4228695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616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31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The Streaming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Input</a:t>
                </a:r>
                <a:r>
                  <a:rPr lang="en-US" dirty="0"/>
                  <a:t>: Elements of an underlying data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which arrive sequentially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Output</a:t>
                </a:r>
                <a:r>
                  <a:rPr lang="en-US" dirty="0"/>
                  <a:t>: Evaluation (or approximation) of a given function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Use space </a:t>
                </a:r>
                <a:r>
                  <a:rPr lang="en-US" i="1" dirty="0">
                    <a:solidFill>
                      <a:srgbClr val="7030A0"/>
                    </a:solidFill>
                  </a:rPr>
                  <a:t>sublinear</a:t>
                </a:r>
                <a:r>
                  <a:rPr lang="en-US" i="1" dirty="0"/>
                  <a:t> </a:t>
                </a:r>
                <a:r>
                  <a:rPr lang="en-US" dirty="0"/>
                  <a:t>in the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the input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7C0A9B5-50C8-4BD1-80DA-70EEE4824FAD}"/>
              </a:ext>
            </a:extLst>
          </p:cNvPr>
          <p:cNvSpPr txBox="1"/>
          <p:nvPr/>
        </p:nvSpPr>
        <p:spPr>
          <a:xfrm>
            <a:off x="6024880" y="5469077"/>
            <a:ext cx="3070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1 0 1 1 1 0 0 1</a:t>
            </a:r>
          </a:p>
        </p:txBody>
      </p:sp>
    </p:spTree>
    <p:extLst>
      <p:ext uri="{BB962C8B-B14F-4D97-AF65-F5344CB8AC3E}">
        <p14:creationId xmlns:p14="http://schemas.microsoft.com/office/powerpoint/2010/main" val="11538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7655413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850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950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4051558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632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767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9034701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987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886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5693990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241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522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56772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542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7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see a stream of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How do we uniformly sample one of the positions of the stream?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70C0"/>
                    </a:solidFill>
                  </a:rPr>
                  <a:t>[Vitter 1985]</a:t>
                </a:r>
                <a:r>
                  <a:rPr lang="en-US" dirty="0"/>
                  <a:t>: 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=⊥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On the arrival of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7183FD-C4DE-5E91-525E-340938F97BA0}"/>
              </a:ext>
            </a:extLst>
          </p:cNvPr>
          <p:cNvSpPr txBox="1"/>
          <p:nvPr/>
        </p:nvSpPr>
        <p:spPr>
          <a:xfrm>
            <a:off x="618564" y="4455705"/>
            <a:ext cx="1095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47 72 81 10 14 33 51 29 54 9 36 46 10</a:t>
            </a:r>
          </a:p>
        </p:txBody>
      </p:sp>
    </p:spTree>
    <p:extLst>
      <p:ext uri="{BB962C8B-B14F-4D97-AF65-F5344CB8AC3E}">
        <p14:creationId xmlns:p14="http://schemas.microsoft.com/office/powerpoint/2010/main" val="2386297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4299922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206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497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5915417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659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013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627563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060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41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6172159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984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Report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as frequent items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435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At the end of the stream</a:t>
                </a:r>
                <a:r>
                  <a:rPr lang="en-US" dirty="0">
                    <a:solidFill>
                      <a:schemeClr val="tx1"/>
                    </a:solidFill>
                  </a:rPr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report all items with</a:t>
                </a:r>
                <a:r>
                  <a:rPr lang="en-US" dirty="0"/>
                  <a:t>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Intuition</a:t>
                </a:r>
                <a:r>
                  <a:rPr lang="en-US" dirty="0"/>
                  <a:t>: 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coordinates with frequency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, they will all be tracked and reported, since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counters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If there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coordinates with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, we still have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counters for the remaining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updates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Will have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decrement operations, which is small enough so that frequent items are still stored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b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169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Drawbacks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Misra-Gries may return false positives, i.e., items that are not frequent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 fact, no algorithm 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space can output ONLY the items with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Intuition</a:t>
                </a:r>
                <a:r>
                  <a:rPr lang="en-US" dirty="0"/>
                  <a:t>: Hard to decide whether coordinate has frequency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02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see a stream of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How do we uniformly sample one of the positions of the stream?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70C0"/>
                    </a:solidFill>
                  </a:rPr>
                  <a:t>[Vitter 1985]</a:t>
                </a:r>
                <a:r>
                  <a:rPr lang="en-US" dirty="0"/>
                  <a:t>: 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=⊥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On the arrival of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7183FD-C4DE-5E91-525E-340938F97BA0}"/>
              </a:ext>
            </a:extLst>
          </p:cNvPr>
          <p:cNvSpPr txBox="1"/>
          <p:nvPr/>
        </p:nvSpPr>
        <p:spPr>
          <a:xfrm>
            <a:off x="618564" y="4455705"/>
            <a:ext cx="1095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47 72 81 10 14 33 51 29 54 9 36 46 10</a:t>
            </a:r>
          </a:p>
        </p:txBody>
      </p:sp>
    </p:spTree>
    <p:extLst>
      <p:ext uri="{BB962C8B-B14F-4D97-AF65-F5344CB8AC3E}">
        <p14:creationId xmlns:p14="http://schemas.microsoft.com/office/powerpoint/2010/main" val="3968820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Intuition</a:t>
                </a:r>
                <a:r>
                  <a:rPr lang="en-US" dirty="0"/>
                  <a:t>: Hard to decide whether coordinate has frequency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, …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,…,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3AFB98C4-45BF-5924-C30F-B72293C50409}"/>
              </a:ext>
            </a:extLst>
          </p:cNvPr>
          <p:cNvSpPr/>
          <p:nvPr/>
        </p:nvSpPr>
        <p:spPr>
          <a:xfrm rot="16200000">
            <a:off x="3254595" y="3020118"/>
            <a:ext cx="697855" cy="498495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7B4536-0205-BB28-71E1-74FB7C7282CB}"/>
                  </a:ext>
                </a:extLst>
              </p:cNvPr>
              <p:cNvSpPr txBox="1"/>
              <p:nvPr/>
            </p:nvSpPr>
            <p:spPr>
              <a:xfrm>
                <a:off x="2841812" y="5803094"/>
                <a:ext cx="2348753" cy="751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dirty="0"/>
                  <a:t> times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7B4536-0205-BB28-71E1-74FB7C728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812" y="5803094"/>
                <a:ext cx="2348753" cy="751296"/>
              </a:xfrm>
              <a:prstGeom prst="rect">
                <a:avLst/>
              </a:prstGeom>
              <a:blipFill>
                <a:blip r:embed="rId4"/>
                <a:stretch>
                  <a:fillRect t="-1626" b="-1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206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 accuracy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a list that includes: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The items </a:t>
                </a:r>
                <a:r>
                  <a:rPr lang="en-US" sz="28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No items with frequency less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2005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6529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decrement all counters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5235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decrement all counters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627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For all estimated frequencies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by Misra-Gries, we have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Intuition</a:t>
                </a:r>
                <a:r>
                  <a:rPr lang="en-US" dirty="0"/>
                  <a:t>: Have a lot of counters, so relatively few decrements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/>
              <p:nvPr/>
            </p:nvSpPr>
            <p:spPr>
              <a:xfrm>
                <a:off x="3137648" y="2456677"/>
                <a:ext cx="6096000" cy="830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48" y="2456677"/>
                <a:ext cx="6096000" cy="8302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8521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 accuracy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a list that includes: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The items </a:t>
                </a:r>
                <a:r>
                  <a:rPr lang="en-US" sz="28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No items with frequency less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2005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6884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decrement all counters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Output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9714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For all estimated frequencies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by Misra-Gries, we have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Returning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means: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will be returned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FF0000"/>
                    </a:solidFill>
                  </a:rPr>
                  <a:t>NO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will be returned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/>
              <p:nvPr/>
            </p:nvSpPr>
            <p:spPr>
              <a:xfrm>
                <a:off x="3137648" y="2456677"/>
                <a:ext cx="6096000" cy="830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48" y="2456677"/>
                <a:ext cx="6096000" cy="8302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1030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Summary</a:t>
                </a:r>
                <a:r>
                  <a:rPr lang="en-US" dirty="0"/>
                  <a:t>: Misra-Gries can be used to solve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-frequent items problem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Misra-Gries uses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bits of space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Misra-Gries is a deterministic algorithm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Misra-Gries </a:t>
                </a:r>
                <a:r>
                  <a:rPr lang="en-US" sz="2800" i="1" dirty="0"/>
                  <a:t>never </a:t>
                </a:r>
                <a:r>
                  <a:rPr lang="en-US" sz="2800" dirty="0"/>
                  <a:t>overestimates the true frequency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06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Frequent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the items </a:t>
                </a:r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How many items can be returned?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coordinates with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/>
                  <a:t>, want items that are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dirty="0"/>
                  <a:t> of the stream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88763" y="290705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3749317"/>
                  </p:ext>
                </p:extLst>
              </p:nvPr>
            </p:nvGraphicFramePr>
            <p:xfrm>
              <a:off x="1588763" y="290705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2404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24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Majority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output the items </a:t>
                </a:r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Find the item that forms the majority of the stream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30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Majority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Initialize item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decrement counter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counter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not majority, it must be deleted at some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the stream will have consumed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instances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preserving majority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95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the items </a:t>
                </a:r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31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2893</Words>
  <Application>Microsoft Office PowerPoint</Application>
  <PresentationFormat>Widescreen</PresentationFormat>
  <Paragraphs>895</Paragraphs>
  <Slides>58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Office Theme</vt:lpstr>
      <vt:lpstr>CSCE 689: Special Topics in Modern Algorithms for Data Science </vt:lpstr>
      <vt:lpstr>Presentation Schedule</vt:lpstr>
      <vt:lpstr>Last Time: The Streaming Model</vt:lpstr>
      <vt:lpstr>Last Time: Reservoir Sampling</vt:lpstr>
      <vt:lpstr>Last Time: Reservoir Sampling</vt:lpstr>
      <vt:lpstr>Last Time: Frequent Items</vt:lpstr>
      <vt:lpstr>Last Time: Majority</vt:lpstr>
      <vt:lpstr>Last Time: Majority</vt:lpstr>
      <vt:lpstr>Frequent Items</vt:lpstr>
      <vt:lpstr>Frequent Items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(ε,k)-Frequent Items Problem</vt:lpstr>
      <vt:lpstr>Misra Gries for (ε,k)-Frequent Items Problem</vt:lpstr>
      <vt:lpstr>Misra Gries for (ε,k)-Frequent Items Problem</vt:lpstr>
      <vt:lpstr>Misra Gries for (ε,k)-Frequent Items Problem</vt:lpstr>
      <vt:lpstr>(ε,k)-Frequent Items Problem</vt:lpstr>
      <vt:lpstr>Misra Gries for (ε,k)-Frequent Items Problem</vt:lpstr>
      <vt:lpstr>Misra Gries for (ε,k)-Frequent Items Problem</vt:lpstr>
      <vt:lpstr>Misra Gries for (ε,k)-Frequent Items Problem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689: Special Topics in Modern Algorithms for Data Science </dc:title>
  <dc:creator>Samson Zhou</dc:creator>
  <cp:lastModifiedBy>Samson Zhou</cp:lastModifiedBy>
  <cp:revision>12</cp:revision>
  <dcterms:created xsi:type="dcterms:W3CDTF">2023-09-11T23:14:02Z</dcterms:created>
  <dcterms:modified xsi:type="dcterms:W3CDTF">2023-09-13T20:37:33Z</dcterms:modified>
</cp:coreProperties>
</file>