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861" r:id="rId2"/>
    <p:sldId id="989" r:id="rId3"/>
    <p:sldId id="902" r:id="rId4"/>
    <p:sldId id="942" r:id="rId5"/>
    <p:sldId id="943" r:id="rId6"/>
    <p:sldId id="944" r:id="rId7"/>
    <p:sldId id="949" r:id="rId8"/>
    <p:sldId id="951" r:id="rId9"/>
    <p:sldId id="991" r:id="rId10"/>
    <p:sldId id="1056" r:id="rId11"/>
    <p:sldId id="1055" r:id="rId12"/>
    <p:sldId id="1057" r:id="rId13"/>
    <p:sldId id="992" r:id="rId14"/>
    <p:sldId id="953" r:id="rId15"/>
    <p:sldId id="952" r:id="rId16"/>
    <p:sldId id="956" r:id="rId17"/>
    <p:sldId id="954" r:id="rId18"/>
    <p:sldId id="957" r:id="rId19"/>
    <p:sldId id="958" r:id="rId20"/>
    <p:sldId id="960" r:id="rId21"/>
    <p:sldId id="961" r:id="rId22"/>
    <p:sldId id="962" r:id="rId23"/>
    <p:sldId id="963" r:id="rId24"/>
    <p:sldId id="964" r:id="rId25"/>
    <p:sldId id="965" r:id="rId26"/>
    <p:sldId id="966" r:id="rId27"/>
    <p:sldId id="967" r:id="rId28"/>
    <p:sldId id="968" r:id="rId29"/>
    <p:sldId id="969" r:id="rId30"/>
    <p:sldId id="986" r:id="rId31"/>
    <p:sldId id="1058" r:id="rId32"/>
    <p:sldId id="1068" r:id="rId33"/>
    <p:sldId id="987" r:id="rId34"/>
    <p:sldId id="1067" r:id="rId35"/>
    <p:sldId id="1066" r:id="rId36"/>
    <p:sldId id="1065" r:id="rId37"/>
    <p:sldId id="1063" r:id="rId38"/>
    <p:sldId id="1064" r:id="rId3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26C94F-1679-484C-ACDA-D24C7C6AE798}" v="126" dt="2023-09-17T02:49:00.7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85" d="100"/>
          <a:sy n="85" d="100"/>
        </p:scale>
        <p:origin x="49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C688B8-3123-4353-A3CC-747B179F7210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73F10E-C0E5-4847-9824-9E777F132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063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8115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3436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0539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4347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6050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64497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90880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7802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11940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59058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701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12164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73153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49574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87870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21950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33729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79701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7605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08158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35658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309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74040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36704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63300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01983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49176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99084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92046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9129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4215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0251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6086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0060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1517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001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E0B11-0EB1-429F-2D38-3E61B42DFC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93D37A-04FE-2116-2E2B-950260EEFE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76335F-905B-9D3E-1E6E-B50EC843F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9A02-2471-4B95-8922-B77DBA03888D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CBC1AD-B50A-0FFC-D63B-5A9F393D5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DCFF32-5EE5-3496-D373-B726B44CE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3207D-A006-44B7-86AF-D152A67C0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2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14B18-1003-1380-07BB-A638A9299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F92FC0-4E86-F23D-F349-C763E14C65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4ED6DD-A4CB-B246-7A08-FA640BF18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9A02-2471-4B95-8922-B77DBA03888D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533003-40DF-B848-E87F-529EF2D4A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AAF9C7-CBA1-43E5-62E1-108D60BD1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3207D-A006-44B7-86AF-D152A67C0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764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683938-1D68-2A4F-4D02-E74F97BB1E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9FF3FA-542D-0BCF-E150-7D9D3A333C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31E8CB-BF02-3314-CCA7-1D03F11CB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9A02-2471-4B95-8922-B77DBA03888D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021A9E-2DC1-9D21-B879-96E48B491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A48C79-0F0D-67B5-F595-8501DFD55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3207D-A006-44B7-86AF-D152A67C0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748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B48FC-C73F-51D1-43E4-5EC3D1F9D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627C99-4DB2-5A5E-C5E3-B89FBDEA01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7D9FF-A740-4F98-75FA-0CCE37583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9A02-2471-4B95-8922-B77DBA03888D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F0754B-A0AE-A70C-19EE-7DD090583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E7071-4775-7257-2096-7A728FCB1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3207D-A006-44B7-86AF-D152A67C0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732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F28AE-A2C3-3A53-BF9A-454050F99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DAD4E4-4962-6F1D-0F5B-AD515C1392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DD72CC-6049-20F2-FF7C-0426077A3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9A02-2471-4B95-8922-B77DBA03888D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4B9710-AAF0-CCA2-1984-360994EFC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BC6ED0-98F0-AA1E-B0F4-B73962A69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3207D-A006-44B7-86AF-D152A67C0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282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791F5D-54E4-CA4F-9852-4EB882C2A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BEAF78-4045-3001-DC67-824FCE94CA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C55E19-B3AB-B551-6B80-43E1909ADF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398E1C-6C9A-3C42-1E64-32616B6D1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9A02-2471-4B95-8922-B77DBA03888D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9327C5-1521-F63D-006E-B8A8F4D3F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C5A036-AA81-28C3-AF36-FB30E666F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3207D-A006-44B7-86AF-D152A67C0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007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1867F-4B1E-9B62-BF43-FB91EE75C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3329ED-4E03-DDE2-9F30-9C05DDE0E7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2EEBE4-E3EF-D4F9-17BA-F938B733DF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49C279-779C-CD61-9964-2468397558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6B2528-5A97-629F-029A-611199FFB3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DD0554-4842-FA7C-0279-6CEC3213A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9A02-2471-4B95-8922-B77DBA03888D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600E9D-2BE1-A4D4-58FB-146D9C3D4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3A12E2-38C8-C4A8-6287-5E283B7B8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3207D-A006-44B7-86AF-D152A67C0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173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156327-4272-44FA-94AE-152BFF9F4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270024-8A67-3F32-BA73-D147046D5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9A02-2471-4B95-8922-B77DBA03888D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6048F9-ECA7-2411-06EB-7AD7B6BF9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AE95DA-51A8-C8B5-B21B-196D3B5A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3207D-A006-44B7-86AF-D152A67C0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926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EE2452-ADE5-EF16-50A0-7699366D8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9A02-2471-4B95-8922-B77DBA03888D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F697D4-042F-184D-F7BB-0A470B2D8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E34B83-76C2-A61C-14B5-E1F4D2AE3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3207D-A006-44B7-86AF-D152A67C0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241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591E6-2683-FEFA-F4AF-39062B710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4ABE65-BE23-C63B-4BFB-A5D5AA45F8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FF5544-8DF2-45EB-6E39-849504F13B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7D9D8A-3D53-168C-A95F-1616CF1932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9A02-2471-4B95-8922-B77DBA03888D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A9C62D-2818-678B-6C31-6AF220AC4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939672-87E7-6921-1D7C-0F35918A1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3207D-A006-44B7-86AF-D152A67C0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329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9582AF-2E0D-C7F1-78A0-3D5A70983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F3D461-3416-F2B5-D7CD-1FCB78D1F7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6A3E2B-0574-52F8-6512-96FAAC0773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8424AF-BC80-B23D-64B3-7953DA86A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9A02-2471-4B95-8922-B77DBA03888D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817EC5-3E0C-FD78-B275-942F7E26B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B31AA0-FB93-00EF-B53C-054683786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3207D-A006-44B7-86AF-D152A67C0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182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7B130C-5B24-157C-5CA5-21E517E54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5A7720-64C9-88BA-C368-764CBED7E5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5C5B35-D1C6-57CD-4C55-D69861B79B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789A02-2471-4B95-8922-B77DBA03888D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EE1BD-8976-D10D-01BE-05487B33F2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2750F5-0570-E2BD-32F1-D5FB3C9A5E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43207D-A006-44B7-86AF-D152A67C0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710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3.png"/><Relationship Id="rId4" Type="http://schemas.openxmlformats.org/officeDocument/2006/relationships/image" Target="../media/image9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5.png"/><Relationship Id="rId5" Type="http://schemas.openxmlformats.org/officeDocument/2006/relationships/image" Target="../media/image93.png"/><Relationship Id="rId4" Type="http://schemas.openxmlformats.org/officeDocument/2006/relationships/image" Target="../media/image9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5.png"/><Relationship Id="rId5" Type="http://schemas.openxmlformats.org/officeDocument/2006/relationships/image" Target="../media/image93.png"/><Relationship Id="rId4" Type="http://schemas.openxmlformats.org/officeDocument/2006/relationships/image" Target="../media/image9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5.png"/><Relationship Id="rId5" Type="http://schemas.openxmlformats.org/officeDocument/2006/relationships/image" Target="../media/image96.png"/><Relationship Id="rId4" Type="http://schemas.openxmlformats.org/officeDocument/2006/relationships/image" Target="../media/image9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5.png"/><Relationship Id="rId5" Type="http://schemas.openxmlformats.org/officeDocument/2006/relationships/image" Target="../media/image96.png"/><Relationship Id="rId4" Type="http://schemas.openxmlformats.org/officeDocument/2006/relationships/image" Target="../media/image9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5.png"/><Relationship Id="rId5" Type="http://schemas.openxmlformats.org/officeDocument/2006/relationships/image" Target="../media/image99.png"/><Relationship Id="rId4" Type="http://schemas.openxmlformats.org/officeDocument/2006/relationships/image" Target="../media/image9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5.png"/><Relationship Id="rId5" Type="http://schemas.openxmlformats.org/officeDocument/2006/relationships/image" Target="../media/image99.png"/><Relationship Id="rId4" Type="http://schemas.openxmlformats.org/officeDocument/2006/relationships/image" Target="../media/image100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5.png"/><Relationship Id="rId5" Type="http://schemas.openxmlformats.org/officeDocument/2006/relationships/image" Target="../media/image102.png"/><Relationship Id="rId4" Type="http://schemas.openxmlformats.org/officeDocument/2006/relationships/image" Target="../media/image100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5.png"/><Relationship Id="rId5" Type="http://schemas.openxmlformats.org/officeDocument/2006/relationships/image" Target="../media/image102.png"/><Relationship Id="rId4" Type="http://schemas.openxmlformats.org/officeDocument/2006/relationships/image" Target="../media/image9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5.png"/><Relationship Id="rId5" Type="http://schemas.openxmlformats.org/officeDocument/2006/relationships/image" Target="../media/image104.png"/><Relationship Id="rId4" Type="http://schemas.openxmlformats.org/officeDocument/2006/relationships/image" Target="../media/image9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5.png"/><Relationship Id="rId5" Type="http://schemas.openxmlformats.org/officeDocument/2006/relationships/image" Target="../media/image11.png"/><Relationship Id="rId4" Type="http://schemas.openxmlformats.org/officeDocument/2006/relationships/image" Target="../media/image10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6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5.png"/><Relationship Id="rId5" Type="http://schemas.openxmlformats.org/officeDocument/2006/relationships/image" Target="../media/image107.png"/><Relationship Id="rId4" Type="http://schemas.openxmlformats.org/officeDocument/2006/relationships/image" Target="../media/image10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6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8.png"/><Relationship Id="rId5" Type="http://schemas.openxmlformats.org/officeDocument/2006/relationships/image" Target="../media/image95.png"/><Relationship Id="rId4" Type="http://schemas.openxmlformats.org/officeDocument/2006/relationships/image" Target="../media/image107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9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0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0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4.png"/><Relationship Id="rId4" Type="http://schemas.openxmlformats.org/officeDocument/2006/relationships/image" Target="../media/image8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49558-8CBC-D30A-02F3-65EA383A4C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C00000"/>
                </a:solidFill>
              </a:rPr>
              <a:t>CSCE 689: Special Topics in Modern Algorithms for Data Science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802CB3-FC8E-C393-0D77-33E8A17F6B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789797"/>
          </a:xfrm>
        </p:spPr>
        <p:txBody>
          <a:bodyPr>
            <a:normAutofit/>
          </a:bodyPr>
          <a:lstStyle/>
          <a:p>
            <a:r>
              <a:rPr lang="en-US" sz="3600" dirty="0"/>
              <a:t>Lecture 11</a:t>
            </a:r>
          </a:p>
          <a:p>
            <a:endParaRPr lang="en-US" sz="3600" dirty="0"/>
          </a:p>
          <a:p>
            <a:r>
              <a:rPr lang="en-US" sz="2800" dirty="0"/>
              <a:t>Samson Zhou</a:t>
            </a:r>
          </a:p>
        </p:txBody>
      </p:sp>
    </p:spTree>
    <p:extLst>
      <p:ext uri="{BB962C8B-B14F-4D97-AF65-F5344CB8AC3E}">
        <p14:creationId xmlns:p14="http://schemas.microsoft.com/office/powerpoint/2010/main" val="6421910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Insertion-Deletion Streams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825625"/>
            <a:ext cx="10242755" cy="485926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2800" dirty="0">
                <a:solidFill>
                  <a:srgbClr val="00B050"/>
                </a:solidFill>
              </a:rPr>
              <a:t>Database Management</a:t>
            </a:r>
            <a:r>
              <a:rPr lang="en-US" sz="2800" dirty="0"/>
              <a:t>:</a:t>
            </a:r>
            <a:r>
              <a:rPr lang="en-US" sz="2800" dirty="0">
                <a:solidFill>
                  <a:srgbClr val="00B050"/>
                </a:solidFill>
              </a:rPr>
              <a:t> </a:t>
            </a:r>
            <a:r>
              <a:rPr lang="en-US" sz="2800" dirty="0"/>
              <a:t>In database management, insertion-deletion streams are used to track changes made to the database over time</a:t>
            </a:r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endParaRPr lang="en-US" sz="2800" dirty="0"/>
          </a:p>
          <a:p>
            <a:pPr>
              <a:buClr>
                <a:schemeClr val="tx1"/>
              </a:buClr>
            </a:pPr>
            <a:r>
              <a:rPr lang="en-US" sz="2800" dirty="0"/>
              <a:t>Transaction logs often utilize this concept to record insertions and deletions to ensure data integrity and support features like rollbacks and recovery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5933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287A54A-748A-7B5E-0424-66CA9DB796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0" y="4813222"/>
            <a:ext cx="2857500" cy="160020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Insertion-Deletion Streams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825625"/>
            <a:ext cx="10242755" cy="485926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2800" dirty="0">
                <a:solidFill>
                  <a:srgbClr val="00B050"/>
                </a:solidFill>
              </a:rPr>
              <a:t>Version Control Systems</a:t>
            </a:r>
            <a:r>
              <a:rPr lang="en-US" sz="2800" dirty="0"/>
              <a:t>: Insertion-deletion streams track changes made to files, enabling users to see what has been added (inserted) or removed (deleted) in each version</a:t>
            </a:r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r>
              <a:rPr lang="en-US" sz="2800" dirty="0"/>
              <a:t>Crucial for collaboration and managing software development projects, central to version control systems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6055665-7348-74F6-9C6F-5E711722A6F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73" y="5032297"/>
            <a:ext cx="3314700" cy="138112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BFA65D7-66B9-0887-B9F9-772CF34F39D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1947" y="4541760"/>
            <a:ext cx="2143125" cy="214312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479AC53B-9639-9AB5-1EF5-5449C6DB9FD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5072" y="5315984"/>
            <a:ext cx="4141745" cy="594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0886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Insertion-Deletion Streams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825625"/>
            <a:ext cx="10242755" cy="485926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2800" dirty="0">
                <a:solidFill>
                  <a:srgbClr val="00B050"/>
                </a:solidFill>
              </a:rPr>
              <a:t>Traffic Flow and Transportation Systems</a:t>
            </a:r>
            <a:r>
              <a:rPr lang="en-US" sz="2800" dirty="0"/>
              <a:t>:</a:t>
            </a:r>
            <a:r>
              <a:rPr lang="en-US" sz="2800" dirty="0">
                <a:solidFill>
                  <a:srgbClr val="00B050"/>
                </a:solidFill>
              </a:rPr>
              <a:t> </a:t>
            </a:r>
            <a:r>
              <a:rPr lang="en-US" sz="2800" dirty="0"/>
              <a:t>Insertion-deletion streams are used to analyze traffic patterns and changes in transportation systems</a:t>
            </a:r>
          </a:p>
          <a:p>
            <a:pPr>
              <a:buClr>
                <a:schemeClr val="tx1"/>
              </a:buClr>
            </a:pPr>
            <a:r>
              <a:rPr lang="en-US" sz="2800" dirty="0"/>
              <a:t>This helps in optimizing traffic flow, managing congestion, and improving transportation infrastructure</a:t>
            </a:r>
          </a:p>
          <a:p>
            <a:pPr marL="0" indent="0">
              <a:buClr>
                <a:schemeClr val="tx1"/>
              </a:buClr>
              <a:buNone/>
            </a:pP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69A2EB7-FB08-640B-199E-A005D935E9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2449" y="4355287"/>
            <a:ext cx="6167101" cy="1759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4379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Frequent Items on Insertion-Deletion Streams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2800" dirty="0"/>
                  <a:t>Misra-Gries on Insertion-Deletion Streams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sz="2800" dirty="0"/>
                  <a:t>“Increase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800" dirty="0"/>
                  <a:t>”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sz="2800" dirty="0"/>
                  <a:t>“Increase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2800" dirty="0"/>
                  <a:t>”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sz="2800" dirty="0"/>
                  <a:t>“Increase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800" dirty="0"/>
                  <a:t>”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sz="2800" dirty="0"/>
                  <a:t>“Increase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800" dirty="0"/>
                  <a:t>”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“Decrease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”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“Decrease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”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“Decrease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dirty="0"/>
                  <a:t>”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sz="2800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20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845045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CountMin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Another algorithm for the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-frequent items problem</a:t>
                </a:r>
              </a:p>
              <a:p>
                <a:pPr>
                  <a:buClr>
                    <a:schemeClr val="tx1"/>
                  </a:buClr>
                </a:pPr>
                <a:endParaRPr lang="en-US" sz="2800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Can be used on </a:t>
                </a:r>
                <a:r>
                  <a:rPr lang="en-US"/>
                  <a:t>insertion-deletion streams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Can be easily parallelized across multiple servers</a:t>
                </a:r>
                <a:endParaRPr lang="en-US" sz="2800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20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602317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CountMin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Initalization</a:t>
                </a:r>
                <a:r>
                  <a:rPr lang="en-US" dirty="0"/>
                  <a:t>: Create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buckets of counters and use a random hash function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:</m:t>
                    </m:r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→[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sz="2800" dirty="0"/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Algorithm</a:t>
                </a:r>
                <a:r>
                  <a:rPr lang="en-US" dirty="0"/>
                  <a:t>: For each update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800" dirty="0"/>
                  <a:t>, increment the counter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endParaRPr lang="en-US" sz="2800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sz="2800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sz="2800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At the end of the stream, output the counter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2800" dirty="0"/>
                  <a:t> as the estimate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2005" r="-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4">
                <a:extLst>
                  <a:ext uri="{FF2B5EF4-FFF2-40B4-BE49-F238E27FC236}">
                    <a16:creationId xmlns:a16="http://schemas.microsoft.com/office/drawing/2014/main" id="{E1EA1B43-00D8-FBB7-F3A2-66874C78B590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256199" y="3798055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4">
                <a:extLst>
                  <a:ext uri="{FF2B5EF4-FFF2-40B4-BE49-F238E27FC236}">
                    <a16:creationId xmlns:a16="http://schemas.microsoft.com/office/drawing/2014/main" id="{E1EA1B43-00D8-FBB7-F3A2-66874C78B59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88239095"/>
                  </p:ext>
                </p:extLst>
              </p:nvPr>
            </p:nvGraphicFramePr>
            <p:xfrm>
              <a:off x="3256199" y="3798055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481" t="-2632" r="-3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00481" t="-2632" r="-2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200481" t="-2632" r="-1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300481" t="-2632" r="-1923" b="-127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348074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CountMin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81" t="-1316" r="-6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481" t="-1316" r="-5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481" t="-1316" r="-4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481" t="-1316" r="-3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481" t="-1316" r="-2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00481" t="-1316" r="-1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00481" t="-1316" r="-1923" b="-1289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/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481" t="-1316" r="-3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100481" t="-1316" r="-2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200481" t="-1316" r="-1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300481" t="-1316" r="-1923" b="-127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7066785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CountMin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71111684"/>
                  </p:ext>
                </p:extLst>
              </p:nvPr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81" t="-1316" r="-6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481" t="-1316" r="-5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481" t="-1316" r="-4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481" t="-1316" r="-3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481" t="-1316" r="-2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00481" t="-1316" r="-1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00481" t="-1316" r="-1923" b="-1289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/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40505105"/>
                  </p:ext>
                </p:extLst>
              </p:nvPr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481" t="-1316" r="-3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100481" t="-1316" r="-2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200481" t="-1316" r="-1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300481" t="-1316" r="-1923" b="-127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E062E22-E27B-3688-652B-F9D8C5636B71}"/>
                  </a:ext>
                </a:extLst>
              </p:cNvPr>
              <p:cNvSpPr txBox="1"/>
              <p:nvPr/>
            </p:nvSpPr>
            <p:spPr>
              <a:xfrm>
                <a:off x="319648" y="3877735"/>
                <a:ext cx="3562070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+2 (</m:t>
                      </m:r>
                      <m:r>
                        <m:rPr>
                          <m:sty m:val="p"/>
                        </m:rPr>
                        <a:rPr lang="en-US" sz="24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4)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E062E22-E27B-3688-652B-F9D8C5636B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648" y="3877735"/>
                <a:ext cx="3562070" cy="461665"/>
              </a:xfrm>
              <a:prstGeom prst="rect">
                <a:avLst/>
              </a:prstGeom>
              <a:blipFill>
                <a:blip r:embed="rId6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577245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CountMin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5022144"/>
                  </p:ext>
                </p:extLst>
              </p:nvPr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81" t="-1316" r="-6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481" t="-1316" r="-5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481" t="-1316" r="-4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481" t="-1316" r="-3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481" t="-1316" r="-2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00481" t="-1316" r="-1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00481" t="-1316" r="-1923" b="-1289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/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481" t="-1316" r="-3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100481" t="-1316" r="-2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200481" t="-1316" r="-1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300481" t="-1316" r="-1923" b="-127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32F6D477-E633-9150-E051-7176EF023D3D}"/>
              </a:ext>
            </a:extLst>
          </p:cNvPr>
          <p:cNvCxnSpPr>
            <a:stCxn id="6" idx="1"/>
          </p:cNvCxnSpPr>
          <p:nvPr/>
        </p:nvCxnSpPr>
        <p:spPr>
          <a:xfrm flipH="1">
            <a:off x="4177553" y="3954122"/>
            <a:ext cx="1166202" cy="98543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014B424-7C57-1672-41CB-50CF2F2A6DBE}"/>
                  </a:ext>
                </a:extLst>
              </p:cNvPr>
              <p:cNvSpPr txBox="1"/>
              <p:nvPr/>
            </p:nvSpPr>
            <p:spPr>
              <a:xfrm>
                <a:off x="319648" y="3877735"/>
                <a:ext cx="3562070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+2 (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4)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014B424-7C57-1672-41CB-50CF2F2A6D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648" y="3877735"/>
                <a:ext cx="3562070" cy="461665"/>
              </a:xfrm>
              <a:prstGeom prst="rect">
                <a:avLst/>
              </a:prstGeom>
              <a:blipFill>
                <a:blip r:embed="rId6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676354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CountMin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42540860"/>
                  </p:ext>
                </p:extLst>
              </p:nvPr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81" t="-1316" r="-6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481" t="-1316" r="-5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481" t="-1316" r="-4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481" t="-1316" r="-3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481" t="-1316" r="-2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00481" t="-1316" r="-1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00481" t="-1316" r="-1923" b="-1289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/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2114325"/>
                  </p:ext>
                </p:extLst>
              </p:nvPr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481" t="-1316" r="-3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100481" t="-1316" r="-2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200481" t="-1316" r="-1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300481" t="-1316" r="-1923" b="-127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32F6D477-E633-9150-E051-7176EF023D3D}"/>
              </a:ext>
            </a:extLst>
          </p:cNvPr>
          <p:cNvCxnSpPr>
            <a:stCxn id="6" idx="1"/>
          </p:cNvCxnSpPr>
          <p:nvPr/>
        </p:nvCxnSpPr>
        <p:spPr>
          <a:xfrm flipH="1">
            <a:off x="4177553" y="3954122"/>
            <a:ext cx="1166202" cy="98543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66F76CF-7D86-ECA4-87D8-B92CE912DA84}"/>
                  </a:ext>
                </a:extLst>
              </p:cNvPr>
              <p:cNvSpPr txBox="1"/>
              <p:nvPr/>
            </p:nvSpPr>
            <p:spPr>
              <a:xfrm>
                <a:off x="319648" y="3877735"/>
                <a:ext cx="3562070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+2 (</m:t>
                      </m:r>
                      <m:r>
                        <m:rPr>
                          <m:sty m:val="p"/>
                        </m:rPr>
                        <a:rPr lang="en-US" sz="24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4)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66F76CF-7D86-ECA4-87D8-B92CE912DA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648" y="3877735"/>
                <a:ext cx="3562070" cy="461665"/>
              </a:xfrm>
              <a:prstGeom prst="rect">
                <a:avLst/>
              </a:prstGeom>
              <a:blipFill>
                <a:blip r:embed="rId6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77593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Presentation 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2126B-4AA6-302B-7E5A-170FFAAB8B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22775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September 25</a:t>
            </a:r>
            <a:r>
              <a:rPr lang="en-US" dirty="0"/>
              <a:t>: Team DAP, Team </a:t>
            </a:r>
            <a:r>
              <a:rPr lang="en-US" dirty="0" err="1"/>
              <a:t>Bokun</a:t>
            </a:r>
            <a:r>
              <a:rPr lang="en-US" dirty="0"/>
              <a:t>, Team Jason</a:t>
            </a:r>
          </a:p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September 27</a:t>
            </a:r>
            <a:r>
              <a:rPr lang="en-US" dirty="0"/>
              <a:t>: Galaxy AI, Team STMI</a:t>
            </a:r>
          </a:p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September 29</a:t>
            </a:r>
            <a:r>
              <a:rPr lang="en-US" dirty="0"/>
              <a:t>: Jung, Anmol, </a:t>
            </a:r>
            <a:r>
              <a:rPr lang="en-US" dirty="0" err="1"/>
              <a:t>Chunkai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4645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CountMin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81" t="-1316" r="-6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481" t="-1316" r="-5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481" t="-1316" r="-4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481" t="-1316" r="-3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481" t="-1316" r="-2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00481" t="-1316" r="-1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00481" t="-1316" r="-1923" b="-1289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/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481" t="-1316" r="-3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100481" t="-1316" r="-2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200481" t="-1316" r="-1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300481" t="-1316" r="-1923" b="-127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13FBF39-8D30-4232-8EFB-37AE0B909BEC}"/>
                  </a:ext>
                </a:extLst>
              </p:cNvPr>
              <p:cNvSpPr txBox="1"/>
              <p:nvPr/>
            </p:nvSpPr>
            <p:spPr>
              <a:xfrm>
                <a:off x="319648" y="3877735"/>
                <a:ext cx="3562070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+2 (</m:t>
                      </m:r>
                      <m:r>
                        <m:rPr>
                          <m:sty m:val="p"/>
                        </m:rPr>
                        <a:rPr lang="en-US" sz="24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4)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13FBF39-8D30-4232-8EFB-37AE0B909B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648" y="3877735"/>
                <a:ext cx="3562070" cy="461665"/>
              </a:xfrm>
              <a:prstGeom prst="rect">
                <a:avLst/>
              </a:prstGeom>
              <a:blipFill>
                <a:blip r:embed="rId6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397114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CountMin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81016908"/>
                  </p:ext>
                </p:extLst>
              </p:nvPr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81" t="-1316" r="-6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481" t="-1316" r="-5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481" t="-1316" r="-4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481" t="-1316" r="-3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481" t="-1316" r="-2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00481" t="-1316" r="-1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00481" t="-1316" r="-1923" b="-1289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/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21617586"/>
                  </p:ext>
                </p:extLst>
              </p:nvPr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481" t="-1316" r="-3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100481" t="-1316" r="-2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200481" t="-1316" r="-1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300481" t="-1316" r="-1923" b="-127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2" name="Straight Arrow Connector 1">
            <a:extLst>
              <a:ext uri="{FF2B5EF4-FFF2-40B4-BE49-F238E27FC236}">
                <a16:creationId xmlns:a16="http://schemas.microsoft.com/office/drawing/2014/main" id="{D7EE6472-38B3-111F-C0C8-238B9ADFC2D2}"/>
              </a:ext>
            </a:extLst>
          </p:cNvPr>
          <p:cNvCxnSpPr>
            <a:cxnSpLocks/>
            <a:stCxn id="6" idx="3"/>
          </p:cNvCxnSpPr>
          <p:nvPr/>
        </p:nvCxnSpPr>
        <p:spPr>
          <a:xfrm>
            <a:off x="6677774" y="3954122"/>
            <a:ext cx="0" cy="107756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C34E52E-7026-2BCA-547E-664F301FE355}"/>
                  </a:ext>
                </a:extLst>
              </p:cNvPr>
              <p:cNvSpPr txBox="1"/>
              <p:nvPr/>
            </p:nvSpPr>
            <p:spPr>
              <a:xfrm>
                <a:off x="319648" y="3877735"/>
                <a:ext cx="3562070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+2 (</m:t>
                      </m:r>
                      <m:r>
                        <m:rPr>
                          <m:sty m:val="p"/>
                        </m:rPr>
                        <a:rPr lang="en-US" sz="24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4)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C34E52E-7026-2BCA-547E-664F301FE3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648" y="3877735"/>
                <a:ext cx="3562070" cy="461665"/>
              </a:xfrm>
              <a:prstGeom prst="rect">
                <a:avLst/>
              </a:prstGeom>
              <a:blipFill>
                <a:blip r:embed="rId6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313889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CountMin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16207386"/>
                  </p:ext>
                </p:extLst>
              </p:nvPr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81" t="-1316" r="-6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481" t="-1316" r="-5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481" t="-1316" r="-4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481" t="-1316" r="-3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481" t="-1316" r="-2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00481" t="-1316" r="-1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00481" t="-1316" r="-1923" b="-1289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/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52150878"/>
                  </p:ext>
                </p:extLst>
              </p:nvPr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481" t="-1316" r="-3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100481" t="-1316" r="-2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200481" t="-1316" r="-1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300481" t="-1316" r="-1923" b="-127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FD1E5D40-80BA-055E-D7CE-F12F55C4A952}"/>
                  </a:ext>
                </a:extLst>
              </p:cNvPr>
              <p:cNvSpPr txBox="1"/>
              <p:nvPr/>
            </p:nvSpPr>
            <p:spPr>
              <a:xfrm>
                <a:off x="319648" y="3877735"/>
                <a:ext cx="3562070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+2 (</m:t>
                      </m:r>
                      <m:r>
                        <m:rPr>
                          <m:sty m:val="p"/>
                        </m:rPr>
                        <a:rPr lang="en-US" sz="24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4)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FD1E5D40-80BA-055E-D7CE-F12F55C4A9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648" y="3877735"/>
                <a:ext cx="3562070" cy="461665"/>
              </a:xfrm>
              <a:prstGeom prst="rect">
                <a:avLst/>
              </a:prstGeom>
              <a:blipFill>
                <a:blip r:embed="rId6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630423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CountMin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46837904"/>
                  </p:ext>
                </p:extLst>
              </p:nvPr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81" t="-1316" r="-6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481" t="-1316" r="-5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481" t="-1316" r="-4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481" t="-1316" r="-3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481" t="-1316" r="-2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00481" t="-1316" r="-1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00481" t="-1316" r="-1923" b="-1289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/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89722669"/>
                  </p:ext>
                </p:extLst>
              </p:nvPr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481" t="-1316" r="-3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100481" t="-1316" r="-2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200481" t="-1316" r="-1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300481" t="-1316" r="-1923" b="-127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E062E22-E27B-3688-652B-F9D8C5636B71}"/>
                  </a:ext>
                </a:extLst>
              </p:cNvPr>
              <p:cNvSpPr txBox="1"/>
              <p:nvPr/>
            </p:nvSpPr>
            <p:spPr>
              <a:xfrm>
                <a:off x="319648" y="3877735"/>
                <a:ext cx="3562070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+2 (</m:t>
                      </m:r>
                      <m:r>
                        <m:rPr>
                          <m:sty m:val="p"/>
                        </m:rPr>
                        <a:rPr lang="en-US" sz="24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4)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E062E22-E27B-3688-652B-F9D8C5636B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648" y="3877735"/>
                <a:ext cx="3562070" cy="461665"/>
              </a:xfrm>
              <a:prstGeom prst="rect">
                <a:avLst/>
              </a:prstGeom>
              <a:blipFill>
                <a:blip r:embed="rId6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" name="Straight Arrow Connector 1">
            <a:extLst>
              <a:ext uri="{FF2B5EF4-FFF2-40B4-BE49-F238E27FC236}">
                <a16:creationId xmlns:a16="http://schemas.microsoft.com/office/drawing/2014/main" id="{E543A90B-E3EC-AA7E-7983-06065D63F864}"/>
              </a:ext>
            </a:extLst>
          </p:cNvPr>
          <p:cNvCxnSpPr>
            <a:cxnSpLocks/>
            <a:stCxn id="6" idx="3"/>
          </p:cNvCxnSpPr>
          <p:nvPr/>
        </p:nvCxnSpPr>
        <p:spPr>
          <a:xfrm>
            <a:off x="6677774" y="3954122"/>
            <a:ext cx="1148414" cy="107756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10059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CountMin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8173737"/>
                  </p:ext>
                </p:extLst>
              </p:nvPr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81" t="-1316" r="-6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481" t="-1316" r="-5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481" t="-1316" r="-4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481" t="-1316" r="-3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481" t="-1316" r="-2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00481" t="-1316" r="-1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00481" t="-1316" r="-1923" b="-1289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/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64523821"/>
                  </p:ext>
                </p:extLst>
              </p:nvPr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481" t="-1316" r="-3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100481" t="-1316" r="-2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200481" t="-1316" r="-1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300481" t="-1316" r="-1923" b="-127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E062E22-E27B-3688-652B-F9D8C5636B71}"/>
                  </a:ext>
                </a:extLst>
              </p:cNvPr>
              <p:cNvSpPr txBox="1"/>
              <p:nvPr/>
            </p:nvSpPr>
            <p:spPr>
              <a:xfrm>
                <a:off x="319648" y="3877735"/>
                <a:ext cx="3562070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+2 (</m:t>
                      </m:r>
                      <m:r>
                        <m:rPr>
                          <m:sty m:val="p"/>
                        </m:rPr>
                        <a:rPr lang="en-US" sz="24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4)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E062E22-E27B-3688-652B-F9D8C5636B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648" y="3877735"/>
                <a:ext cx="3562070" cy="461665"/>
              </a:xfrm>
              <a:prstGeom prst="rect">
                <a:avLst/>
              </a:prstGeom>
              <a:blipFill>
                <a:blip r:embed="rId6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866861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CountMin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84215602"/>
                  </p:ext>
                </p:extLst>
              </p:nvPr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81" t="-1316" r="-6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481" t="-1316" r="-5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481" t="-1316" r="-4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481" t="-1316" r="-3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481" t="-1316" r="-2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00481" t="-1316" r="-1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00481" t="-1316" r="-1923" b="-1289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/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66269189"/>
                  </p:ext>
                </p:extLst>
              </p:nvPr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481" t="-1316" r="-3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100481" t="-1316" r="-2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200481" t="-1316" r="-1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300481" t="-1316" r="-1923" b="-127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32F6D477-E633-9150-E051-7176EF023D3D}"/>
              </a:ext>
            </a:extLst>
          </p:cNvPr>
          <p:cNvCxnSpPr>
            <a:stCxn id="6" idx="1"/>
          </p:cNvCxnSpPr>
          <p:nvPr/>
        </p:nvCxnSpPr>
        <p:spPr>
          <a:xfrm flipH="1">
            <a:off x="4177553" y="3954122"/>
            <a:ext cx="1166202" cy="98543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014B424-7C57-1672-41CB-50CF2F2A6DBE}"/>
                  </a:ext>
                </a:extLst>
              </p:cNvPr>
              <p:cNvSpPr txBox="1"/>
              <p:nvPr/>
            </p:nvSpPr>
            <p:spPr>
              <a:xfrm>
                <a:off x="319648" y="3877735"/>
                <a:ext cx="3562070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+2 (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4)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014B424-7C57-1672-41CB-50CF2F2A6D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648" y="3877735"/>
                <a:ext cx="3562070" cy="461665"/>
              </a:xfrm>
              <a:prstGeom prst="rect">
                <a:avLst/>
              </a:prstGeom>
              <a:blipFill>
                <a:blip r:embed="rId6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356428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CountMin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32381872"/>
                  </p:ext>
                </p:extLst>
              </p:nvPr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81" t="-1316" r="-6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481" t="-1316" r="-5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481" t="-1316" r="-4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481" t="-1316" r="-3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481" t="-1316" r="-2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00481" t="-1316" r="-1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00481" t="-1316" r="-1923" b="-1289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/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66900303"/>
                  </p:ext>
                </p:extLst>
              </p:nvPr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66900303"/>
                  </p:ext>
                </p:extLst>
              </p:nvPr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481" t="-1316" r="-3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100481" t="-1316" r="-2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200481" t="-1316" r="-1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300481" t="-1316" r="-1923" b="-127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E062E22-E27B-3688-652B-F9D8C5636B71}"/>
                  </a:ext>
                </a:extLst>
              </p:cNvPr>
              <p:cNvSpPr txBox="1"/>
              <p:nvPr/>
            </p:nvSpPr>
            <p:spPr>
              <a:xfrm>
                <a:off x="319648" y="3877735"/>
                <a:ext cx="3562070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+2 (</m:t>
                      </m:r>
                      <m:r>
                        <m:rPr>
                          <m:sty m:val="p"/>
                        </m:rPr>
                        <a:rPr lang="en-US" sz="24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a:rPr lang="en-US" sz="24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4)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E062E22-E27B-3688-652B-F9D8C5636B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648" y="3877735"/>
                <a:ext cx="3562070" cy="461665"/>
              </a:xfrm>
              <a:prstGeom prst="rect">
                <a:avLst/>
              </a:prstGeom>
              <a:blipFill>
                <a:blip r:embed="rId6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79421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CountMin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74966515"/>
                  </p:ext>
                </p:extLst>
              </p:nvPr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81" t="-1316" r="-6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481" t="-1316" r="-5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481" t="-1316" r="-4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481" t="-1316" r="-3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481" t="-1316" r="-2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00481" t="-1316" r="-1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00481" t="-1316" r="-1923" b="-1289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/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003C0C-406A-615F-D363-C2B7B4CA8C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3755" y="3023098"/>
                <a:ext cx="1334019" cy="186204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90046434"/>
                  </p:ext>
                </p:extLst>
              </p:nvPr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481" t="-1316" r="-3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100481" t="-1316" r="-2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200481" t="-1316" r="-1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300481" t="-1316" r="-1923" b="-127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32F6D477-E633-9150-E051-7176EF023D3D}"/>
              </a:ext>
            </a:extLst>
          </p:cNvPr>
          <p:cNvCxnSpPr>
            <a:stCxn id="6" idx="1"/>
          </p:cNvCxnSpPr>
          <p:nvPr/>
        </p:nvCxnSpPr>
        <p:spPr>
          <a:xfrm flipH="1">
            <a:off x="4177553" y="3954122"/>
            <a:ext cx="1166202" cy="98543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014B424-7C57-1672-41CB-50CF2F2A6DBE}"/>
                  </a:ext>
                </a:extLst>
              </p:cNvPr>
              <p:cNvSpPr txBox="1"/>
              <p:nvPr/>
            </p:nvSpPr>
            <p:spPr>
              <a:xfrm>
                <a:off x="319648" y="3877735"/>
                <a:ext cx="3562070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+2 (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4)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014B424-7C57-1672-41CB-50CF2F2A6D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648" y="3877735"/>
                <a:ext cx="3562070" cy="461665"/>
              </a:xfrm>
              <a:prstGeom prst="rect">
                <a:avLst/>
              </a:prstGeom>
              <a:blipFill>
                <a:blip r:embed="rId6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8082267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CountMin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EFAE00B-DF1C-DAD4-C930-1F453965F24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27399" y="2108698"/>
              <a:ext cx="8871037" cy="914400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81" t="-1316" r="-6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481" t="-1316" r="-5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481" t="-1316" r="-4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00481" t="-1316" r="-3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481" t="-1316" r="-2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00481" t="-1316" r="-101923" b="-12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00481" t="-1316" r="-1923" b="-1289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4">
                <a:extLst>
                  <a:ext uri="{FF2B5EF4-FFF2-40B4-BE49-F238E27FC236}">
                    <a16:creationId xmlns:a16="http://schemas.microsoft.com/office/drawing/2014/main" id="{BCECA5C3-B7A3-3B58-EA7C-B14325C9819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476182" y="5031690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481" t="-1316" r="-3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00481" t="-1316" r="-2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200481" t="-1316" r="-101923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300481" t="-1316" r="-1923" b="-127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014B424-7C57-1672-41CB-50CF2F2A6DBE}"/>
                  </a:ext>
                </a:extLst>
              </p:cNvPr>
              <p:cNvSpPr txBox="1"/>
              <p:nvPr/>
            </p:nvSpPr>
            <p:spPr>
              <a:xfrm>
                <a:off x="319648" y="3877735"/>
                <a:ext cx="3562070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+2 (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4)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014B424-7C57-1672-41CB-50CF2F2A6D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648" y="3877735"/>
                <a:ext cx="3562070" cy="461665"/>
              </a:xfrm>
              <a:prstGeom prst="rect">
                <a:avLst/>
              </a:prstGeom>
              <a:blipFill>
                <a:blip r:embed="rId5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3">
                <a:extLst>
                  <a:ext uri="{FF2B5EF4-FFF2-40B4-BE49-F238E27FC236}">
                    <a16:creationId xmlns:a16="http://schemas.microsoft.com/office/drawing/2014/main" id="{4443FC17-C13A-ABCE-3653-EE66B22B334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083423" y="3208260"/>
                <a:ext cx="7436223" cy="1758188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What is the estimation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US" sz="2800" dirty="0">
                    <a:solidFill>
                      <a:schemeClr val="tx1"/>
                    </a:solidFill>
                  </a:rPr>
                  <a:t>? 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What about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2800" dirty="0">
                    <a:solidFill>
                      <a:schemeClr val="tx1"/>
                    </a:solidFill>
                  </a:rPr>
                  <a:t>? </a:t>
                </a:r>
                <a:endParaRPr lang="en-US" sz="2800" b="0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What about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</m:oMath>
                </a14:m>
                <a:r>
                  <a:rPr lang="en-US" dirty="0"/>
                  <a:t>? What about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?</a:t>
                </a:r>
                <a:endParaRPr lang="en-US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" name="Content Placeholder 3">
                <a:extLst>
                  <a:ext uri="{FF2B5EF4-FFF2-40B4-BE49-F238E27FC236}">
                    <a16:creationId xmlns:a16="http://schemas.microsoft.com/office/drawing/2014/main" id="{4443FC17-C13A-ABCE-3653-EE66B22B334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083423" y="3208260"/>
                <a:ext cx="7436223" cy="1758188"/>
              </a:xfrm>
              <a:blipFill>
                <a:blip r:embed="rId6"/>
                <a:stretch>
                  <a:fillRect l="-1475" t="-55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0381185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CountMin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Given a set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of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elements from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, let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/>
                  <a:t> be the estimated frequency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Claim</a:t>
                </a:r>
                <a:r>
                  <a:rPr lang="en-US" dirty="0"/>
                  <a:t>: We always have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acc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Suppose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so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acc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Note that</a:t>
                </a:r>
                <a:r>
                  <a:rPr lang="en-US" b="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counts the number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of occurrences of any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𝑗</m:t>
                    </m:r>
                  </m:oMath>
                </a14:m>
                <a:r>
                  <a:rPr lang="en-US" dirty="0"/>
                  <a:t> with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, including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itself</a:t>
                </a:r>
                <a:endParaRPr lang="en-US" b="0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15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33948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Misra Gries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Goal</a:t>
                </a:r>
                <a:r>
                  <a:rPr lang="en-US" dirty="0"/>
                  <a:t>: </a:t>
                </a:r>
                <a:r>
                  <a:rPr lang="en-US" dirty="0">
                    <a:solidFill>
                      <a:schemeClr val="tx1"/>
                    </a:solidFill>
                  </a:rPr>
                  <a:t>Given a set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elements from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:r>
                  <a:rPr lang="en-US" dirty="0">
                    <a:solidFill>
                      <a:schemeClr val="tx1"/>
                    </a:solidFill>
                  </a:rPr>
                  <a:t>and a parameter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, output the items </a:t>
                </a:r>
                <a:r>
                  <a:rPr lang="en-US" dirty="0">
                    <a:solidFill>
                      <a:schemeClr val="tx1"/>
                    </a:solidFill>
                  </a:rPr>
                  <a:t>from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 that have frequency at least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endParaRPr lang="en-US" dirty="0">
                  <a:solidFill>
                    <a:srgbClr val="00B05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00B05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00B05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Initialize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items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/>
                  <a:t> with count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For updates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1,…,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:</a:t>
                </a:r>
              </a:p>
              <a:p>
                <a:pPr lvl="1">
                  <a:buClr>
                    <a:schemeClr val="tx1"/>
                  </a:buClr>
                </a:pPr>
                <a:r>
                  <a:rPr lang="en-US" sz="2800" dirty="0"/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800" dirty="0"/>
                  <a:t> for some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sz="2800" dirty="0"/>
                  <a:t>, increment counter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sz="2800" dirty="0"/>
                  <a:t>, i.e.,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endParaRPr lang="en-US" sz="2800" dirty="0"/>
              </a:p>
              <a:p>
                <a:pPr lvl="1">
                  <a:buClr>
                    <a:schemeClr val="tx1"/>
                  </a:buClr>
                </a:pPr>
                <a:r>
                  <a:rPr lang="en-US" sz="2800" dirty="0"/>
                  <a:t>Else 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800" dirty="0"/>
                  <a:t> for some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sz="2800" dirty="0"/>
                  <a:t>, set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sz="2800" dirty="0"/>
              </a:p>
              <a:p>
                <a:pPr lvl="1">
                  <a:buClr>
                    <a:schemeClr val="tx1"/>
                  </a:buClr>
                </a:pPr>
                <a:r>
                  <a:rPr lang="en-US" sz="2800" dirty="0"/>
                  <a:t>Else decrement all counters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sz="2800" dirty="0"/>
                  <a:t>, i.e.,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en-US" dirty="0">
                    <a:solidFill>
                      <a:srgbClr val="00B050"/>
                    </a:solidFill>
                  </a:rPr>
                  <a:t> </a:t>
                </a:r>
                <a:r>
                  <a:rPr lang="en-US" sz="2800" dirty="0"/>
                  <a:t>for all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∈[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20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0682930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CountMin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so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acc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Note that</a:t>
                </a:r>
                <a:r>
                  <a:rPr lang="en-US" b="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counts the number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of occurrences of any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𝑗</m:t>
                    </m:r>
                  </m:oMath>
                </a14:m>
                <a:r>
                  <a:rPr lang="en-US" dirty="0"/>
                  <a:t> with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, including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itself</a:t>
                </a:r>
                <a:endParaRPr lang="en-US" b="0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limLoc m:val="subSup"/>
                        <m:supHide m:val="on"/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9"/>
                          </m:r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brk m:alnAt="9"/>
                              </m:r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e>
                        </m:d>
                        <m:r>
                          <m:rPr>
                            <m:brk m:alnAt="9"/>
                          </m:r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e>
                    </m:nary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since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nary>
                      <m:naryPr>
                        <m:chr m:val="∑"/>
                        <m:limLoc m:val="subSup"/>
                        <m:supHide m:val="on"/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1"/>
                          </m:r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m:rPr>
                            <m:brk m:alnAt="9"/>
                          </m:r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≠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   </m:t>
                        </m:r>
                        <m:r>
                          <m:rPr>
                            <m:sty m:val="p"/>
                            <m:brk m:alnAt="9"/>
                          </m:rP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w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ith</m:t>
                        </m:r>
                        <m:r>
                          <m:rPr>
                            <m:brk m:alnAt="9"/>
                          </m:r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brk m:alnAt="9"/>
                              </m:r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e>
                        </m:d>
                        <m:r>
                          <m:rPr>
                            <m:brk m:alnAt="9"/>
                          </m:r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nary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15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3234208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CountMin</a:t>
            </a:r>
            <a:r>
              <a:rPr lang="en-US" dirty="0">
                <a:solidFill>
                  <a:srgbClr val="C00000"/>
                </a:solidFill>
              </a:rPr>
              <a:t> Error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nary>
                      <m:naryPr>
                        <m:chr m:val="∑"/>
                        <m:limLoc m:val="subSup"/>
                        <m:supHide m:val="on"/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1"/>
                          </m:r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m:rPr>
                            <m:brk m:alnAt="9"/>
                          </m:r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≠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   </m:t>
                        </m:r>
                        <m:r>
                          <m:rPr>
                            <m:sty m:val="p"/>
                            <m:brk m:alnAt="9"/>
                          </m:rP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w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ith</m:t>
                        </m:r>
                        <m:r>
                          <m:rPr>
                            <m:brk m:alnAt="9"/>
                          </m:r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brk m:alnAt="9"/>
                              </m:r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e>
                        </m:d>
                        <m:r>
                          <m:rPr>
                            <m:brk m:alnAt="9"/>
                          </m:r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nary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b="0" i="0" dirty="0">
                    <a:latin typeface="Cambria Math" panose="02040503050406030204" pitchFamily="18" charset="0"/>
                  </a:rPr>
                  <a:t>What is the expected error for</a:t>
                </a:r>
                <a:r>
                  <a:rPr lang="en-US" b="0" i="0" dirty="0">
                    <a:solidFill>
                      <a:srgbClr val="C00000"/>
                    </a:solidFill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b="0" i="0" dirty="0">
                    <a:latin typeface="Cambria Math" panose="02040503050406030204" pitchFamily="18" charset="0"/>
                  </a:rPr>
                  <a:t>?</a:t>
                </a: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065410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CountMin</a:t>
            </a:r>
            <a:r>
              <a:rPr lang="en-US" dirty="0">
                <a:solidFill>
                  <a:srgbClr val="C00000"/>
                </a:solidFill>
              </a:rPr>
              <a:t> Error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nary>
                      <m:naryPr>
                        <m:chr m:val="∑"/>
                        <m:limLoc m:val="subSup"/>
                        <m:supHide m:val="on"/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1"/>
                          </m:r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m:rPr>
                            <m:brk m:alnAt="9"/>
                          </m:r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≠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   </m:t>
                        </m:r>
                        <m:r>
                          <m:rPr>
                            <m:sty m:val="p"/>
                            <m:brk m:alnAt="9"/>
                          </m:rP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w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ith</m:t>
                        </m:r>
                        <m:r>
                          <m:rPr>
                            <m:brk m:alnAt="9"/>
                          </m:r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brk m:alnAt="9"/>
                              </m:r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e>
                        </m:d>
                        <m:r>
                          <m:rPr>
                            <m:brk m:alnAt="9"/>
                          </m:r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nary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b="0" i="0" dirty="0">
                    <a:latin typeface="Cambria Math" panose="02040503050406030204" pitchFamily="18" charset="0"/>
                  </a:rPr>
                  <a:t>What is the expected error for</a:t>
                </a:r>
                <a:r>
                  <a:rPr lang="en-US" b="0" i="0" dirty="0">
                    <a:solidFill>
                      <a:srgbClr val="C00000"/>
                    </a:solidFill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b="0" i="0" dirty="0">
                    <a:latin typeface="Cambria Math" panose="02040503050406030204" pitchFamily="18" charset="0"/>
                  </a:rPr>
                  <a:t>?</a:t>
                </a: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nary>
                              <m:naryPr>
                                <m:chr m:val="∑"/>
                                <m:limLoc m:val="subSup"/>
                                <m:supHide m:val="on"/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1"/>
                                  </m:r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  <m:r>
                                  <m:rPr>
                                    <m:brk m:alnAt="9"/>
                                  </m:r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≠</m:t>
                                </m:r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,   </m:t>
                                </m:r>
                                <m:r>
                                  <m:rPr>
                                    <m:sty m:val="p"/>
                                    <m:brk m:alnAt="9"/>
                                  </m:rPr>
                                  <a:rPr lang="en-US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w</m:t>
                                </m:r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ith</m:t>
                                </m:r>
                                <m:r>
                                  <m:rPr>
                                    <m:brk m:alnAt="9"/>
                                  </m:r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:</m:t>
                                </m:r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h</m:t>
                                </m:r>
                                <m:d>
                                  <m:dPr>
                                    <m:ctrl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m:rPr>
                                        <m:brk m:alnAt="9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e>
                                </m:d>
                                <m:r>
                                  <m:rPr>
                                    <m:brk m:alnAt="9"/>
                                  </m:r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sub>
                              <m:sup/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sub>
                                </m:sSub>
                              </m:e>
                            </m:nary>
                          </m:e>
                        </m:d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≠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m:rPr>
                        <m:sty m:val="p"/>
                      </m:rPr>
                      <a:rPr lang="en-US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</m:e>
                        </m:d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  <m:d>
                              <m:dPr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</m:d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sub>
                        </m:sSub>
                      </m:e>
                    </m:d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3312837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CountMin</a:t>
            </a:r>
            <a:r>
              <a:rPr lang="en-US" dirty="0">
                <a:solidFill>
                  <a:srgbClr val="C00000"/>
                </a:solidFill>
              </a:rPr>
              <a:t> Error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nary>
                      <m:naryPr>
                        <m:chr m:val="∑"/>
                        <m:limLoc m:val="subSup"/>
                        <m:supHide m:val="on"/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1"/>
                          </m:r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m:rPr>
                            <m:brk m:alnAt="9"/>
                          </m:r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≠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   </m:t>
                        </m:r>
                        <m:r>
                          <m:rPr>
                            <m:sty m:val="p"/>
                            <m:brk m:alnAt="9"/>
                          </m:rP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w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ith</m:t>
                        </m:r>
                        <m:r>
                          <m:rPr>
                            <m:brk m:alnAt="9"/>
                          </m:r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brk m:alnAt="9"/>
                              </m:r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e>
                        </m:d>
                        <m:r>
                          <m:rPr>
                            <m:brk m:alnAt="9"/>
                          </m:r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nary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b="0" i="0" dirty="0">
                    <a:latin typeface="Cambria Math" panose="02040503050406030204" pitchFamily="18" charset="0"/>
                  </a:rPr>
                  <a:t>What is the expected error for</a:t>
                </a:r>
                <a:r>
                  <a:rPr lang="en-US" b="0" i="0" dirty="0">
                    <a:solidFill>
                      <a:srgbClr val="C00000"/>
                    </a:solidFill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b="0" i="0" dirty="0">
                    <a:latin typeface="Cambria Math" panose="02040503050406030204" pitchFamily="18" charset="0"/>
                  </a:rPr>
                  <a:t>?</a:t>
                </a: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nary>
                              <m:naryPr>
                                <m:chr m:val="∑"/>
                                <m:limLoc m:val="subSup"/>
                                <m:supHide m:val="on"/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1"/>
                                  </m:r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  <m:r>
                                  <m:rPr>
                                    <m:brk m:alnAt="9"/>
                                  </m:r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≠</m:t>
                                </m:r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,   </m:t>
                                </m:r>
                                <m:r>
                                  <m:rPr>
                                    <m:sty m:val="p"/>
                                    <m:brk m:alnAt="9"/>
                                  </m:rPr>
                                  <a:rPr lang="en-US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w</m:t>
                                </m:r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ith</m:t>
                                </m:r>
                                <m:r>
                                  <m:rPr>
                                    <m:brk m:alnAt="9"/>
                                  </m:r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:</m:t>
                                </m:r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h</m:t>
                                </m:r>
                                <m:d>
                                  <m:dPr>
                                    <m:ctrl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m:rPr>
                                        <m:brk m:alnAt="9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e>
                                </m:d>
                                <m:r>
                                  <m:rPr>
                                    <m:brk m:alnAt="9"/>
                                  </m:r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sub>
                              <m:sup/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sub>
                                </m:sSub>
                              </m:e>
                            </m:nary>
                          </m:e>
                        </m:d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≠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m:rPr>
                        <m:sty m:val="p"/>
                      </m:rPr>
                      <a:rPr lang="en-US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</m:e>
                        </m:d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  <m:d>
                              <m:dPr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</m:d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sub>
                        </m:sSub>
                      </m:e>
                    </m:d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F10AB49-64E0-CC38-5910-8AD15B8D6ED4}"/>
                  </a:ext>
                </a:extLst>
              </p:cNvPr>
              <p:cNvSpPr txBox="1"/>
              <p:nvPr/>
            </p:nvSpPr>
            <p:spPr>
              <a:xfrm>
                <a:off x="3493340" y="3429000"/>
                <a:ext cx="6094674" cy="59554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Σ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≠</m:t>
                          </m:r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28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d>
                                <m:dPr>
                                  <m:ctrlP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e>
                              </m:d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b>
                          </m:sSub>
                        </m:e>
                      </m:d>
                      <m:r>
                        <a:rPr lang="en-US" sz="28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F10AB49-64E0-CC38-5910-8AD15B8D6E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3340" y="3429000"/>
                <a:ext cx="6094674" cy="59554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83602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CountMin</a:t>
            </a:r>
            <a:r>
              <a:rPr lang="en-US" dirty="0">
                <a:solidFill>
                  <a:srgbClr val="C00000"/>
                </a:solidFill>
              </a:rPr>
              <a:t> Error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nary>
                      <m:naryPr>
                        <m:chr m:val="∑"/>
                        <m:limLoc m:val="subSup"/>
                        <m:supHide m:val="on"/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1"/>
                          </m:r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m:rPr>
                            <m:brk m:alnAt="9"/>
                          </m:r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≠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   </m:t>
                        </m:r>
                        <m:r>
                          <m:rPr>
                            <m:sty m:val="p"/>
                            <m:brk m:alnAt="9"/>
                          </m:rP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w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ith</m:t>
                        </m:r>
                        <m:r>
                          <m:rPr>
                            <m:brk m:alnAt="9"/>
                          </m:r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brk m:alnAt="9"/>
                              </m:r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e>
                        </m:d>
                        <m:r>
                          <m:rPr>
                            <m:brk m:alnAt="9"/>
                          </m:r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nary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b="0" i="0" dirty="0">
                    <a:latin typeface="Cambria Math" panose="02040503050406030204" pitchFamily="18" charset="0"/>
                  </a:rPr>
                  <a:t>What is the expected error for</a:t>
                </a:r>
                <a:r>
                  <a:rPr lang="en-US" b="0" i="0" dirty="0">
                    <a:solidFill>
                      <a:srgbClr val="C00000"/>
                    </a:solidFill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b="0" i="0" dirty="0">
                    <a:latin typeface="Cambria Math" panose="02040503050406030204" pitchFamily="18" charset="0"/>
                  </a:rPr>
                  <a:t>?</a:t>
                </a: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nary>
                              <m:naryPr>
                                <m:chr m:val="∑"/>
                                <m:limLoc m:val="subSup"/>
                                <m:supHide m:val="on"/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1"/>
                                  </m:r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  <m:r>
                                  <m:rPr>
                                    <m:brk m:alnAt="9"/>
                                  </m:r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≠</m:t>
                                </m:r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,   </m:t>
                                </m:r>
                                <m:r>
                                  <m:rPr>
                                    <m:sty m:val="p"/>
                                    <m:brk m:alnAt="9"/>
                                  </m:rPr>
                                  <a:rPr lang="en-US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w</m:t>
                                </m:r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ith</m:t>
                                </m:r>
                                <m:r>
                                  <m:rPr>
                                    <m:brk m:alnAt="9"/>
                                  </m:r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:</m:t>
                                </m:r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h</m:t>
                                </m:r>
                                <m:d>
                                  <m:dPr>
                                    <m:ctrl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m:rPr>
                                        <m:brk m:alnAt="9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e>
                                </m:d>
                                <m:r>
                                  <m:rPr>
                                    <m:brk m:alnAt="9"/>
                                  </m:r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sub>
                              <m:sup/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sub>
                                </m:sSub>
                              </m:e>
                            </m:nary>
                          </m:e>
                        </m:d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≠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m:rPr>
                        <m:sty m:val="p"/>
                      </m:rPr>
                      <a:rPr lang="en-US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</m:e>
                        </m:d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  <m:d>
                              <m:dPr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</m:d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sub>
                        </m:sSub>
                      </m:e>
                    </m:d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F10AB49-64E0-CC38-5910-8AD15B8D6ED4}"/>
                  </a:ext>
                </a:extLst>
              </p:cNvPr>
              <p:cNvSpPr txBox="1"/>
              <p:nvPr/>
            </p:nvSpPr>
            <p:spPr>
              <a:xfrm>
                <a:off x="3493340" y="3429000"/>
                <a:ext cx="6094674" cy="59554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Σ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≠</m:t>
                          </m:r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28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d>
                                <m:dPr>
                                  <m:ctrlP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e>
                              </m:d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b>
                          </m:sSub>
                        </m:e>
                      </m:d>
                      <m:r>
                        <a:rPr lang="en-US" sz="28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F10AB49-64E0-CC38-5910-8AD15B8D6E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3340" y="3429000"/>
                <a:ext cx="6094674" cy="59554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796C073-9A68-BD3B-2158-EF63684B07AA}"/>
                  </a:ext>
                </a:extLst>
              </p:cNvPr>
              <p:cNvSpPr txBox="1"/>
              <p:nvPr/>
            </p:nvSpPr>
            <p:spPr>
              <a:xfrm>
                <a:off x="3790601" y="4024548"/>
                <a:ext cx="6094674" cy="58875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Σ</m:t>
                          </m:r>
                        </m:e>
                        <m:sub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≠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28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d>
                            <m:dPr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e>
                          </m:d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796C073-9A68-BD3B-2158-EF63684B07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0601" y="4024548"/>
                <a:ext cx="6094674" cy="58875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4009603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CountMin</a:t>
            </a:r>
            <a:r>
              <a:rPr lang="en-US" dirty="0">
                <a:solidFill>
                  <a:srgbClr val="C00000"/>
                </a:solidFill>
              </a:rPr>
              <a:t> Error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nary>
                      <m:naryPr>
                        <m:chr m:val="∑"/>
                        <m:limLoc m:val="subSup"/>
                        <m:supHide m:val="on"/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1"/>
                          </m:r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m:rPr>
                            <m:brk m:alnAt="9"/>
                          </m:r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≠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   </m:t>
                        </m:r>
                        <m:r>
                          <m:rPr>
                            <m:sty m:val="p"/>
                            <m:brk m:alnAt="9"/>
                          </m:rP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w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ith</m:t>
                        </m:r>
                        <m:r>
                          <m:rPr>
                            <m:brk m:alnAt="9"/>
                          </m:r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brk m:alnAt="9"/>
                              </m:r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e>
                        </m:d>
                        <m:r>
                          <m:rPr>
                            <m:brk m:alnAt="9"/>
                          </m:r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nary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b="0" i="0" dirty="0">
                    <a:latin typeface="Cambria Math" panose="02040503050406030204" pitchFamily="18" charset="0"/>
                  </a:rPr>
                  <a:t>What is the expected error for</a:t>
                </a:r>
                <a:r>
                  <a:rPr lang="en-US" b="0" i="0" dirty="0">
                    <a:solidFill>
                      <a:srgbClr val="C00000"/>
                    </a:solidFill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b="0" i="0" dirty="0">
                    <a:latin typeface="Cambria Math" panose="02040503050406030204" pitchFamily="18" charset="0"/>
                  </a:rPr>
                  <a:t>?</a:t>
                </a: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nary>
                              <m:naryPr>
                                <m:chr m:val="∑"/>
                                <m:limLoc m:val="subSup"/>
                                <m:supHide m:val="on"/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1"/>
                                  </m:r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  <m:r>
                                  <m:rPr>
                                    <m:brk m:alnAt="9"/>
                                  </m:r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≠</m:t>
                                </m:r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,   </m:t>
                                </m:r>
                                <m:r>
                                  <m:rPr>
                                    <m:sty m:val="p"/>
                                    <m:brk m:alnAt="9"/>
                                  </m:rPr>
                                  <a:rPr lang="en-US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w</m:t>
                                </m:r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ith</m:t>
                                </m:r>
                                <m:r>
                                  <m:rPr>
                                    <m:brk m:alnAt="9"/>
                                  </m:r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:</m:t>
                                </m:r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h</m:t>
                                </m:r>
                                <m:d>
                                  <m:dPr>
                                    <m:ctrl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m:rPr>
                                        <m:brk m:alnAt="9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e>
                                </m:d>
                                <m:r>
                                  <m:rPr>
                                    <m:brk m:alnAt="9"/>
                                  </m:r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sub>
                              <m:sup/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sub>
                                </m:sSub>
                              </m:e>
                            </m:nary>
                          </m:e>
                        </m:d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≠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m:rPr>
                        <m:sty m:val="p"/>
                      </m:rPr>
                      <a:rPr lang="en-US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</m:e>
                        </m:d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  <m:d>
                              <m:dPr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</m:d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sub>
                        </m:sSub>
                      </m:e>
                    </m:d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F10AB49-64E0-CC38-5910-8AD15B8D6ED4}"/>
                  </a:ext>
                </a:extLst>
              </p:cNvPr>
              <p:cNvSpPr txBox="1"/>
              <p:nvPr/>
            </p:nvSpPr>
            <p:spPr>
              <a:xfrm>
                <a:off x="3493340" y="3429000"/>
                <a:ext cx="6094674" cy="59554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Σ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≠</m:t>
                          </m:r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28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d>
                                <m:dPr>
                                  <m:ctrlP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e>
                              </m:d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b>
                          </m:sSub>
                        </m:e>
                      </m:d>
                      <m:r>
                        <a:rPr lang="en-US" sz="28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F10AB49-64E0-CC38-5910-8AD15B8D6E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3340" y="3429000"/>
                <a:ext cx="6094674" cy="59554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796C073-9A68-BD3B-2158-EF63684B07AA}"/>
                  </a:ext>
                </a:extLst>
              </p:cNvPr>
              <p:cNvSpPr txBox="1"/>
              <p:nvPr/>
            </p:nvSpPr>
            <p:spPr>
              <a:xfrm>
                <a:off x="3790601" y="4024548"/>
                <a:ext cx="6094674" cy="58875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Σ</m:t>
                          </m:r>
                        </m:e>
                        <m:sub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≠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28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d>
                            <m:dPr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e>
                          </m:d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796C073-9A68-BD3B-2158-EF63684B07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0601" y="4024548"/>
                <a:ext cx="6094674" cy="58875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4C0D9DC-6C85-EDDB-C627-B63A4209D5A5}"/>
                  </a:ext>
                </a:extLst>
              </p:cNvPr>
              <p:cNvSpPr txBox="1"/>
              <p:nvPr/>
            </p:nvSpPr>
            <p:spPr>
              <a:xfrm>
                <a:off x="3401061" y="4525577"/>
                <a:ext cx="6094674" cy="9389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Σ</m:t>
                          </m:r>
                        </m:e>
                        <m:sub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≠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f>
                        <m:f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</m:d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‖"/>
                                  <m:endChr m:val="‖"/>
                                  <m:ctrlPr>
                                    <a:rPr lang="en-US" sz="2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</m:d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4C0D9DC-6C85-EDDB-C627-B63A4209D5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1061" y="4525577"/>
                <a:ext cx="6094674" cy="9389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5336466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CountMin</a:t>
            </a:r>
            <a:r>
              <a:rPr lang="en-US" dirty="0">
                <a:solidFill>
                  <a:srgbClr val="C00000"/>
                </a:solidFill>
              </a:rPr>
              <a:t> Error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nary>
                      <m:naryPr>
                        <m:chr m:val="∑"/>
                        <m:limLoc m:val="subSup"/>
                        <m:supHide m:val="on"/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1"/>
                          </m:r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m:rPr>
                            <m:brk m:alnAt="9"/>
                          </m:r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≠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   </m:t>
                        </m:r>
                        <m:r>
                          <m:rPr>
                            <m:sty m:val="p"/>
                            <m:brk m:alnAt="9"/>
                          </m:rP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w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ith</m:t>
                        </m:r>
                        <m:r>
                          <m:rPr>
                            <m:brk m:alnAt="9"/>
                          </m:r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brk m:alnAt="9"/>
                              </m:r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e>
                        </m:d>
                        <m:r>
                          <m:rPr>
                            <m:brk m:alnAt="9"/>
                          </m:r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nary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b="0" i="0" dirty="0">
                    <a:latin typeface="Cambria Math" panose="02040503050406030204" pitchFamily="18" charset="0"/>
                  </a:rPr>
                  <a:t>What is the expected error for</a:t>
                </a:r>
                <a:r>
                  <a:rPr lang="en-US" b="0" i="0" dirty="0">
                    <a:solidFill>
                      <a:srgbClr val="C00000"/>
                    </a:solidFill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b="0" i="0" dirty="0">
                    <a:latin typeface="Cambria Math" panose="02040503050406030204" pitchFamily="18" charset="0"/>
                  </a:rPr>
                  <a:t>?</a:t>
                </a: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nary>
                              <m:naryPr>
                                <m:chr m:val="∑"/>
                                <m:limLoc m:val="subSup"/>
                                <m:supHide m:val="on"/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1"/>
                                  </m:r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  <m:r>
                                  <m:rPr>
                                    <m:brk m:alnAt="9"/>
                                  </m:r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≠</m:t>
                                </m:r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,   </m:t>
                                </m:r>
                                <m:r>
                                  <m:rPr>
                                    <m:sty m:val="p"/>
                                    <m:brk m:alnAt="9"/>
                                  </m:rPr>
                                  <a:rPr lang="en-US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w</m:t>
                                </m:r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ith</m:t>
                                </m:r>
                                <m:r>
                                  <m:rPr>
                                    <m:brk m:alnAt="9"/>
                                  </m:r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:</m:t>
                                </m:r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h</m:t>
                                </m:r>
                                <m:d>
                                  <m:dPr>
                                    <m:ctrl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m:rPr>
                                        <m:brk m:alnAt="9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e>
                                </m:d>
                                <m:r>
                                  <m:rPr>
                                    <m:brk m:alnAt="9"/>
                                  </m:r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sub>
                              <m:sup/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sub>
                                </m:sSub>
                              </m:e>
                            </m:nary>
                          </m:e>
                        </m:d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≠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m:rPr>
                        <m:sty m:val="p"/>
                      </m:rPr>
                      <a:rPr lang="en-US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</m:e>
                        </m:d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  <m:d>
                              <m:dPr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</m:d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sub>
                        </m:sSub>
                      </m:e>
                    </m:d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Set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den>
                    </m:f>
                  </m:oMath>
                </a14:m>
                <a:r>
                  <a:rPr lang="en-US" dirty="0"/>
                  <a:t>, then the expected error is at most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</m:d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F10AB49-64E0-CC38-5910-8AD15B8D6ED4}"/>
                  </a:ext>
                </a:extLst>
              </p:cNvPr>
              <p:cNvSpPr txBox="1"/>
              <p:nvPr/>
            </p:nvSpPr>
            <p:spPr>
              <a:xfrm>
                <a:off x="3493340" y="3429000"/>
                <a:ext cx="6094674" cy="59554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Σ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≠</m:t>
                          </m:r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28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d>
                                <m:dPr>
                                  <m:ctrlP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e>
                              </m:d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b>
                          </m:sSub>
                        </m:e>
                      </m:d>
                      <m:r>
                        <a:rPr lang="en-US" sz="28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F10AB49-64E0-CC38-5910-8AD15B8D6E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3340" y="3429000"/>
                <a:ext cx="6094674" cy="59554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796C073-9A68-BD3B-2158-EF63684B07AA}"/>
                  </a:ext>
                </a:extLst>
              </p:cNvPr>
              <p:cNvSpPr txBox="1"/>
              <p:nvPr/>
            </p:nvSpPr>
            <p:spPr>
              <a:xfrm>
                <a:off x="3790601" y="4024548"/>
                <a:ext cx="6094674" cy="58875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Σ</m:t>
                          </m:r>
                        </m:e>
                        <m:sub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≠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28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d>
                            <m:dPr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e>
                          </m:d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796C073-9A68-BD3B-2158-EF63684B07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0601" y="4024548"/>
                <a:ext cx="6094674" cy="58875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4C0D9DC-6C85-EDDB-C627-B63A4209D5A5}"/>
                  </a:ext>
                </a:extLst>
              </p:cNvPr>
              <p:cNvSpPr txBox="1"/>
              <p:nvPr/>
            </p:nvSpPr>
            <p:spPr>
              <a:xfrm>
                <a:off x="3401061" y="4517188"/>
                <a:ext cx="6094674" cy="9389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Σ</m:t>
                          </m:r>
                        </m:e>
                        <m:sub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≠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f>
                        <m:f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</m:d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‖"/>
                                  <m:endChr m:val="‖"/>
                                  <m:ctrlPr>
                                    <a:rPr lang="en-US" sz="2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</m:d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4C0D9DC-6C85-EDDB-C627-B63A4209D5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1061" y="4517188"/>
                <a:ext cx="6094674" cy="9389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0523134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CountMin</a:t>
            </a:r>
            <a:r>
              <a:rPr lang="en-US" dirty="0">
                <a:solidFill>
                  <a:srgbClr val="C00000"/>
                </a:solidFill>
              </a:rPr>
              <a:t> Error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Set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den>
                    </m:f>
                  </m:oMath>
                </a14:m>
                <a:r>
                  <a:rPr lang="en-US" dirty="0"/>
                  <a:t>, then the expected error is at most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</m:d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By Markov’s inequality, the error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is at most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</m:d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r>
                  <a:rPr lang="en-US" dirty="0">
                    <a:latin typeface="Cambria Math" panose="02040503050406030204" pitchFamily="18" charset="0"/>
                  </a:rPr>
                  <a:t> </a:t>
                </a:r>
                <a:r>
                  <a:rPr lang="en-US" dirty="0"/>
                  <a:t>with probability at least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How to ensure accuracy for all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?</a:t>
                </a: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130582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CountMin</a:t>
            </a:r>
            <a:r>
              <a:rPr lang="en-US" dirty="0">
                <a:solidFill>
                  <a:srgbClr val="C00000"/>
                </a:solidFill>
              </a:rPr>
              <a:t> Error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By Markov’s inequality, the error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is at most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</m:d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r>
                  <a:rPr lang="en-US" dirty="0">
                    <a:latin typeface="Cambria Math" panose="02040503050406030204" pitchFamily="18" charset="0"/>
                  </a:rPr>
                  <a:t> </a:t>
                </a:r>
                <a:r>
                  <a:rPr lang="en-US" dirty="0"/>
                  <a:t>with probability at least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How to ensure accuracy for all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?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Repeat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ℓ≔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</m:oMath>
                </a14:m>
                <a:r>
                  <a:rPr lang="en-US" dirty="0"/>
                  <a:t> times to get estimates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ℓ</m:t>
                        </m:r>
                      </m:sub>
                    </m:sSub>
                  </m:oMath>
                </a14:m>
                <a:r>
                  <a:rPr lang="en-US" dirty="0"/>
                  <a:t> for each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∈[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 and set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acc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min</m:t>
                    </m:r>
                    <m: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b>
                        <m: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,…, 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ℓ</m:t>
                        </m:r>
                      </m:sub>
                    </m:sSub>
                    <m: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26220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Misra Gries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Drawbacks</a:t>
                </a:r>
                <a:r>
                  <a:rPr lang="en-US" dirty="0"/>
                  <a:t>:</a:t>
                </a:r>
                <a:r>
                  <a:rPr lang="en-US" dirty="0">
                    <a:solidFill>
                      <a:srgbClr val="00B050"/>
                    </a:solidFill>
                  </a:rPr>
                  <a:t> </a:t>
                </a:r>
                <a:r>
                  <a:rPr lang="en-US" dirty="0"/>
                  <a:t>Misra-Gries may return false positives, i.e., items that are not frequent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In fact, no algorithm using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𝑜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space can output ONLY the items with frequency at least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Intuition</a:t>
                </a:r>
                <a:r>
                  <a:rPr lang="en-US" dirty="0"/>
                  <a:t>: Hard to decide whether coordinate has frequency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r>
                  <a:rPr lang="en-US" dirty="0"/>
                  <a:t> or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−1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20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33022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2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b="0" dirty="0">
                    <a:solidFill>
                      <a:srgbClr val="C00000"/>
                    </a:solidFill>
                  </a:rPr>
                  <a:t>Last Time: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-Frequent Items Problem</a:t>
                </a:r>
              </a:p>
            </p:txBody>
          </p:sp>
        </mc:Choice>
        <mc:Fallback xmlns="">
          <p:sp>
            <p:nvSpPr>
              <p:cNvPr id="3" name="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Goal</a:t>
                </a:r>
                <a:r>
                  <a:rPr lang="en-US" dirty="0"/>
                  <a:t>: </a:t>
                </a:r>
                <a:r>
                  <a:rPr lang="en-US" dirty="0">
                    <a:solidFill>
                      <a:schemeClr val="tx1"/>
                    </a:solidFill>
                  </a:rPr>
                  <a:t>Given a set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elements from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, an accuracy parameter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∈(0, 1)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, and a parameter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, output a list that includes:</a:t>
                </a:r>
              </a:p>
              <a:p>
                <a:pPr lvl="1">
                  <a:buClr>
                    <a:schemeClr val="tx1"/>
                  </a:buClr>
                </a:pPr>
                <a:r>
                  <a:rPr lang="en-US" sz="2800" dirty="0"/>
                  <a:t>The items </a:t>
                </a:r>
                <a:r>
                  <a:rPr lang="en-US" sz="2800" dirty="0">
                    <a:solidFill>
                      <a:schemeClr val="tx1"/>
                    </a:solidFill>
                  </a:rPr>
                  <a:t>from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800" dirty="0"/>
                  <a:t> that have frequency at least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endParaRPr lang="en-US" sz="2800" dirty="0"/>
              </a:p>
              <a:p>
                <a:pPr lvl="1">
                  <a:buClr>
                    <a:schemeClr val="tx1"/>
                  </a:buClr>
                </a:pPr>
                <a:r>
                  <a:rPr lang="en-US" sz="2800" dirty="0"/>
                  <a:t>No items with frequency less than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</m:d>
                    <m:f>
                      <m:f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r>
                  <a:rPr lang="en-US" sz="2800" dirty="0"/>
                  <a:t> </a:t>
                </a: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4"/>
                <a:stretch>
                  <a:fillRect l="-1071" t="-2005" r="-3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586529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2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>
                    <a:solidFill>
                      <a:srgbClr val="C00000"/>
                    </a:solidFill>
                  </a:rPr>
                  <a:t>Last Time: Misra Gries for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-Frequent Items Problem</a:t>
                </a:r>
              </a:p>
            </p:txBody>
          </p:sp>
        </mc:Choice>
        <mc:Fallback xmlns="">
          <p:sp>
            <p:nvSpPr>
              <p:cNvPr id="3" name="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 l="-2377" t="-13364" b="-211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⌈"/>
                        <m:endChr m:val="⌉"/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num>
                          <m:den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den>
                        </m:f>
                      </m:e>
                    </m:d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Initialize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dirty="0"/>
                  <a:t> items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sub>
                    </m:sSub>
                  </m:oMath>
                </a14:m>
                <a:r>
                  <a:rPr lang="en-US" dirty="0"/>
                  <a:t> with count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For updates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1,…,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:</a:t>
                </a:r>
              </a:p>
              <a:p>
                <a:pPr lvl="1">
                  <a:buClr>
                    <a:schemeClr val="tx1"/>
                  </a:buClr>
                </a:pPr>
                <a:r>
                  <a:rPr lang="en-US" sz="2800" dirty="0"/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800" dirty="0"/>
                  <a:t> for some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sz="2800" dirty="0"/>
                  <a:t>, increment counter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sz="2800" dirty="0"/>
                  <a:t>, i.e.,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endParaRPr lang="en-US" sz="2800" dirty="0"/>
              </a:p>
              <a:p>
                <a:pPr lvl="1">
                  <a:buClr>
                    <a:schemeClr val="tx1"/>
                  </a:buClr>
                </a:pPr>
                <a:r>
                  <a:rPr lang="en-US" sz="2800" dirty="0"/>
                  <a:t>Else 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800" dirty="0"/>
                  <a:t> for some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sz="2800" dirty="0"/>
                  <a:t>, set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sz="2800" dirty="0"/>
              </a:p>
              <a:p>
                <a:pPr lvl="1">
                  <a:buClr>
                    <a:schemeClr val="tx1"/>
                  </a:buClr>
                </a:pPr>
                <a:r>
                  <a:rPr lang="en-US" sz="2800" dirty="0"/>
                  <a:t>Else decrement all counters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sz="2800" dirty="0"/>
                  <a:t>, i.e.,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en-US" dirty="0">
                    <a:solidFill>
                      <a:srgbClr val="00B050"/>
                    </a:solidFill>
                  </a:rPr>
                  <a:t> </a:t>
                </a:r>
                <a:r>
                  <a:rPr lang="en-US" sz="2800" dirty="0"/>
                  <a:t>for all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∈[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dirty="0">
                  <a:solidFill>
                    <a:srgbClr val="00B05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Output coordinates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dirty="0"/>
                  <a:t>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4"/>
                <a:stretch>
                  <a:fillRect l="-10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489714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2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>
                    <a:solidFill>
                      <a:srgbClr val="C00000"/>
                    </a:solidFill>
                  </a:rPr>
                  <a:t>Last Time: Misra Gries for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-Frequent Items Problem</a:t>
                </a:r>
              </a:p>
            </p:txBody>
          </p:sp>
        </mc:Choice>
        <mc:Fallback xmlns="">
          <p:sp>
            <p:nvSpPr>
              <p:cNvPr id="3" name="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 l="-2377" t="-13364" b="-211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Claim</a:t>
                </a:r>
                <a:r>
                  <a:rPr lang="en-US" dirty="0"/>
                  <a:t>: For all estimated frequencies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/>
                  <a:t> by Misra-Gries, we have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</m:t>
                    </m:r>
                    <m:f>
                      <m:f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r>
                  <a:rPr lang="en-US" dirty="0"/>
                  <a:t>, then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acc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r>
                  <a:rPr lang="en-US" dirty="0"/>
                  <a:t> and 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r>
                  <a:rPr lang="en-US" dirty="0"/>
                  <a:t>, then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acc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&lt;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Returning coordinates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dirty="0"/>
                  <a:t>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r>
                  <a:rPr lang="en-US" dirty="0"/>
                  <a:t> means:</a:t>
                </a:r>
              </a:p>
              <a:p>
                <a:pPr lvl="1"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sz="2800" dirty="0"/>
                  <a:t>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</m:t>
                    </m:r>
                    <m:f>
                      <m:fPr>
                        <m:ctrlP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r>
                  <a:rPr lang="en-US" sz="2800" dirty="0"/>
                  <a:t> will be returned</a:t>
                </a:r>
              </a:p>
              <a:p>
                <a:pPr lvl="1">
                  <a:buClr>
                    <a:schemeClr val="tx1"/>
                  </a:buClr>
                </a:pPr>
                <a:r>
                  <a:rPr lang="en-US" sz="2800" dirty="0">
                    <a:solidFill>
                      <a:srgbClr val="FF0000"/>
                    </a:solidFill>
                  </a:rPr>
                  <a:t>NO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sz="2800" dirty="0"/>
                  <a:t>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d>
                      <m:dPr>
                        <m:ctrlP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</m:d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will be returned</a:t>
                </a: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4"/>
                <a:stretch>
                  <a:fillRect l="-1071" t="-15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509F85D-BA0F-609A-F9B0-E83C62E03D32}"/>
                  </a:ext>
                </a:extLst>
              </p:cNvPr>
              <p:cNvSpPr txBox="1"/>
              <p:nvPr/>
            </p:nvSpPr>
            <p:spPr>
              <a:xfrm>
                <a:off x="3137648" y="2456677"/>
                <a:ext cx="6096000" cy="83029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𝜀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den>
                      </m:f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acc>
                        <m:accPr>
                          <m:chr m:val="̂"/>
                          <m:ctrlPr>
                            <a:rPr lang="en-US" sz="28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acc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sSub>
                        <m:sSub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509F85D-BA0F-609A-F9B0-E83C62E03D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7648" y="2456677"/>
                <a:ext cx="6096000" cy="83029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01030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2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>
                    <a:solidFill>
                      <a:srgbClr val="C00000"/>
                    </a:solidFill>
                  </a:rPr>
                  <a:t>Last Time: Misra Gries for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-Frequent Items Problem</a:t>
                </a:r>
              </a:p>
            </p:txBody>
          </p:sp>
        </mc:Choice>
        <mc:Fallback xmlns="">
          <p:sp>
            <p:nvSpPr>
              <p:cNvPr id="3" name="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 l="-2377" t="-13364" b="-211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Summary</a:t>
                </a:r>
                <a:r>
                  <a:rPr lang="en-US" dirty="0"/>
                  <a:t>: Misra-Gries can be used to solve the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-frequent items problem</a:t>
                </a:r>
              </a:p>
              <a:p>
                <a:pPr>
                  <a:buClr>
                    <a:schemeClr val="tx1"/>
                  </a:buClr>
                </a:pPr>
                <a:endParaRPr lang="en-US" sz="2800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Misra-Gries uses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den>
                        </m:f>
                        <m:func>
                          <m:func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</m:oMath>
                </a14:m>
                <a:r>
                  <a:rPr lang="en-US" sz="2800" dirty="0"/>
                  <a:t> bits of space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sz="2800" dirty="0"/>
                  <a:t>Misra-Gries is a deterministic algorithm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sz="2800" dirty="0"/>
                  <a:t>Misra-Gries </a:t>
                </a:r>
                <a:r>
                  <a:rPr lang="en-US" sz="2800" i="1" dirty="0"/>
                  <a:t>never </a:t>
                </a:r>
                <a:r>
                  <a:rPr lang="en-US" sz="2800" dirty="0"/>
                  <a:t>overestimates the true frequency</a:t>
                </a: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4"/>
                <a:stretch>
                  <a:fillRect l="-1071" t="-20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50065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Insertion-Deletion Streams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2800" dirty="0"/>
                  <a:t>Stream of length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endParaRPr lang="en-US" sz="2800" dirty="0"/>
              </a:p>
              <a:p>
                <a:pPr>
                  <a:buClr>
                    <a:schemeClr val="tx1"/>
                  </a:buClr>
                </a:pPr>
                <a:r>
                  <a:rPr lang="en-US" sz="2800" dirty="0"/>
                  <a:t>Universe of size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800" dirty="0"/>
                  <a:t>, underlying vector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sz="2800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Each update increases or decreases a coordinate in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endParaRPr lang="en-US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sz="2800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sz="2800" dirty="0"/>
                  <a:t>“Decrease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sub>
                    </m:sSub>
                  </m:oMath>
                </a14:m>
                <a:r>
                  <a:rPr lang="en-US" sz="2800" dirty="0"/>
                  <a:t>”</a:t>
                </a: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20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4">
                <a:extLst>
                  <a:ext uri="{FF2B5EF4-FFF2-40B4-BE49-F238E27FC236}">
                    <a16:creationId xmlns:a16="http://schemas.microsoft.com/office/drawing/2014/main" id="{57964E9F-A67B-39ED-09BD-051FF110BCC3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205809" y="3649516"/>
              <a:ext cx="8871037" cy="786404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4">
                <a:extLst>
                  <a:ext uri="{FF2B5EF4-FFF2-40B4-BE49-F238E27FC236}">
                    <a16:creationId xmlns:a16="http://schemas.microsoft.com/office/drawing/2014/main" id="{57964E9F-A67B-39ED-09BD-051FF110BCC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65255896"/>
                  </p:ext>
                </p:extLst>
              </p:nvPr>
            </p:nvGraphicFramePr>
            <p:xfrm>
              <a:off x="1205809" y="3649516"/>
              <a:ext cx="8871037" cy="786404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481" t="-1538" r="-602404" b="-116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00481" t="-1538" r="-502404" b="-116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200481" t="-1538" r="-402404" b="-116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299043" t="-1538" r="-300478" b="-116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400962" t="-1538" r="-201923" b="-116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500962" t="-1538" r="-101923" b="-116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600962" t="-1538" r="-1923" b="-11692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0476B427-8A18-7E3E-4501-34B2F7100DFE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205809" y="5552562"/>
              <a:ext cx="8871037" cy="786404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-1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0476B427-8A18-7E3E-4501-34B2F7100DF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83654458"/>
                  </p:ext>
                </p:extLst>
              </p:nvPr>
            </p:nvGraphicFramePr>
            <p:xfrm>
              <a:off x="1205809" y="5552562"/>
              <a:ext cx="8871037" cy="786404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481" t="-1538" r="-602404" b="-116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100481" t="-1538" r="-502404" b="-116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200481" t="-1538" r="-402404" b="-116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299043" t="-1538" r="-300478" b="-116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400962" t="-1538" r="-201923" b="-116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500962" t="-1538" r="-101923" b="-116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600962" t="-1538" r="-1923" b="-11692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-1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947072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779</TotalTime>
  <Words>1733</Words>
  <Application>Microsoft Office PowerPoint</Application>
  <PresentationFormat>Widescreen</PresentationFormat>
  <Paragraphs>568</Paragraphs>
  <Slides>38</Slides>
  <Notes>36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3" baseType="lpstr">
      <vt:lpstr>Arial</vt:lpstr>
      <vt:lpstr>Calibri</vt:lpstr>
      <vt:lpstr>Calibri Light</vt:lpstr>
      <vt:lpstr>Cambria Math</vt:lpstr>
      <vt:lpstr>Office Theme</vt:lpstr>
      <vt:lpstr>CSCE 689: Special Topics in Modern Algorithms for Data Science </vt:lpstr>
      <vt:lpstr>Presentation Schedule</vt:lpstr>
      <vt:lpstr>Last Time: Misra Gries</vt:lpstr>
      <vt:lpstr>Last Time: Misra Gries</vt:lpstr>
      <vt:lpstr>Last Time: (ε,k)-Frequent Items Problem</vt:lpstr>
      <vt:lpstr>Last Time: Misra Gries for (ε,k)-Frequent Items Problem</vt:lpstr>
      <vt:lpstr>Last Time: Misra Gries for (ε,k)-Frequent Items Problem</vt:lpstr>
      <vt:lpstr>Last Time: Misra Gries for (ε,k)-Frequent Items Problem</vt:lpstr>
      <vt:lpstr>Insertion-Deletion Streams</vt:lpstr>
      <vt:lpstr>Insertion-Deletion Streams</vt:lpstr>
      <vt:lpstr>Insertion-Deletion Streams</vt:lpstr>
      <vt:lpstr>Insertion-Deletion Streams</vt:lpstr>
      <vt:lpstr>Frequent Items on Insertion-Deletion Streams</vt:lpstr>
      <vt:lpstr>CountMin</vt:lpstr>
      <vt:lpstr>CountMin</vt:lpstr>
      <vt:lpstr>CountMin</vt:lpstr>
      <vt:lpstr>CountMin</vt:lpstr>
      <vt:lpstr>CountMin</vt:lpstr>
      <vt:lpstr>CountMin</vt:lpstr>
      <vt:lpstr>CountMin</vt:lpstr>
      <vt:lpstr>CountMin</vt:lpstr>
      <vt:lpstr>CountMin</vt:lpstr>
      <vt:lpstr>CountMin</vt:lpstr>
      <vt:lpstr>CountMin</vt:lpstr>
      <vt:lpstr>CountMin</vt:lpstr>
      <vt:lpstr>CountMin</vt:lpstr>
      <vt:lpstr>CountMin</vt:lpstr>
      <vt:lpstr>CountMin</vt:lpstr>
      <vt:lpstr>CountMin</vt:lpstr>
      <vt:lpstr>CountMin</vt:lpstr>
      <vt:lpstr>CountMin Error Analysis</vt:lpstr>
      <vt:lpstr>CountMin Error Analysis</vt:lpstr>
      <vt:lpstr>CountMin Error Analysis</vt:lpstr>
      <vt:lpstr>CountMin Error Analysis</vt:lpstr>
      <vt:lpstr>CountMin Error Analysis</vt:lpstr>
      <vt:lpstr>CountMin Error Analysis</vt:lpstr>
      <vt:lpstr>CountMin Error Analysis</vt:lpstr>
      <vt:lpstr>CountMin Error Analysis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689: Special Topics in Modern Algorithms for Data Science</dc:title>
  <dc:creator>Samson Zhou</dc:creator>
  <cp:lastModifiedBy>Samson Zhou</cp:lastModifiedBy>
  <cp:revision>27</cp:revision>
  <dcterms:created xsi:type="dcterms:W3CDTF">2023-09-13T20:37:00Z</dcterms:created>
  <dcterms:modified xsi:type="dcterms:W3CDTF">2023-09-18T20:22:38Z</dcterms:modified>
</cp:coreProperties>
</file>