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861" r:id="rId2"/>
    <p:sldId id="989" r:id="rId3"/>
    <p:sldId id="943" r:id="rId4"/>
    <p:sldId id="1065" r:id="rId5"/>
    <p:sldId id="952" r:id="rId6"/>
    <p:sldId id="949" r:id="rId7"/>
    <p:sldId id="951" r:id="rId8"/>
    <p:sldId id="865" r:id="rId9"/>
    <p:sldId id="901" r:id="rId10"/>
    <p:sldId id="1079" r:id="rId11"/>
    <p:sldId id="1081" r:id="rId12"/>
    <p:sldId id="1080" r:id="rId13"/>
    <p:sldId id="1082" r:id="rId14"/>
    <p:sldId id="1078" r:id="rId15"/>
    <p:sldId id="1083" r:id="rId16"/>
    <p:sldId id="1084" r:id="rId17"/>
    <p:sldId id="1066" r:id="rId18"/>
    <p:sldId id="1067" r:id="rId19"/>
    <p:sldId id="956" r:id="rId20"/>
    <p:sldId id="954" r:id="rId21"/>
    <p:sldId id="957" r:id="rId22"/>
    <p:sldId id="958" r:id="rId23"/>
    <p:sldId id="960" r:id="rId24"/>
    <p:sldId id="961" r:id="rId25"/>
    <p:sldId id="962" r:id="rId26"/>
    <p:sldId id="963" r:id="rId27"/>
    <p:sldId id="964" r:id="rId28"/>
    <p:sldId id="965" r:id="rId29"/>
    <p:sldId id="966" r:id="rId30"/>
    <p:sldId id="967" r:id="rId31"/>
    <p:sldId id="96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9CEB5-2A64-4CF6-94E8-A1E574E0AB8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2E5FE-A826-4447-BDA9-18F4636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81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404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088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8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19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90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0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31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95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78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195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3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663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970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6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5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2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8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61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5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76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4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FFC3A-FDE3-B401-407B-4783BD72E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D3680-C317-B189-5857-8CF4B00903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F82D6-7063-C7AE-4A37-73D04F13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3079E-F771-0A1A-724C-57CEC4751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E0ECD-6FB3-9982-20DE-580C05BC3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54126-C5B6-D5B5-1A7A-575C7E40C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FF5CF0-C5EB-2334-9685-EA2F1F1B7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A4E49-E910-74FB-A56E-17CA68D2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21275-1B61-E682-8615-28F6846A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4D61C-E0A0-9E03-15B0-63D8312A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4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538CB-AB5F-BCA2-50E2-5570CA0DA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DB26D-6928-D1CF-4D97-C772B089E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6A7F0-8176-015A-8C5E-CFFA5560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71ED4-8350-1F93-1E8A-A70FEC4C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829A8-9040-902F-CD6B-54074CDD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2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52D3-F9CD-F5C6-9346-E7A26810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22BB-D20D-9D4A-63F1-5C92560C2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0084C-545E-B88F-7784-8E72BE424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F3A8D-62DA-E85D-10BE-32628F48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84952-A817-7AA7-48B9-9AF400C0F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C914-9243-1050-22BF-5BB301FC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D34BF-2E5B-30BD-02D9-E06E33A9F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EA73F-941C-3697-6CA5-E526B8F0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FABA0-E03C-7220-626C-3A216A781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4BC4F-0587-57BC-B900-97B6BEEF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28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39A1E-1ED4-BA5F-4CE5-7089DC801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58DDC-77D1-197B-6AB2-639181DC8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FF0DCF-9FBA-62C8-E81B-681ADA20B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72ACA-77DB-5CD2-8CAE-8B97D4AC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B9DA0-BC57-2B47-BCC7-D8B565456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24902-C02B-8F1D-7688-33724834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3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82976-D411-061A-DA5B-4D1CAC3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7A1D1-3548-B70C-BE45-41A9DD33D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CB4D4-D386-F458-D2FE-444C631F1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48D4F5-7573-D390-2A41-DBEB11E00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8C9048-102C-BCBA-CD84-6BBFD7581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65BE1-B913-DC99-EFF3-58193700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326243-DF04-A022-BB52-DE23DEEE7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80F9F-95AA-2D6C-07A2-9F461A16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33FC-6342-F135-0754-F5471143F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3790D6-2327-9E2F-2BBE-87A78A6FD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8436E-4471-1017-3195-A30EDBD2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113FF-0548-322D-3816-F7B58829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3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E8323D-E5CD-B042-A665-C2E0B6FDC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E26CAD-5461-8484-047F-40F257765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F799C-18AC-51A5-D89D-BA2269E64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9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4D743-3DC9-7AA5-E8F8-36930798D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EE17B-32BA-BDC4-04C1-424522BF3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03B1F0-1750-4DBC-3A4C-896A56A40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29432-43C4-BE69-D125-E736D650E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416EF-7F31-CBA4-1D3B-42924B180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D0D04-2341-C9DB-4CE8-5979E6075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7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9D6E3-913D-5533-B864-55312335F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A8FC78-DF49-4381-48D1-09501DE32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A44E4-C961-CA2E-159D-9E04D7E3F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22DE1-E749-06B9-42A3-0F17EAD4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30271-13A8-1468-FEC9-13A1A4E8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7E0BA-94FD-6001-62A7-BB3871F8C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5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619D15-F52D-CD7A-457C-132E943E8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0EACF-84A5-799F-2849-22367E655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55B8F-F2C0-C2C1-20A1-900090EB75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C72D2-B6B3-4AE2-B766-D914FF6D145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DA48F-1616-8DB5-D399-840174FFD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BF51D-2B9A-11F1-FCAB-FC8555AD2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9B241-63CE-4A9E-BB0C-9C55719FF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4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96.png"/><Relationship Id="rId4" Type="http://schemas.openxmlformats.org/officeDocument/2006/relationships/image" Target="../media/image9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96.png"/><Relationship Id="rId4" Type="http://schemas.openxmlformats.org/officeDocument/2006/relationships/image" Target="../media/image9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21.png"/><Relationship Id="rId4" Type="http://schemas.openxmlformats.org/officeDocument/2006/relationships/image" Target="../media/image9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21.png"/><Relationship Id="rId4" Type="http://schemas.openxmlformats.org/officeDocument/2006/relationships/image" Target="../media/image10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31.png"/><Relationship Id="rId4" Type="http://schemas.openxmlformats.org/officeDocument/2006/relationships/image" Target="../media/image10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31.png"/><Relationship Id="rId4" Type="http://schemas.openxmlformats.org/officeDocument/2006/relationships/image" Target="../media/image9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41.png"/><Relationship Id="rId4" Type="http://schemas.openxmlformats.org/officeDocument/2006/relationships/image" Target="../media/image9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41.png"/><Relationship Id="rId4" Type="http://schemas.openxmlformats.org/officeDocument/2006/relationships/image" Target="../media/image10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9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31.png"/><Relationship Id="rId4" Type="http://schemas.openxmlformats.org/officeDocument/2006/relationships/image" Target="../media/image10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10.png"/><Relationship Id="rId4" Type="http://schemas.openxmlformats.org/officeDocument/2006/relationships/image" Target="../media/image13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12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#8 (Norms)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how much large can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  <a:blipFill>
                <a:blip r:embed="rId2"/>
                <a:stretch>
                  <a:fillRect l="-1043" t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72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64558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645588" cy="4859260"/>
              </a:xfrm>
              <a:blipFill>
                <a:blip r:embed="rId4"/>
                <a:stretch>
                  <a:fillRect l="-103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7758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Heavy-Hitters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2415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Heavy-Hitters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>
                    <a:solidFill>
                      <a:schemeClr val="tx1"/>
                    </a:solidFill>
                  </a:rPr>
                  <a:t>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36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545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9964271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do?</a:t>
            </a:r>
          </a:p>
        </p:txBody>
      </p:sp>
    </p:spTree>
    <p:extLst>
      <p:ext uri="{BB962C8B-B14F-4D97-AF65-F5344CB8AC3E}">
        <p14:creationId xmlns:p14="http://schemas.microsoft.com/office/powerpoint/2010/main" val="4191991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to do?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Sorry, won’t reveal until next lecture (wait, don’t we already have a tool for this)?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Assume for now we are 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 r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65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Revisiting </a:t>
            </a:r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insertion (or deletion)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increment</a:t>
                </a:r>
                <a:r>
                  <a:rPr lang="en-US" dirty="0"/>
                  <a:t> (or </a:t>
                </a:r>
                <a:r>
                  <a:rPr lang="en-US" sz="2800" dirty="0"/>
                  <a:t>decrement)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60" b="-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8239095"/>
                  </p:ext>
                </p:extLst>
              </p:nvPr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72918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and the Power of Random Signs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and a uniformly random sign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{−1,+1}</m:t>
                    </m:r>
                  </m:oMath>
                </a14:m>
                <a:r>
                  <a:rPr lang="en-US" dirty="0"/>
                  <a:t>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=+1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insertion (or deletion)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</a:t>
                </a:r>
                <a:r>
                  <a:rPr lang="en-US" sz="2800" dirty="0">
                    <a:solidFill>
                      <a:srgbClr val="FF0000"/>
                    </a:solidFill>
                  </a:rPr>
                  <a:t>change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by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(or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)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</a:t>
                </a:r>
                <a:r>
                  <a:rPr lang="en-US" dirty="0">
                    <a:solidFill>
                      <a:srgbClr val="FF0000"/>
                    </a:solidFill>
                  </a:rPr>
                  <a:t>quantity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1964" b="-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754156"/>
                  </p:ext>
                </p:extLst>
              </p:nvPr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754156"/>
                  </p:ext>
                </p:extLst>
              </p:nvPr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2404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6339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066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25</a:t>
            </a:r>
            <a:r>
              <a:rPr lang="en-US" dirty="0"/>
              <a:t>: Team DAP, Team </a:t>
            </a:r>
            <a:r>
              <a:rPr lang="en-US" dirty="0" err="1"/>
              <a:t>Bokun</a:t>
            </a:r>
            <a:r>
              <a:rPr lang="en-US" dirty="0"/>
              <a:t>, Team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27</a:t>
            </a:r>
            <a:r>
              <a:rPr lang="en-US" dirty="0"/>
              <a:t>: Galaxy AI, Team STMI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29</a:t>
            </a:r>
            <a:r>
              <a:rPr lang="en-US" dirty="0"/>
              <a:t>: Jung, Anmol, </a:t>
            </a:r>
            <a:r>
              <a:rPr lang="en-US" dirty="0" err="1"/>
              <a:t>Chunkai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111168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050510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7724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02214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635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2540860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11432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66F76CF-7D86-ECA4-87D8-B92CE912DA84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66F76CF-7D86-ECA4-87D8-B92CE912D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7593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13FBF39-8D30-4232-8EFB-37AE0B909BEC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13FBF39-8D30-4232-8EFB-37AE0B909B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711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1016908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878524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878524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D7EE6472-38B3-111F-C0C8-238B9ADFC2D2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0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34E52E-7026-2BCA-547E-664F301FE355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34E52E-7026-2BCA-547E-664F301FE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388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6207386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806371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806371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1E5D40-80BA-055E-D7CE-F12F55C4A952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1E5D40-80BA-055E-D7CE-F12F55C4A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042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683790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928475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928475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543A90B-E3EC-AA7E-7983-06065D63F864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1148414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005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173737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421878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421878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686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8421560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093725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093725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642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238187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3870322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3870322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94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0" dirty="0">
                    <a:solidFill>
                      <a:srgbClr val="C00000"/>
                    </a:solidFill>
                  </a:rPr>
                  <a:t>Last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 r="-3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652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4966515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038213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038213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22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9064950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9064950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1200329"/>
              </a:xfrm>
              <a:prstGeom prst="rect">
                <a:avLst/>
              </a:prstGeom>
              <a:blipFill>
                <a:blip r:embed="rId5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the estimation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  <a:endParaRPr lang="en-US" sz="28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? 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  <a:blipFill>
                <a:blip r:embed="rId6"/>
                <a:stretch>
                  <a:fillRect l="-1475" t="-55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381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61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update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increment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8239095"/>
                  </p:ext>
                </p:extLst>
              </p:nvPr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34807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err="1">
                    <a:solidFill>
                      <a:srgbClr val="C00000"/>
                    </a:solidFill>
                  </a:rPr>
                  <a:t>CountMin</a:t>
                </a:r>
                <a:r>
                  <a:rPr lang="en-US" dirty="0">
                    <a:solidFill>
                      <a:srgbClr val="C00000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For all estimated frequencies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by </a:t>
                </a:r>
                <a:r>
                  <a:rPr lang="en-US" dirty="0" err="1"/>
                  <a:t>CountMin</a:t>
                </a:r>
                <a:r>
                  <a:rPr lang="en-US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and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Returning coordinates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means: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will be returned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FF0000"/>
                    </a:solidFill>
                  </a:rPr>
                  <a:t>NO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will be returned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/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010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err="1">
                    <a:solidFill>
                      <a:srgbClr val="C00000"/>
                    </a:solidFill>
                  </a:rPr>
                  <a:t>CountMin</a:t>
                </a:r>
                <a:r>
                  <a:rPr lang="en-US" dirty="0">
                    <a:solidFill>
                      <a:srgbClr val="C00000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Summary</a:t>
                </a:r>
                <a:r>
                  <a:rPr lang="en-US" dirty="0"/>
                  <a:t>: </a:t>
                </a:r>
                <a:r>
                  <a:rPr lang="en-US" dirty="0" err="1"/>
                  <a:t>CountMin</a:t>
                </a:r>
                <a:r>
                  <a:rPr lang="en-US" dirty="0"/>
                  <a:t> can be used to solve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-frequent items problem on an insertion-deletion stream</a:t>
                </a:r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 err="1"/>
                  <a:t>CountMin</a:t>
                </a:r>
                <a:r>
                  <a:rPr lang="en-US" dirty="0"/>
                  <a:t> uses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800" dirty="0"/>
                  <a:t> bits of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 err="1"/>
                  <a:t>CountMin</a:t>
                </a:r>
                <a:r>
                  <a:rPr lang="en-US" sz="2800" dirty="0"/>
                  <a:t> is a randomized algorithm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 err="1"/>
                  <a:t>CountMin</a:t>
                </a:r>
                <a:r>
                  <a:rPr lang="en-US" sz="2800" dirty="0"/>
                  <a:t> </a:t>
                </a:r>
                <a:r>
                  <a:rPr lang="en-US" sz="2800" i="1" dirty="0"/>
                  <a:t>never </a:t>
                </a:r>
                <a:r>
                  <a:rPr lang="en-US" dirty="0"/>
                  <a:t>undere</a:t>
                </a:r>
                <a:r>
                  <a:rPr lang="en-US" sz="2800" dirty="0"/>
                  <a:t>stimates the true frequency for insertion-only streams</a:t>
                </a: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 r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06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Recall: Euclidean Space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Norm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norm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/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6EDECF1-065D-468F-6CA2-CEAC2824F1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364" y="2633731"/>
            <a:ext cx="5674659" cy="37496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distance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</m:e>
                        </m:d>
                      </m:e>
                      <m:sub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  <a:blipFill>
                <a:blip r:embed="rId6"/>
                <a:stretch>
                  <a:fillRect l="-2151" b="-1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#7 (Norms)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which of the following is (the most) true?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None of these are true characterizations of the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  <a:blipFill>
                <a:blip r:embed="rId2"/>
                <a:stretch>
                  <a:fillRect l="-1043" t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8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1691</Words>
  <Application>Microsoft Office PowerPoint</Application>
  <PresentationFormat>Widescreen</PresentationFormat>
  <Paragraphs>511</Paragraphs>
  <Slides>31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Last Time: (ε,k)-Frequent Items Problem</vt:lpstr>
      <vt:lpstr>(ε,k)-Frequent Items Problem</vt:lpstr>
      <vt:lpstr>CountMin</vt:lpstr>
      <vt:lpstr>CountMin for (ε,k)-Frequent Items Problem</vt:lpstr>
      <vt:lpstr>CountMin for (ε,k)-Frequent Items Problem</vt:lpstr>
      <vt:lpstr>Recall: Euclidean Space and L_2 Norm</vt:lpstr>
      <vt:lpstr>Trivia Question #7 (Norms)</vt:lpstr>
      <vt:lpstr>Trivia Question #8 (Norms)</vt:lpstr>
      <vt:lpstr>(ε,k)-Frequent Items Problem</vt:lpstr>
      <vt:lpstr>L_2 Heavy-Hitters</vt:lpstr>
      <vt:lpstr>L_2 Heavy-Hitters</vt:lpstr>
      <vt:lpstr>L_2 Estimation</vt:lpstr>
      <vt:lpstr>L_2 Estimation</vt:lpstr>
      <vt:lpstr>L_2 Estimation</vt:lpstr>
      <vt:lpstr>Revisiting CountMin</vt:lpstr>
      <vt:lpstr>CountMin and the Power of Random Signs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Samson Zhou</dc:creator>
  <cp:lastModifiedBy>Samson Zhou</cp:lastModifiedBy>
  <cp:revision>5</cp:revision>
  <dcterms:created xsi:type="dcterms:W3CDTF">2023-09-16T20:19:06Z</dcterms:created>
  <dcterms:modified xsi:type="dcterms:W3CDTF">2023-09-29T16:27:51Z</dcterms:modified>
</cp:coreProperties>
</file>