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861" r:id="rId2"/>
    <p:sldId id="989" r:id="rId3"/>
    <p:sldId id="1082" r:id="rId4"/>
    <p:sldId id="1067" r:id="rId5"/>
    <p:sldId id="969" r:id="rId6"/>
    <p:sldId id="986" r:id="rId7"/>
    <p:sldId id="1058" r:id="rId8"/>
    <p:sldId id="1059" r:id="rId9"/>
    <p:sldId id="1075" r:id="rId10"/>
    <p:sldId id="1070" r:id="rId11"/>
    <p:sldId id="1074" r:id="rId12"/>
    <p:sldId id="1073" r:id="rId13"/>
    <p:sldId id="1072" r:id="rId14"/>
    <p:sldId id="1071" r:id="rId15"/>
    <p:sldId id="1068" r:id="rId16"/>
    <p:sldId id="1076" r:id="rId17"/>
    <p:sldId id="1063" r:id="rId18"/>
    <p:sldId id="1064" r:id="rId19"/>
    <p:sldId id="1077" r:id="rId20"/>
    <p:sldId id="108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537D21-4956-405D-A5CA-BB641A2397D6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13E47D-D8CC-4128-B7E3-D85F88C7D4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002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8763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475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4992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3608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1921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9204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1296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356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402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0815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565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309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918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7688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289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6609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226E65-ADC9-4F29-BA00-34B3E2F9B8F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450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ECAA2-4317-DE1F-70DA-8A691518A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239ECF-6F8C-A2FC-5CC3-4A0585951A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90B4A3-78E3-37A4-1B7C-95EE08165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2CAE-05A3-41A0-9C0F-4CB201A7926B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94049-8474-6DA1-6E87-153A4A9D8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FB0A46-D2CA-B48D-C54F-ADB8DAC49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6E003-7824-454A-AF55-BE78C4E29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612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691E9-97F5-4127-938D-A1C6CD0A4C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FAB7F0-B29D-FF47-B5A6-731FB809E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2F7A1-0F6C-CD0B-F369-098776E4D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2CAE-05A3-41A0-9C0F-4CB201A7926B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9C9880-BEF8-FCEA-561C-6A3E9E630F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D2DB6-A271-5D33-CD57-23EFAD30E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6E003-7824-454A-AF55-BE78C4E29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789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7EFBC4-D03F-CB2E-0ACE-095A71D834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30FCE0-66F4-F00B-4EFC-C237E5434B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28348E-BD82-BC98-B93F-E7FAABCC2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2CAE-05A3-41A0-9C0F-4CB201A7926B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FBB7D7-3BE6-64CE-7FAF-54A9DECD9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D4D0B6-33D7-2891-D20D-F1FE75708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6E003-7824-454A-AF55-BE78C4E29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09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10492-65BD-EFFB-6849-D8338EE6B5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68F8EE-F638-CDF1-CDBD-C27A3D48B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CF9F1-BCFE-1C2D-25FD-74E090486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2CAE-05A3-41A0-9C0F-4CB201A7926B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C8790-43C4-77D2-2661-F6EEAEBC5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67D34-253D-E2E3-1B8C-F4A5A7603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6E003-7824-454A-AF55-BE78C4E29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42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87E9E-AE44-2DAC-0379-1815BE3AE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A39F67-8768-A203-0BA5-0F0AEB847C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671B07-905B-BFE0-E5E7-B39C7EE3C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2CAE-05A3-41A0-9C0F-4CB201A7926B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2A1F5-82AA-05BE-B1A8-1F99A96A2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5A68D5-3CCF-4C4F-D074-93BE6E239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6E003-7824-454A-AF55-BE78C4E29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462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997CD-F964-0EE9-F278-9E7030FFB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9500DB-1AA1-D8B4-E50B-33B141178D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F90D61-EF01-4C76-E99E-8B82377089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20EAF4-D75B-8805-D0F1-3D9BE5D6C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2CAE-05A3-41A0-9C0F-4CB201A7926B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470BFD-2C08-C7DE-3B5A-963739FA6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1C0ABB-F26F-287E-2827-14144B580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6E003-7824-454A-AF55-BE78C4E29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447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CB60F-5999-361F-D3D9-ED6C01118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865985-F2F3-E59B-A5EE-2748CAEF48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FCDB97-391A-4428-F792-900A8DA88B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F00D1A-21B9-A495-D089-86B1630533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C4D4B0-DD90-312C-6E7A-7F5C2B62B6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48DD52-4CC7-A103-18E6-7D064E7DE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2CAE-05A3-41A0-9C0F-4CB201A7926B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D27F535-728D-3409-1E67-A02A2EB21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0747DA-9A35-4EDB-7875-0FAD33D93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6E003-7824-454A-AF55-BE78C4E29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567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6241B-E3AE-8DD3-C571-56F9C8489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65F295-4ACB-699C-CAC2-18B3009AE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2CAE-05A3-41A0-9C0F-4CB201A7926B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D4D734-B2C4-BA06-D4E7-9BD36BE97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A3B046-AE8D-C38D-131D-3F124A56E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6E003-7824-454A-AF55-BE78C4E29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378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878263-EEEB-376B-72F2-50A176A8D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2CAE-05A3-41A0-9C0F-4CB201A7926B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263074-8D20-C681-E5E4-E5F93CFC1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F2FEE0-C078-E5E0-0F75-15DE0CF12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6E003-7824-454A-AF55-BE78C4E29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395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D2E76-5338-E6A0-41DB-E272A38D8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84150-8786-C3E3-CB1B-1E30A841E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7924A7-750B-EDF8-DBF8-9CEA0C9A8D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757F96-838E-319E-3148-F5F8427A8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2CAE-05A3-41A0-9C0F-4CB201A7926B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DF5D1F-F7ED-008A-2871-5C085F828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653DCE-80B7-1E6C-0922-307088F19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6E003-7824-454A-AF55-BE78C4E29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169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E0FF9-8ADA-CF0F-4D8E-54BAEAAB2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D2337B-50C5-FEB2-8D2F-C3F4B0C5FE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CF9833-0121-2365-6CB1-A84758AA8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7F90E-6661-3BB2-1CCE-9B8FB37A1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22CAE-05A3-41A0-9C0F-4CB201A7926B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3BFC7C-4DA8-6ED8-701B-376C21CEB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AC131D-C489-031A-F89C-AA0485C34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6E003-7824-454A-AF55-BE78C4E29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403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801F069-0291-9EBD-A8DF-1DDE6B13F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1E3D6B-4F0A-316E-8E33-B34E96EFC8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BC626-648C-5BE6-C05B-68857171A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C22CAE-05A3-41A0-9C0F-4CB201A7926B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9DA419-830A-ACE5-9015-2CD3A48762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0B820-210F-903C-4807-71E0750E27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6E003-7824-454A-AF55-BE78C4E29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39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449558-8CBC-D30A-02F3-65EA383A4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</a:rPr>
              <a:t>CSCE 689: Special Topics in Modern Algorithms for Data Science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802CB3-FC8E-C393-0D77-33E8A17F6B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789797"/>
          </a:xfrm>
        </p:spPr>
        <p:txBody>
          <a:bodyPr>
            <a:normAutofit/>
          </a:bodyPr>
          <a:lstStyle/>
          <a:p>
            <a:r>
              <a:rPr lang="en-US" sz="3600"/>
              <a:t>Lecture 13</a:t>
            </a:r>
            <a:endParaRPr lang="en-US" sz="3600" dirty="0"/>
          </a:p>
          <a:p>
            <a:endParaRPr lang="en-US" sz="3600" dirty="0"/>
          </a:p>
          <a:p>
            <a:r>
              <a:rPr lang="en-US" sz="2800" dirty="0"/>
              <a:t>Samson Zhou</a:t>
            </a:r>
          </a:p>
        </p:txBody>
      </p:sp>
    </p:spTree>
    <p:extLst>
      <p:ext uri="{BB962C8B-B14F-4D97-AF65-F5344CB8AC3E}">
        <p14:creationId xmlns:p14="http://schemas.microsoft.com/office/powerpoint/2010/main" val="642191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What is the expectation of the error term for</a:t>
                </a:r>
                <a:r>
                  <a:rPr lang="en-US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?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limLoc m:val="subSup"/>
                            <m:supHide m:val="on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1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≠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m:rPr>
                                <m:sty m:val="p"/>
                                <m:brk m:alnAt="9"/>
                              </m:rPr>
                              <a:rPr lang="en-US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ith</m:t>
                            </m:r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e>
                                </m:d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What is the variance of the error term for</a:t>
                </a:r>
                <a:r>
                  <a:rPr lang="en-US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?</a:t>
                </a:r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  <a:blipFill>
                <a:blip r:embed="rId3"/>
                <a:stretch>
                  <a:fillRect l="-1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3693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Variance is at most the 2</a:t>
                </a:r>
                <a:r>
                  <a:rPr lang="en-US" baseline="30000" dirty="0">
                    <a:latin typeface="Cambria Math" panose="02040503050406030204" pitchFamily="18" charset="0"/>
                  </a:rPr>
                  <a:t>nd</a:t>
                </a:r>
                <a:r>
                  <a:rPr lang="en-US" dirty="0">
                    <a:latin typeface="Cambria Math" panose="02040503050406030204" pitchFamily="18" charset="0"/>
                  </a:rPr>
                  <a:t> moment of the error term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nary>
                                  <m:naryPr>
                                    <m:chr m:val="∑"/>
                                    <m:limLoc m:val="subSup"/>
                                    <m:supHide m:val="on"/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1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   </m:t>
                                    </m:r>
                                    <m:r>
                                      <m:rPr>
                                        <m:sty m:val="p"/>
                                        <m:brk m:alnAt="9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ith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: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brk m:alnAt="9"/>
                                          </m:r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𝑗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  <a:blipFill>
                <a:blip r:embed="rId3"/>
                <a:stretch>
                  <a:fillRect l="-1024" t="-2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5032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Variance is at most the 2</a:t>
                </a:r>
                <a:r>
                  <a:rPr lang="en-US" baseline="30000" dirty="0">
                    <a:latin typeface="Cambria Math" panose="02040503050406030204" pitchFamily="18" charset="0"/>
                  </a:rPr>
                  <a:t>nd</a:t>
                </a:r>
                <a:r>
                  <a:rPr lang="en-US" dirty="0">
                    <a:latin typeface="Cambria Math" panose="02040503050406030204" pitchFamily="18" charset="0"/>
                  </a:rPr>
                  <a:t> moment of the error term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nary>
                                  <m:naryPr>
                                    <m:chr m:val="∑"/>
                                    <m:limLoc m:val="subSup"/>
                                    <m:supHide m:val="on"/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1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   </m:t>
                                    </m:r>
                                    <m:r>
                                      <m:rPr>
                                        <m:sty m:val="p"/>
                                        <m:brk m:alnAt="9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ith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: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brk m:alnAt="9"/>
                                          </m:r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𝑗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  <a:blipFill>
                <a:blip r:embed="rId3"/>
                <a:stretch>
                  <a:fillRect l="-1024" t="-2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98547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Variance is at most the 2</a:t>
                </a:r>
                <a:r>
                  <a:rPr lang="en-US" baseline="30000" dirty="0">
                    <a:latin typeface="Cambria Math" panose="02040503050406030204" pitchFamily="18" charset="0"/>
                  </a:rPr>
                  <a:t>nd</a:t>
                </a:r>
                <a:r>
                  <a:rPr lang="en-US" dirty="0">
                    <a:latin typeface="Cambria Math" panose="02040503050406030204" pitchFamily="18" charset="0"/>
                  </a:rPr>
                  <a:t> moment of the error term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nary>
                                  <m:naryPr>
                                    <m:chr m:val="∑"/>
                                    <m:limLoc m:val="subSup"/>
                                    <m:supHide m:val="on"/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1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   </m:t>
                                    </m:r>
                                    <m:r>
                                      <m:rPr>
                                        <m:sty m:val="p"/>
                                        <m:brk m:alnAt="9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ith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: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brk m:alnAt="9"/>
                                          </m:r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𝑗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  <a:blipFill>
                <a:blip r:embed="rId3"/>
                <a:stretch>
                  <a:fillRect l="-1024" t="-2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2DC579-EEB0-28A3-B8CD-EB59C3B3617B}"/>
                  </a:ext>
                </a:extLst>
              </p:cNvPr>
              <p:cNvSpPr txBox="1"/>
              <p:nvPr/>
            </p:nvSpPr>
            <p:spPr>
              <a:xfrm>
                <a:off x="5573810" y="2858549"/>
                <a:ext cx="6094674" cy="6806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</m:e>
                      </m:d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2DC579-EEB0-28A3-B8CD-EB59C3B361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810" y="2858549"/>
                <a:ext cx="6094674" cy="6806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27069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Variance is at most the 2</a:t>
                </a:r>
                <a:r>
                  <a:rPr lang="en-US" baseline="30000" dirty="0">
                    <a:latin typeface="Cambria Math" panose="02040503050406030204" pitchFamily="18" charset="0"/>
                  </a:rPr>
                  <a:t>nd</a:t>
                </a:r>
                <a:r>
                  <a:rPr lang="en-US" dirty="0">
                    <a:latin typeface="Cambria Math" panose="02040503050406030204" pitchFamily="18" charset="0"/>
                  </a:rPr>
                  <a:t> moment of the error term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nary>
                                  <m:naryPr>
                                    <m:chr m:val="∑"/>
                                    <m:limLoc m:val="subSup"/>
                                    <m:supHide m:val="on"/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1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   </m:t>
                                    </m:r>
                                    <m:r>
                                      <m:rPr>
                                        <m:sty m:val="p"/>
                                        <m:brk m:alnAt="9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ith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: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brk m:alnAt="9"/>
                                          </m:r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𝑗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  <a:blipFill>
                <a:blip r:embed="rId3"/>
                <a:stretch>
                  <a:fillRect l="-1024" t="-2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2DC579-EEB0-28A3-B8CD-EB59C3B3617B}"/>
                  </a:ext>
                </a:extLst>
              </p:cNvPr>
              <p:cNvSpPr txBox="1"/>
              <p:nvPr/>
            </p:nvSpPr>
            <p:spPr>
              <a:xfrm>
                <a:off x="5573810" y="2858549"/>
                <a:ext cx="6094674" cy="6806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</m:e>
                      </m:d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2DC579-EEB0-28A3-B8CD-EB59C3B361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810" y="2858549"/>
                <a:ext cx="6094674" cy="6806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93E5B22-7D9F-386D-3B2A-B192E70E3361}"/>
                  </a:ext>
                </a:extLst>
              </p:cNvPr>
              <p:cNvSpPr txBox="1"/>
              <p:nvPr/>
            </p:nvSpPr>
            <p:spPr>
              <a:xfrm>
                <a:off x="5845904" y="3528842"/>
                <a:ext cx="6094674" cy="6738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</m:d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93E5B22-7D9F-386D-3B2A-B192E70E33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5904" y="3528842"/>
                <a:ext cx="6094674" cy="6738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4457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Variance is at most the 2</a:t>
                </a:r>
                <a:r>
                  <a:rPr lang="en-US" baseline="30000" dirty="0">
                    <a:latin typeface="Cambria Math" panose="02040503050406030204" pitchFamily="18" charset="0"/>
                  </a:rPr>
                  <a:t>nd</a:t>
                </a:r>
                <a:r>
                  <a:rPr lang="en-US" dirty="0">
                    <a:latin typeface="Cambria Math" panose="02040503050406030204" pitchFamily="18" charset="0"/>
                  </a:rPr>
                  <a:t> moment of the error term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nary>
                                  <m:naryPr>
                                    <m:chr m:val="∑"/>
                                    <m:limLoc m:val="subSup"/>
                                    <m:supHide m:val="on"/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1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   </m:t>
                                    </m:r>
                                    <m:r>
                                      <m:rPr>
                                        <m:sty m:val="p"/>
                                        <m:brk m:alnAt="9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ith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: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brk m:alnAt="9"/>
                                          </m:r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𝑗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  <a:blipFill>
                <a:blip r:embed="rId3"/>
                <a:stretch>
                  <a:fillRect l="-1024" t="-2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2DC579-EEB0-28A3-B8CD-EB59C3B3617B}"/>
                  </a:ext>
                </a:extLst>
              </p:cNvPr>
              <p:cNvSpPr txBox="1"/>
              <p:nvPr/>
            </p:nvSpPr>
            <p:spPr>
              <a:xfrm>
                <a:off x="5573810" y="2858549"/>
                <a:ext cx="6094674" cy="6806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</m:e>
                      </m:d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2DC579-EEB0-28A3-B8CD-EB59C3B361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810" y="2858549"/>
                <a:ext cx="6094674" cy="6806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93E5B22-7D9F-386D-3B2A-B192E70E3361}"/>
                  </a:ext>
                </a:extLst>
              </p:cNvPr>
              <p:cNvSpPr txBox="1"/>
              <p:nvPr/>
            </p:nvSpPr>
            <p:spPr>
              <a:xfrm>
                <a:off x="5845904" y="3528842"/>
                <a:ext cx="6094674" cy="6738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</m:d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93E5B22-7D9F-386D-3B2A-B192E70E33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5904" y="3528842"/>
                <a:ext cx="6094674" cy="6738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06C0032-788B-7EF4-53F7-18A0F850D490}"/>
                  </a:ext>
                </a:extLst>
              </p:cNvPr>
              <p:cNvSpPr txBox="1"/>
              <p:nvPr/>
            </p:nvSpPr>
            <p:spPr>
              <a:xfrm>
                <a:off x="5330529" y="4035320"/>
                <a:ext cx="6094674" cy="9636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f>
                        <m:f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06C0032-788B-7EF4-53F7-18A0F850D4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0529" y="4035320"/>
                <a:ext cx="6094674" cy="9636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6693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Variance is at most the 2</a:t>
                </a:r>
                <a:r>
                  <a:rPr lang="en-US" baseline="30000" dirty="0">
                    <a:latin typeface="Cambria Math" panose="02040503050406030204" pitchFamily="18" charset="0"/>
                  </a:rPr>
                  <a:t>nd</a:t>
                </a:r>
                <a:r>
                  <a:rPr lang="en-US" dirty="0">
                    <a:latin typeface="Cambria Math" panose="02040503050406030204" pitchFamily="18" charset="0"/>
                  </a:rPr>
                  <a:t> moment of the error term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nary>
                                  <m:naryPr>
                                    <m:chr m:val="∑"/>
                                    <m:limLoc m:val="subSup"/>
                                    <m:supHide m:val="on"/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>
                                    <m:r>
                                      <m:rPr>
                                        <m:brk m:alnAt="1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,   </m:t>
                                    </m:r>
                                    <m:r>
                                      <m:rPr>
                                        <m:sty m:val="p"/>
                                        <m:brk m:alnAt="9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w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n-US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ith</m:t>
                                    </m:r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: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h</m:t>
                                    </m:r>
                                    <m:d>
                                      <m:d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m:rPr>
                                            <m:brk m:alnAt="9"/>
                                          </m:r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e>
                                    </m:d>
                                    <m:r>
                                      <m:rPr>
                                        <m:brk m:alnAt="9"/>
                                      </m:r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=</m:t>
                                    </m:r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𝑎</m:t>
                                    </m:r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𝑖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𝑠</m:t>
                                        </m:r>
                                        <m:d>
                                          <m:dPr>
                                            <m:ctrlP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dPr>
                                          <m:e>
                                            <m:r>
                                              <a:rPr lang="en-US" i="1">
                                                <a:solidFill>
                                                  <a:srgbClr val="C00000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  <m:t>𝑗</m:t>
                                            </m:r>
                                          </m:e>
                                        </m:d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⋅</m:t>
                                        </m:r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𝑓</m:t>
                                        </m:r>
                                      </m:e>
                                      <m:sub>
                                        <m:r>
                                          <a:rPr lang="en-US" i="1">
                                            <a:solidFill>
                                              <a:srgbClr val="C0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e>
                                </m:nary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begChr m:val="|"/>
                                <m:endChr m:val="|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e>
                            </m:d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, then the variance is at most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bSup>
                          <m:sSub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  <a:blipFill>
                <a:blip r:embed="rId3"/>
                <a:stretch>
                  <a:fillRect l="-1024" t="-21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2DC579-EEB0-28A3-B8CD-EB59C3B3617B}"/>
                  </a:ext>
                </a:extLst>
              </p:cNvPr>
              <p:cNvSpPr txBox="1"/>
              <p:nvPr/>
            </p:nvSpPr>
            <p:spPr>
              <a:xfrm>
                <a:off x="5573810" y="2858549"/>
                <a:ext cx="6094674" cy="6806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 b="0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d>
                                <m:d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b>
                          </m:sSub>
                        </m:e>
                      </m:d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B52DC579-EEB0-28A3-B8CD-EB59C3B361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3810" y="2858549"/>
                <a:ext cx="6094674" cy="68063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93E5B22-7D9F-386D-3B2A-B192E70E3361}"/>
                  </a:ext>
                </a:extLst>
              </p:cNvPr>
              <p:cNvSpPr txBox="1"/>
              <p:nvPr/>
            </p:nvSpPr>
            <p:spPr>
              <a:xfrm>
                <a:off x="5845904" y="3528842"/>
                <a:ext cx="6094674" cy="6738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80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Pr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d>
                            <m:d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</m:d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93E5B22-7D9F-386D-3B2A-B192E70E33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5904" y="3528842"/>
                <a:ext cx="6094674" cy="67383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06C0032-788B-7EF4-53F7-18A0F850D490}"/>
                  </a:ext>
                </a:extLst>
              </p:cNvPr>
              <p:cNvSpPr txBox="1"/>
              <p:nvPr/>
            </p:nvSpPr>
            <p:spPr>
              <a:xfrm>
                <a:off x="5330529" y="4035320"/>
                <a:ext cx="6094674" cy="9636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280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Σ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≠</m:t>
                          </m:r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f>
                        <m:f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06C0032-788B-7EF4-53F7-18A0F850D4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0529" y="4035320"/>
                <a:ext cx="6094674" cy="9636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12702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Set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dirty="0"/>
                  <a:t>, then the variance is at most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𝜀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bSup>
                          <m:sSubSup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d>
                              <m:dPr>
                                <m:begChr m:val="‖"/>
                                <m:endChr m:val="‖"/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</m:d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𝑘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By Chebyshev’s inequality, the error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at most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with probability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How to ensure accuracy for all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3058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By Chebyshev’s inequality, the error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is at most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𝑘</m:t>
                        </m:r>
                      </m:den>
                    </m:f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with probability at least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How to ensure accuracy for all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?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Repeat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ℓ≔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func>
                      <m:func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log</m:t>
                        </m:r>
                      </m:fName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dirty="0"/>
                  <a:t> times to get estimates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sub>
                    </m:sSub>
                  </m:oMath>
                </a14:m>
                <a:r>
                  <a:rPr lang="en-US" dirty="0"/>
                  <a:t> for each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∈[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and set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median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,…,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ℓ</m:t>
                        </m:r>
                      </m:sub>
                    </m:sSub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8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62208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Claim</a:t>
                </a:r>
                <a:r>
                  <a:rPr lang="en-US" dirty="0"/>
                  <a:t>: For all estimated frequencies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 by </a:t>
                </a:r>
                <a:r>
                  <a:rPr lang="en-US" dirty="0" err="1"/>
                  <a:t>CountSketch</a:t>
                </a:r>
                <a:r>
                  <a:rPr lang="en-US" dirty="0"/>
                  <a:t>, we have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15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509F85D-BA0F-609A-F9B0-E83C62E03D32}"/>
                  </a:ext>
                </a:extLst>
              </p:cNvPr>
              <p:cNvSpPr txBox="1"/>
              <p:nvPr/>
            </p:nvSpPr>
            <p:spPr>
              <a:xfrm>
                <a:off x="3137648" y="2456677"/>
                <a:ext cx="6096000" cy="9389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  <m:sSub>
                            <m:sSubPr>
                              <m:ctrlP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sz="2800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acc>
                        <m:accPr>
                          <m:chr m:val="̂"/>
                          <m:ctrlPr>
                            <a:rPr lang="en-US" sz="28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acc>
                      <m:r>
                        <a:rPr lang="en-US" sz="28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≤</m:t>
                      </m:r>
                      <m:sSub>
                        <m:sSubPr>
                          <m:ctrlP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8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800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𝜀</m:t>
                          </m:r>
                          <m:sSub>
                            <m:sSubPr>
                              <m:ctrlP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‖"/>
                                  <m:endChr m:val="‖"/>
                                  <m:ctrlPr>
                                    <a:rPr lang="en-US" sz="280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sz="28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2509F85D-BA0F-609A-F9B0-E83C62E03D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7648" y="2456677"/>
                <a:ext cx="6096000" cy="9389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0390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5AC62-A5FD-2A5B-018F-859A378AA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80059" cy="132556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Presentation Schedule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2126B-4AA6-302B-7E5A-170FFAAB8B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/>
          </a:bodyPr>
          <a:lstStyle/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September 25</a:t>
            </a:r>
            <a:r>
              <a:rPr lang="en-US" dirty="0"/>
              <a:t>: Team DAP, Team </a:t>
            </a:r>
            <a:r>
              <a:rPr lang="en-US" dirty="0" err="1"/>
              <a:t>Bokun</a:t>
            </a:r>
            <a:r>
              <a:rPr lang="en-US" dirty="0"/>
              <a:t>, Team Jason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September 27</a:t>
            </a:r>
            <a:r>
              <a:rPr lang="en-US" dirty="0"/>
              <a:t>: Galaxy AI, Team STMI</a:t>
            </a:r>
          </a:p>
          <a:p>
            <a:pPr>
              <a:buClr>
                <a:schemeClr val="tx1"/>
              </a:buClr>
            </a:pPr>
            <a:r>
              <a:rPr lang="en-US" dirty="0">
                <a:solidFill>
                  <a:srgbClr val="00B050"/>
                </a:solidFill>
              </a:rPr>
              <a:t>September 29</a:t>
            </a:r>
            <a:r>
              <a:rPr lang="en-US" dirty="0"/>
              <a:t>: Jung, Anmol, </a:t>
            </a:r>
            <a:r>
              <a:rPr lang="en-US" dirty="0" err="1"/>
              <a:t>Chunkai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464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Summary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C</a:t>
                </a:r>
                <a:r>
                  <a:rPr lang="en-US" dirty="0" err="1">
                    <a:solidFill>
                      <a:srgbClr val="00B050"/>
                    </a:solidFill>
                  </a:rPr>
                  <a:t>ountSketch</a:t>
                </a:r>
                <a:r>
                  <a:rPr lang="en-US" dirty="0">
                    <a:solidFill>
                      <a:srgbClr val="00B050"/>
                    </a:solidFill>
                  </a:rPr>
                  <a:t> solves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:r>
                  <a:rPr lang="en-US" dirty="0">
                    <a:solidFill>
                      <a:srgbClr val="00B050"/>
                    </a:solidFill>
                  </a:rPr>
                  <a:t>heavy-hitters problem</a:t>
                </a:r>
                <a:r>
                  <a:rPr lang="en-US" dirty="0"/>
                  <a:t>: Given a set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elements from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 that induces a frequency vector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/>
                  <a:t> and a </a:t>
                </a:r>
                <a:r>
                  <a:rPr lang="en-US" dirty="0">
                    <a:solidFill>
                      <a:srgbClr val="FF0000"/>
                    </a:solidFill>
                  </a:rPr>
                  <a:t>threshold</a:t>
                </a:r>
                <a:r>
                  <a:rPr lang="en-US" dirty="0"/>
                  <a:t> parameter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/>
                  <a:t>, output a list that includes: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The items from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that have frequency at least </a:t>
                </a:r>
                <a14:m>
                  <m:oMath xmlns:m="http://schemas.openxmlformats.org/officeDocument/2006/math"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No items with frequency less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Space usage: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𝜀</m:t>
                                </m:r>
                              </m:e>
                              <m:sup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func>
                          <m:func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sSup>
                              <m:sSupPr>
                                <m:ctrlP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sty m:val="p"/>
                                  </m:rPr>
                                  <a:rPr lang="en-US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e>
                              <m:sup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fName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𝑛</m:t>
                            </m:r>
                          </m:e>
                        </m:func>
                      </m:e>
                    </m:d>
                  </m:oMath>
                </a14:m>
                <a:r>
                  <a:rPr lang="en-US" dirty="0"/>
                  <a:t> bits of space</a:t>
                </a:r>
              </a:p>
            </p:txBody>
          </p:sp>
        </mc:Choice>
        <mc:Fallback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6111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b="0">
                    <a:solidFill>
                      <a:srgbClr val="C00000"/>
                    </a:solidFill>
                  </a:rPr>
                  <a:t>Last Time: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C00000"/>
                    </a:solidFill>
                  </a:rPr>
                  <a:t> Heavy-Hitters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A5AC62-A5FD-2A5B-018F-859A378AA1D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Goal</a:t>
                </a:r>
                <a:r>
                  <a:rPr lang="en-US" dirty="0"/>
                  <a:t>: </a:t>
                </a:r>
                <a:r>
                  <a:rPr lang="en-US" dirty="0">
                    <a:solidFill>
                      <a:schemeClr val="tx1"/>
                    </a:solidFill>
                  </a:rPr>
                  <a:t>Given a set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elements from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that induces a frequency vector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sSup>
                      <m:sSup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and a </a:t>
                </a:r>
                <a:r>
                  <a:rPr lang="en-US" dirty="0">
                    <a:solidFill>
                      <a:srgbClr val="FF0000"/>
                    </a:solidFill>
                  </a:rPr>
                  <a:t>threshold</a:t>
                </a:r>
                <a:r>
                  <a:rPr lang="en-US" dirty="0">
                    <a:solidFill>
                      <a:schemeClr val="tx1"/>
                    </a:solidFill>
                  </a:rPr>
                  <a:t> parameter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∈(0, 1)</m:t>
                    </m:r>
                  </m:oMath>
                </a14:m>
                <a:r>
                  <a:rPr lang="en-US" dirty="0"/>
                  <a:t>, output a list that includes:</a:t>
                </a:r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The items </a:t>
                </a:r>
                <a:r>
                  <a:rPr lang="en-US" sz="2800" dirty="0">
                    <a:solidFill>
                      <a:schemeClr val="tx1"/>
                    </a:solidFill>
                  </a:rPr>
                  <a:t>from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that have frequency at least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dirty="0"/>
              </a:p>
              <a:p>
                <a:pPr lvl="1">
                  <a:buClr>
                    <a:schemeClr val="tx1"/>
                  </a:buClr>
                </a:pPr>
                <a:r>
                  <a:rPr lang="en-US" sz="2800" dirty="0"/>
                  <a:t>No items with frequency less than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𝜀</m:t>
                        </m:r>
                      </m:num>
                      <m:den>
                        <m:r>
                          <a:rPr lang="en-US" sz="28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en-US" sz="28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‖"/>
                            <m:endChr m:val="‖"/>
                            <m:ctrlP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</m:d>
                      </m:e>
                      <m:sub>
                        <m:r>
                          <a:rPr lang="en-US" sz="28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6F2126B-4AA6-302B-7E5A-170FFAAB8BD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422775"/>
              </a:xfrm>
              <a:blipFill>
                <a:blip r:embed="rId3"/>
                <a:stretch>
                  <a:fillRect l="-1043" t="-2204" r="-1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0936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Last Time: </a:t>
            </a:r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, i.e., </a:t>
            </a:r>
            <a:r>
              <a:rPr lang="en-US" dirty="0" err="1">
                <a:solidFill>
                  <a:srgbClr val="C00000"/>
                </a:solidFill>
              </a:rPr>
              <a:t>CountMin</a:t>
            </a:r>
            <a:r>
              <a:rPr lang="en-US" dirty="0">
                <a:solidFill>
                  <a:srgbClr val="C00000"/>
                </a:solidFill>
              </a:rPr>
              <a:t> and the Power of Random Signs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Initalization</a:t>
                </a:r>
                <a:r>
                  <a:rPr lang="en-US" dirty="0"/>
                  <a:t>: Create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buckets of counters and use a random hash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]"/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→[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solidFill>
                      <a:srgbClr val="FF0000"/>
                    </a:solidFill>
                  </a:rPr>
                  <a:t>and a uniformly random sign function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{−1,+1}</m:t>
                    </m:r>
                  </m:oMath>
                </a14:m>
                <a:r>
                  <a:rPr lang="en-US" dirty="0"/>
                  <a:t>, i.e.,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=+1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Pr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solidFill>
                      <a:srgbClr val="00B050"/>
                    </a:solidFill>
                  </a:rPr>
                  <a:t>Algorithm</a:t>
                </a:r>
                <a:r>
                  <a:rPr lang="en-US" dirty="0"/>
                  <a:t>: For each insertion (or deletion)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2800" dirty="0"/>
                  <a:t>, </a:t>
                </a:r>
                <a:r>
                  <a:rPr lang="en-US" sz="2800" dirty="0">
                    <a:solidFill>
                      <a:srgbClr val="FF0000"/>
                    </a:solidFill>
                  </a:rPr>
                  <a:t>change the counter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solidFill>
                      <a:srgbClr val="FF0000"/>
                    </a:solidFill>
                  </a:rPr>
                  <a:t>by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</a:t>
                </a:r>
                <a:r>
                  <a:rPr lang="en-US" sz="2800" dirty="0">
                    <a:solidFill>
                      <a:srgbClr val="FF0000"/>
                    </a:solidFill>
                  </a:rPr>
                  <a:t>(or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)</a:t>
                </a:r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sz="2800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At the end of the stream, output the </a:t>
                </a:r>
                <a:r>
                  <a:rPr lang="en-US" dirty="0">
                    <a:solidFill>
                      <a:srgbClr val="FF0000"/>
                    </a:solidFill>
                  </a:rPr>
                  <a:t>quantity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s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sz="2800" dirty="0"/>
                  <a:t> as the estimate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2005" r="-1964" b="-7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E1EA1B43-00D8-FBB7-F3A2-66874C78B590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3281366" y="4255255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393202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b>
                                  <m:r>
                                    <a:rPr lang="en-US" sz="2400" b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>
                              <a:solidFill>
                                <a:schemeClr val="bg1"/>
                              </a:solidFill>
                            </a:rPr>
                            <a:t> 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39320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4">
                <a:extLst>
                  <a:ext uri="{FF2B5EF4-FFF2-40B4-BE49-F238E27FC236}">
                    <a16:creationId xmlns:a16="http://schemas.microsoft.com/office/drawing/2014/main" id="{E1EA1B43-00D8-FBB7-F3A2-66874C78B59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3754156"/>
                  </p:ext>
                </p:extLst>
              </p:nvPr>
            </p:nvGraphicFramePr>
            <p:xfrm>
              <a:off x="3281366" y="4255255"/>
              <a:ext cx="5069164" cy="914400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267291">
                      <a:extLst>
                        <a:ext uri="{9D8B030D-6E8A-4147-A177-3AD203B41FA5}">
                          <a16:colId xmlns:a16="http://schemas.microsoft.com/office/drawing/2014/main" val="3773768660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452708227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132774346"/>
                        </a:ext>
                      </a:extLst>
                    </a:gridCol>
                    <a:gridCol w="1267291">
                      <a:extLst>
                        <a:ext uri="{9D8B030D-6E8A-4147-A177-3AD203B41FA5}">
                          <a16:colId xmlns:a16="http://schemas.microsoft.com/office/drawing/2014/main" val="2249882866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481" t="-2632" r="-302404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100481" t="-2632" r="-202404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200481" t="-2632" r="-102404" b="-12763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l="-300481" t="-2632" r="-2404" b="-1276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63958331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dirty="0">
                              <a:solidFill>
                                <a:schemeClr val="tx1"/>
                              </a:solidFill>
                            </a:rPr>
                            <a:t>0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65055353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16339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Given a set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r>
                  <a:rPr lang="en-US" dirty="0"/>
                  <a:t> elements from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dirty="0"/>
                  <a:t>, let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r>
                  <a:rPr lang="en-US" dirty="0"/>
                  <a:t> be the estimated frequency for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so that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Note that</a:t>
                </a:r>
                <a:r>
                  <a:rPr lang="en-US" b="0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dirty="0"/>
                  <a:t> includes the signed number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of occurrences of any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including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itself</a:t>
                </a:r>
                <a:endParaRPr lang="en-US" b="0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1504" r="-4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33948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endParaRPr lang="en-US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:r>
                  <a:rPr lang="en-US" dirty="0"/>
                  <a:t>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so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̂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Note that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r>
                  <a:rPr lang="en-US" dirty="0"/>
                  <a:t> includes the signed number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of occurrences of any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en-US" dirty="0"/>
                  <a:t> with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, including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itself</a:t>
                </a:r>
              </a:p>
              <a:p>
                <a:pPr>
                  <a:buClr>
                    <a:schemeClr val="tx1"/>
                  </a:buClr>
                </a:pPr>
                <a:endParaRPr lang="en-US" i="1" dirty="0">
                  <a:solidFill>
                    <a:srgbClr val="C00000"/>
                  </a:solidFill>
                  <a:latin typeface="Cambria Math" panose="02040503050406030204" pitchFamily="18" charset="0"/>
                </a:endParaRP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Estimated frequency</a:t>
                </a:r>
                <a:r>
                  <a:rPr lang="en-US" dirty="0">
                    <a:solidFill>
                      <a:srgbClr val="C0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/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𝑖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acc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 t="-1504" r="-4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323420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/>
                  <a:t>Since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∈{−1,+1}</m:t>
                    </m:r>
                  </m:oMath>
                </a14:m>
                <a:r>
                  <a:rPr lang="en-US" dirty="0"/>
                  <a:t>, we have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b="0" i="0" dirty="0">
                    <a:latin typeface="Cambria Math" panose="02040503050406030204" pitchFamily="18" charset="0"/>
                  </a:rPr>
                  <a:t>What is the expected error for</a:t>
                </a:r>
                <a:r>
                  <a:rPr lang="en-US" b="0" i="0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b="0" i="0" dirty="0">
                    <a:latin typeface="Cambria Math" panose="02040503050406030204" pitchFamily="18" charset="0"/>
                  </a:rPr>
                  <a:t>?</a:t>
                </a:r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242755" cy="4859260"/>
              </a:xfrm>
              <a:blipFill>
                <a:blip r:embed="rId3"/>
                <a:stretch>
                  <a:fillRect l="-10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654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721829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What is the expectation of the error term for</a:t>
                </a:r>
                <a:r>
                  <a:rPr lang="en-US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?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limLoc m:val="subSup"/>
                            <m:supHide m:val="on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1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≠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m:rPr>
                                <m:sty m:val="p"/>
                                <m:brk m:alnAt="9"/>
                              </m:rPr>
                              <a:rPr lang="en-US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ith</m:t>
                            </m:r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e>
                                </m:d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Σ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m:rPr>
                        <m:sty m:val="p"/>
                      </m:rPr>
                      <a:rPr lang="en-US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⋅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sub>
                        </m:sSub>
                      </m:e>
                    </m:d>
                  </m:oMath>
                </a14:m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721829" cy="4859260"/>
              </a:xfrm>
              <a:blipFill>
                <a:blip r:embed="rId3"/>
                <a:stretch>
                  <a:fillRect l="-1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92931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rgbClr val="C00000"/>
                </a:solidFill>
              </a:rPr>
              <a:t>CountSketch</a:t>
            </a:r>
            <a:r>
              <a:rPr lang="en-US" dirty="0">
                <a:solidFill>
                  <a:srgbClr val="C00000"/>
                </a:solidFill>
              </a:rPr>
              <a:t> Error Analysis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</p:spPr>
            <p:txBody>
              <a:bodyPr>
                <a:normAutofit/>
              </a:bodyPr>
              <a:lstStyle/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𝑠</m:t>
                    </m:r>
                    <m:d>
                      <m:d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</m:d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nary>
                      <m:naryPr>
                        <m:chr m:val="∑"/>
                        <m:limLoc m:val="subSup"/>
                        <m:supHide m:val="on"/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1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,   </m:t>
                        </m:r>
                        <m:r>
                          <m:rPr>
                            <m:sty m:val="p"/>
                            <m:brk m:alnAt="9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ith</m:t>
                        </m:r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m:rPr>
                            <m:brk m:alnAt="9"/>
                          </m:r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  <m:sup/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  <m:d>
                          <m:d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⋅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r>
                  <a:rPr lang="en-US" dirty="0">
                    <a:latin typeface="Cambria Math" panose="02040503050406030204" pitchFamily="18" charset="0"/>
                  </a:rPr>
                  <a:t>What is the expectation of the error term for</a:t>
                </a:r>
                <a:r>
                  <a:rPr lang="en-US" dirty="0">
                    <a:solidFill>
                      <a:srgbClr val="C00000"/>
                    </a:solidFill>
                    <a:latin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b>
                        <m:r>
                          <a:rPr lang="en-US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dirty="0">
                    <a:latin typeface="Cambria Math" panose="02040503050406030204" pitchFamily="18" charset="0"/>
                  </a:rPr>
                  <a:t>?</a:t>
                </a:r>
              </a:p>
              <a:p>
                <a:pPr>
                  <a:buClr>
                    <a:schemeClr val="tx1"/>
                  </a:buClr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E</m:t>
                    </m:r>
                    <m:d>
                      <m:dPr>
                        <m:begChr m:val="["/>
                        <m:endChr m:val="]"/>
                        <m:ctrlPr>
                          <a:rPr lang="en-US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nary>
                          <m:naryPr>
                            <m:chr m:val="∑"/>
                            <m:limLoc m:val="subSup"/>
                            <m:supHide m:val="on"/>
                            <m:ctrl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1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≠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m:rPr>
                                <m:sty m:val="p"/>
                                <m:brk m:alnAt="9"/>
                              </m:rPr>
                              <a:rPr lang="en-US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ith</m:t>
                            </m:r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𝑗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h</m:t>
                            </m:r>
                            <m:d>
                              <m:d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brk m:alnAt="9"/>
                                  </m:r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  <m:r>
                              <m:rPr>
                                <m:brk m:alnAt="9"/>
                              </m:rP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=</m:t>
                            </m:r>
                            <m:r>
                              <a:rPr lang="en-US" i="1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  <m:sup/>
                          <m:e>
                            <m:sSub>
                              <m:sSubPr>
                                <m:ctrlP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e>
                                </m:d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  <m:d>
                                  <m:dPr>
                                    <m:ctrlP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i="1">
                                        <a:solidFill>
                                          <a:srgbClr val="C0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⋅</m:t>
                                </m:r>
                                <m:r>
                                  <a:rPr lang="en-US" i="1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</m:nary>
                      </m:e>
                    </m:d>
                    <m:r>
                      <a:rPr lang="en-US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  <a:p>
                <a:pPr>
                  <a:buClr>
                    <a:schemeClr val="tx1"/>
                  </a:buClr>
                </a:pPr>
                <a:endParaRPr lang="en-US" dirty="0"/>
              </a:p>
              <a:p>
                <a:pPr marL="0" indent="0">
                  <a:buClr>
                    <a:schemeClr val="tx1"/>
                  </a:buClr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1" y="1825625"/>
                <a:ext cx="10713440" cy="4859260"/>
              </a:xfrm>
              <a:blipFill>
                <a:blip r:embed="rId3"/>
                <a:stretch>
                  <a:fillRect l="-10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2441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905</Words>
  <Application>Microsoft Office PowerPoint</Application>
  <PresentationFormat>Widescreen</PresentationFormat>
  <Paragraphs>130</Paragraphs>
  <Slides>20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Office Theme</vt:lpstr>
      <vt:lpstr>CSCE 689: Special Topics in Modern Algorithms for Data Science </vt:lpstr>
      <vt:lpstr>Presentation Schedule</vt:lpstr>
      <vt:lpstr>Last Time: L_2 Heavy-Hitters</vt:lpstr>
      <vt:lpstr>Last Time: CountSketch, i.e., CountMin and the Power of Random Signs</vt:lpstr>
      <vt:lpstr>CountSketch</vt:lpstr>
      <vt:lpstr>CountSketch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Error Analysis</vt:lpstr>
      <vt:lpstr>CountSketch 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689: Special Topics in Modern Algorithms for Data Science</dc:title>
  <dc:creator>Samson Zhou</dc:creator>
  <cp:lastModifiedBy>Samson Zhou</cp:lastModifiedBy>
  <cp:revision>5</cp:revision>
  <dcterms:created xsi:type="dcterms:W3CDTF">2023-09-18T20:40:12Z</dcterms:created>
  <dcterms:modified xsi:type="dcterms:W3CDTF">2023-09-20T21:58:11Z</dcterms:modified>
</cp:coreProperties>
</file>