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861" r:id="rId2"/>
    <p:sldId id="989" r:id="rId3"/>
    <p:sldId id="865" r:id="rId4"/>
    <p:sldId id="970" r:id="rId5"/>
    <p:sldId id="787" r:id="rId6"/>
    <p:sldId id="788" r:id="rId7"/>
    <p:sldId id="504" r:id="rId8"/>
    <p:sldId id="1051" r:id="rId9"/>
    <p:sldId id="1102" r:id="rId10"/>
    <p:sldId id="1103" r:id="rId11"/>
    <p:sldId id="1104" r:id="rId12"/>
    <p:sldId id="1105" r:id="rId13"/>
    <p:sldId id="1106" r:id="rId14"/>
    <p:sldId id="1108" r:id="rId15"/>
    <p:sldId id="1107" r:id="rId16"/>
    <p:sldId id="1111" r:id="rId17"/>
    <p:sldId id="1112" r:id="rId18"/>
    <p:sldId id="1116" r:id="rId19"/>
    <p:sldId id="1117" r:id="rId20"/>
    <p:sldId id="1113" r:id="rId21"/>
    <p:sldId id="1114" r:id="rId22"/>
    <p:sldId id="1115" r:id="rId23"/>
    <p:sldId id="1129" r:id="rId24"/>
    <p:sldId id="1118" r:id="rId25"/>
    <p:sldId id="1119" r:id="rId26"/>
    <p:sldId id="1120" r:id="rId27"/>
    <p:sldId id="1121" r:id="rId28"/>
    <p:sldId id="1123" r:id="rId29"/>
    <p:sldId id="1122" r:id="rId30"/>
    <p:sldId id="1124" r:id="rId31"/>
    <p:sldId id="1125" r:id="rId32"/>
    <p:sldId id="1126" r:id="rId33"/>
    <p:sldId id="1127" r:id="rId3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4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A9F005-DFF1-4839-99E6-499B40957F5A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09B41F-C4FC-4096-8FD9-FAD18487A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894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229C-5C56-46D3-8AF7-8CB2C6C5FD7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0719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7317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3703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893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7418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86865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49278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46356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69893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26742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9910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23469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26370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68853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3637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52124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90958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34283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58965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06126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759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5582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3209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2315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5239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0845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1536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624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EA1FD5-32B6-670F-42DE-A7180D7A79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938BC8-291D-8E53-5089-43817E6457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632B00-178C-CF78-C31F-4F36907D3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1DEC6-ECB6-4D8B-B8C5-7E75815FA0DC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F3FD40-F099-2F99-6F2F-279E81B91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D24267-38C7-1A69-8643-8E7704D06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5C1A0-457F-4DEE-AE7D-35DE7E7C8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670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7A28C2-EC88-E098-78DB-2CD15CEC9C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E60963-BD8A-0C96-04B7-9D4F5E1688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D73895-3CFC-34D6-72A3-38951EEE0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1DEC6-ECB6-4D8B-B8C5-7E75815FA0DC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8CEA5F-B8B9-A4EA-B3ED-5012703D0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5BA70A-3A23-3D86-7A7A-A49F34799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5C1A0-457F-4DEE-AE7D-35DE7E7C8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732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2F3CC5-6DCE-86E6-D68E-1E757D93A8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419DF2-9C66-3964-3F85-A9410BC539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99F297-C885-104E-382F-FDDFCE85A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1DEC6-ECB6-4D8B-B8C5-7E75815FA0DC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688902-E5A0-A94F-4756-88BB6AF05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C688A9-26BA-6F13-8CA9-E3DA67001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5C1A0-457F-4DEE-AE7D-35DE7E7C8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454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BBAAE5-D4AE-5BCA-468A-26B32948C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55F0E6-7E2A-D1F8-BE85-0F9B7F0B95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4DBFD7-3E44-513B-DF04-19CB9BAEC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1DEC6-ECB6-4D8B-B8C5-7E75815FA0DC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33B28B-A9B7-32F9-94EB-9DEE7C82B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FE236C-9215-EEAF-54F8-D370D15D6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5C1A0-457F-4DEE-AE7D-35DE7E7C8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605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EE44F2-D483-0F30-8A91-2E7F6F9BF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8A3D9A-219F-1BFE-59B7-B718A551A7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141191-93E9-496A-CDEC-4DFB61B3B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1DEC6-ECB6-4D8B-B8C5-7E75815FA0DC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0257F8-C034-8C60-EF77-A656B86AD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109ED3-DC54-D8DE-2AB6-93B5D6B06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5C1A0-457F-4DEE-AE7D-35DE7E7C8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525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988F7-576A-BFEE-D8C5-FE69B4DE7F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A6CC6A-412C-FE18-6BAC-6C11044256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2529D5-1B80-D0CF-33D7-6022F265F9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258446-0110-7EBF-7CBD-BDD0D6D14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1DEC6-ECB6-4D8B-B8C5-7E75815FA0DC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2925ED-A2AC-FB31-952C-192514DC3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A5B91B-6C4D-2484-10FB-2CF16EBE9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5C1A0-457F-4DEE-AE7D-35DE7E7C8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507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D150A-B3B1-4C53-5BB9-98721469F3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CE96B8-41D6-9EB6-2AAA-427320805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9994AB-BFD0-6E8B-7089-F506F493E1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C80924-586C-9807-9EAD-24DAE36191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535986-691A-832F-9572-9025F64F55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E530CFD-6386-1008-E336-3AC82130DA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1DEC6-ECB6-4D8B-B8C5-7E75815FA0DC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CF03832-DC9C-E299-AE7D-004654D4D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1A334C-B7E0-3FB0-EA83-525B01F5E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5C1A0-457F-4DEE-AE7D-35DE7E7C8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177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8CF00-5CAD-92B9-2374-C8FD2914B4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F151A1-D6AE-7DF9-3C70-D75D7F535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1DEC6-ECB6-4D8B-B8C5-7E75815FA0DC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5116F4-FF95-9E7B-1E07-9E07748CF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A7A4DD-1A02-B27A-D877-37B861FA1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5C1A0-457F-4DEE-AE7D-35DE7E7C8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954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6D1F4F6-1A4D-B90C-8CED-C8414833B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1DEC6-ECB6-4D8B-B8C5-7E75815FA0DC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3504994-D353-C110-9BA0-25672BE07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F78433-360A-942C-8776-451072DB3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5C1A0-457F-4DEE-AE7D-35DE7E7C8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338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4510C-FACB-09A1-FF56-47D5E081C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55E269-A46E-B259-76F6-D9474950D4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B62392-9471-E473-C86D-0EA417F99E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6CBA47-5065-2DA7-1462-9ABEEB890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1DEC6-ECB6-4D8B-B8C5-7E75815FA0DC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52CDBB-2D1F-2EFE-7F1E-2B594A789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921907-650B-D7B4-456D-D7F13767D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5C1A0-457F-4DEE-AE7D-35DE7E7C8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861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84100-1A7B-0B3E-68AD-7793E7FD9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EF7213-CE7C-6341-ABF5-23B2FB84EE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8A514D-41B0-6263-387E-AFD94D64EB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B71994-E4F0-A74B-70F2-89754FB4D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1DEC6-ECB6-4D8B-B8C5-7E75815FA0DC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0F2E9A-FA07-837A-75A2-B72C21219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57F20A-C443-EBA5-59F0-D7E67BEAB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5C1A0-457F-4DEE-AE7D-35DE7E7C8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05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67D536-FB8D-0212-A2DE-95763E4FB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B3BFCC-2FD5-11C1-E480-8494A20395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14723D-4254-2568-CEFA-E32D9EEF57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41DEC6-ECB6-4D8B-B8C5-7E75815FA0DC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3CF876-B1E0-4FF9-F348-10922AE486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718340-E8BB-6945-393E-D69025583D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05C1A0-457F-4DEE-AE7D-35DE7E7C8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424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20.png"/><Relationship Id="rId2" Type="http://schemas.openxmlformats.org/officeDocument/2006/relationships/image" Target="../media/image8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40.png"/><Relationship Id="rId2" Type="http://schemas.openxmlformats.org/officeDocument/2006/relationships/image" Target="../media/image830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00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49558-8CBC-D30A-02F3-65EA383A4C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C00000"/>
                </a:solidFill>
              </a:rPr>
              <a:t>CSCE 689: Special Topics in Modern Algorithms for Data Science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802CB3-FC8E-C393-0D77-33E8A17F6B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789797"/>
          </a:xfrm>
        </p:spPr>
        <p:txBody>
          <a:bodyPr>
            <a:normAutofit/>
          </a:bodyPr>
          <a:lstStyle/>
          <a:p>
            <a:r>
              <a:rPr lang="en-US" sz="3600"/>
              <a:t>Lecture 19</a:t>
            </a:r>
            <a:endParaRPr lang="en-US" sz="3600" dirty="0"/>
          </a:p>
          <a:p>
            <a:endParaRPr lang="en-US" sz="3600" dirty="0"/>
          </a:p>
          <a:p>
            <a:r>
              <a:rPr lang="en-US" sz="2800" dirty="0"/>
              <a:t>Samson Zhou</a:t>
            </a:r>
          </a:p>
        </p:txBody>
      </p:sp>
    </p:spTree>
    <p:extLst>
      <p:ext uri="{BB962C8B-B14F-4D97-AF65-F5344CB8AC3E}">
        <p14:creationId xmlns:p14="http://schemas.microsoft.com/office/powerpoint/2010/main" val="6421910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The Streaming Model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825625"/>
            <a:ext cx="10242755" cy="485926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sz="2800" dirty="0"/>
              <a:t>So far, all questions have been </a:t>
            </a:r>
            <a:r>
              <a:rPr lang="en-US" sz="2800" i="1" dirty="0"/>
              <a:t>statistical</a:t>
            </a:r>
          </a:p>
          <a:p>
            <a:pPr>
              <a:buClr>
                <a:schemeClr val="tx1"/>
              </a:buClr>
            </a:pPr>
            <a:endParaRPr lang="en-US" i="1" dirty="0"/>
          </a:p>
          <a:p>
            <a:pPr>
              <a:buClr>
                <a:schemeClr val="tx1"/>
              </a:buClr>
            </a:pPr>
            <a:endParaRPr lang="en-US" i="1" dirty="0"/>
          </a:p>
          <a:p>
            <a:pPr>
              <a:buClr>
                <a:schemeClr val="tx1"/>
              </a:buClr>
            </a:pPr>
            <a:endParaRPr lang="en-US" i="1" dirty="0"/>
          </a:p>
          <a:p>
            <a:pPr>
              <a:buClr>
                <a:schemeClr val="tx1"/>
              </a:buClr>
            </a:pPr>
            <a:r>
              <a:rPr lang="en-US" dirty="0"/>
              <a:t>What other questions can be asked? (Think in general, outside of the streaming model)</a:t>
            </a:r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r>
              <a:rPr lang="en-US" dirty="0">
                <a:solidFill>
                  <a:srgbClr val="00B050"/>
                </a:solidFill>
              </a:rPr>
              <a:t>Algebraic</a:t>
            </a:r>
            <a:r>
              <a:rPr lang="en-US" dirty="0"/>
              <a:t>, </a:t>
            </a:r>
            <a:r>
              <a:rPr lang="en-US" dirty="0">
                <a:solidFill>
                  <a:srgbClr val="00B050"/>
                </a:solidFill>
              </a:rPr>
              <a:t>geometric</a:t>
            </a:r>
          </a:p>
        </p:txBody>
      </p:sp>
    </p:spTree>
    <p:extLst>
      <p:ext uri="{BB962C8B-B14F-4D97-AF65-F5344CB8AC3E}">
        <p14:creationId xmlns:p14="http://schemas.microsoft.com/office/powerpoint/2010/main" val="19611940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The Streaming Model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825625"/>
            <a:ext cx="10242755" cy="485926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sz="2800" dirty="0"/>
              <a:t>So far, all questions have been </a:t>
            </a:r>
            <a:r>
              <a:rPr lang="en-US" sz="2800" i="1" dirty="0"/>
              <a:t>statistical</a:t>
            </a:r>
          </a:p>
          <a:p>
            <a:pPr>
              <a:buClr>
                <a:schemeClr val="tx1"/>
              </a:buClr>
            </a:pPr>
            <a:endParaRPr lang="en-US" i="1" dirty="0"/>
          </a:p>
          <a:p>
            <a:pPr>
              <a:buClr>
                <a:schemeClr val="tx1"/>
              </a:buClr>
            </a:pPr>
            <a:endParaRPr lang="en-US" i="1" dirty="0"/>
          </a:p>
          <a:p>
            <a:pPr>
              <a:buClr>
                <a:schemeClr val="tx1"/>
              </a:buClr>
            </a:pPr>
            <a:endParaRPr lang="en-US" i="1" dirty="0"/>
          </a:p>
          <a:p>
            <a:pPr>
              <a:buClr>
                <a:schemeClr val="tx1"/>
              </a:buClr>
            </a:pPr>
            <a:r>
              <a:rPr lang="en-US" dirty="0"/>
              <a:t>What other questions can be asked? (Think in general, outside of the streaming model)</a:t>
            </a:r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r>
              <a:rPr lang="en-US" dirty="0">
                <a:solidFill>
                  <a:srgbClr val="00B050"/>
                </a:solidFill>
              </a:rPr>
              <a:t>Algebraic</a:t>
            </a:r>
            <a:r>
              <a:rPr lang="en-US" dirty="0"/>
              <a:t>, </a:t>
            </a:r>
            <a:r>
              <a:rPr lang="en-US" dirty="0">
                <a:solidFill>
                  <a:srgbClr val="00B050"/>
                </a:solidFill>
              </a:rPr>
              <a:t>geometric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B600AE7E-666E-9736-35A9-6437E0106564}"/>
              </a:ext>
            </a:extLst>
          </p:cNvPr>
          <p:cNvSpPr/>
          <p:nvPr/>
        </p:nvSpPr>
        <p:spPr>
          <a:xfrm>
            <a:off x="2537011" y="5208492"/>
            <a:ext cx="1766047" cy="600637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D30A983-A117-6F82-96F1-E6B60D2C5849}"/>
              </a:ext>
            </a:extLst>
          </p:cNvPr>
          <p:cNvSpPr txBox="1"/>
          <p:nvPr/>
        </p:nvSpPr>
        <p:spPr>
          <a:xfrm>
            <a:off x="4007223" y="5883689"/>
            <a:ext cx="142538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TODAY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8A1BACD0-7372-8A89-170C-D999FE5284CF}"/>
              </a:ext>
            </a:extLst>
          </p:cNvPr>
          <p:cNvCxnSpPr>
            <a:endCxn id="2" idx="4"/>
          </p:cNvCxnSpPr>
          <p:nvPr/>
        </p:nvCxnSpPr>
        <p:spPr>
          <a:xfrm flipH="1" flipV="1">
            <a:off x="3420035" y="5809129"/>
            <a:ext cx="506506" cy="35858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93566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Graph Theory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 we have</a:t>
                </a:r>
                <a:r>
                  <a:rPr lang="en-US" sz="2800" dirty="0"/>
                  <a:t> a graph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/>
                  <a:t> with vertex set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dirty="0"/>
                  <a:t> and edge set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=[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/>
                  <a:t> for simplicity, so each vertex is an integer from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to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Then each edge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US" dirty="0"/>
                  <a:t> can be written as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=(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for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∈[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In other words, each edge is a pair of integers from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to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 t="-20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75467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Graph Theory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For today, we will assume a simple, undirected, unweighted graph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Graph has no self-loops, no multi-edges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Edges are undirected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Each edge has weight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 t="-20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303232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1220A12D-E423-430B-F720-287655ABABB1}"/>
              </a:ext>
            </a:extLst>
          </p:cNvPr>
          <p:cNvSpPr/>
          <p:nvPr/>
        </p:nvSpPr>
        <p:spPr>
          <a:xfrm>
            <a:off x="3186066" y="346080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6E5C1EA-72B4-2CBE-7C6E-5A5D9C97EA82}"/>
              </a:ext>
            </a:extLst>
          </p:cNvPr>
          <p:cNvSpPr/>
          <p:nvPr/>
        </p:nvSpPr>
        <p:spPr>
          <a:xfrm>
            <a:off x="4984386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5B8633D-3670-F964-D26D-6FA052822E0B}"/>
              </a:ext>
            </a:extLst>
          </p:cNvPr>
          <p:cNvSpPr/>
          <p:nvPr/>
        </p:nvSpPr>
        <p:spPr>
          <a:xfrm>
            <a:off x="4904691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CFD0B55-ADBF-2090-7DE4-DA99C4D41B5B}"/>
              </a:ext>
            </a:extLst>
          </p:cNvPr>
          <p:cNvSpPr/>
          <p:nvPr/>
        </p:nvSpPr>
        <p:spPr>
          <a:xfrm>
            <a:off x="8078769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8C5CE5C-66C8-AD03-7099-8B9DD1BD2BF7}"/>
              </a:ext>
            </a:extLst>
          </p:cNvPr>
          <p:cNvSpPr/>
          <p:nvPr/>
        </p:nvSpPr>
        <p:spPr>
          <a:xfrm>
            <a:off x="8158464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/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/>
              <p:nvPr/>
            </p:nvSpPr>
            <p:spPr>
              <a:xfrm>
                <a:off x="4494658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4658" y="1255290"/>
                <a:ext cx="649118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/>
              <p:nvPr/>
            </p:nvSpPr>
            <p:spPr>
              <a:xfrm>
                <a:off x="8237440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40" y="1255290"/>
                <a:ext cx="649118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/>
              <p:nvPr/>
            </p:nvSpPr>
            <p:spPr>
              <a:xfrm>
                <a:off x="8237440" y="540471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40" y="5404710"/>
                <a:ext cx="649118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/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31EB665-9B83-11E5-320B-A1B5A704946B}"/>
              </a:ext>
            </a:extLst>
          </p:cNvPr>
          <p:cNvCxnSpPr>
            <a:cxnSpLocks/>
            <a:stCxn id="6" idx="7"/>
            <a:endCxn id="8" idx="3"/>
          </p:cNvCxnSpPr>
          <p:nvPr/>
        </p:nvCxnSpPr>
        <p:spPr>
          <a:xfrm flipV="1">
            <a:off x="3322114" y="1916279"/>
            <a:ext cx="1605919" cy="15675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68F1F94-A60A-1244-DE4A-20A4F1BC7F35}"/>
              </a:ext>
            </a:extLst>
          </p:cNvPr>
          <p:cNvCxnSpPr>
            <a:cxnSpLocks/>
            <a:stCxn id="6" idx="6"/>
            <a:endCxn id="10" idx="3"/>
          </p:cNvCxnSpPr>
          <p:nvPr/>
        </p:nvCxnSpPr>
        <p:spPr>
          <a:xfrm flipV="1">
            <a:off x="3345456" y="1916279"/>
            <a:ext cx="4836350" cy="162301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CE32320-253B-BD1C-86DB-907BC3106111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>
            <a:off x="5064081" y="1860782"/>
            <a:ext cx="309438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7CD418F-82FC-6CA0-3EA1-1487870EC350}"/>
              </a:ext>
            </a:extLst>
          </p:cNvPr>
          <p:cNvCxnSpPr>
            <a:cxnSpLocks/>
            <a:stCxn id="6" idx="6"/>
            <a:endCxn id="7" idx="0"/>
          </p:cNvCxnSpPr>
          <p:nvPr/>
        </p:nvCxnSpPr>
        <p:spPr>
          <a:xfrm>
            <a:off x="3345456" y="3539290"/>
            <a:ext cx="1718625" cy="17084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F079F87-98F4-74F3-B8F8-DDD9DBD3B26A}"/>
              </a:ext>
            </a:extLst>
          </p:cNvPr>
          <p:cNvCxnSpPr>
            <a:cxnSpLocks/>
            <a:stCxn id="8" idx="4"/>
            <a:endCxn id="7" idx="0"/>
          </p:cNvCxnSpPr>
          <p:nvPr/>
        </p:nvCxnSpPr>
        <p:spPr>
          <a:xfrm>
            <a:off x="4984386" y="1939267"/>
            <a:ext cx="79695" cy="330847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53A7C65B-C949-6B86-9199-F1EC4FF3090B}"/>
              </a:ext>
            </a:extLst>
          </p:cNvPr>
          <p:cNvCxnSpPr>
            <a:cxnSpLocks/>
            <a:stCxn id="10" idx="4"/>
            <a:endCxn id="9" idx="0"/>
          </p:cNvCxnSpPr>
          <p:nvPr/>
        </p:nvCxnSpPr>
        <p:spPr>
          <a:xfrm flipH="1">
            <a:off x="8158464" y="1939267"/>
            <a:ext cx="79695" cy="330847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057AEA5A-680A-B867-9AF8-7000CCC6B708}"/>
              </a:ext>
            </a:extLst>
          </p:cNvPr>
          <p:cNvCxnSpPr>
            <a:cxnSpLocks/>
            <a:stCxn id="7" idx="6"/>
            <a:endCxn id="9" idx="2"/>
          </p:cNvCxnSpPr>
          <p:nvPr/>
        </p:nvCxnSpPr>
        <p:spPr>
          <a:xfrm>
            <a:off x="5143776" y="5326225"/>
            <a:ext cx="293499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0EAA11A1-4CA4-3485-7DC9-AB8FD9F978ED}"/>
              </a:ext>
            </a:extLst>
          </p:cNvPr>
          <p:cNvCxnSpPr>
            <a:cxnSpLocks/>
            <a:stCxn id="6" idx="6"/>
            <a:endCxn id="9" idx="1"/>
          </p:cNvCxnSpPr>
          <p:nvPr/>
        </p:nvCxnSpPr>
        <p:spPr>
          <a:xfrm>
            <a:off x="3345456" y="3539290"/>
            <a:ext cx="4756655" cy="173143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B8B8C319-75D8-D054-4224-0F02F24639B5}"/>
              </a:ext>
            </a:extLst>
          </p:cNvPr>
          <p:cNvSpPr/>
          <p:nvPr/>
        </p:nvSpPr>
        <p:spPr>
          <a:xfrm>
            <a:off x="9401586" y="3473882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/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AC040920-2E40-A27C-ED72-5F21222CEC4C}"/>
              </a:ext>
            </a:extLst>
          </p:cNvPr>
          <p:cNvCxnSpPr>
            <a:cxnSpLocks/>
            <a:stCxn id="6" idx="6"/>
            <a:endCxn id="51" idx="2"/>
          </p:cNvCxnSpPr>
          <p:nvPr/>
        </p:nvCxnSpPr>
        <p:spPr>
          <a:xfrm>
            <a:off x="3345456" y="3539290"/>
            <a:ext cx="6056130" cy="1307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95452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Matchings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A matching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/>
                  <a:t> is a subset of edges of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US" dirty="0"/>
                  <a:t> such that no two edges share a common vertex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 t="-20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342534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1220A12D-E423-430B-F720-287655ABABB1}"/>
              </a:ext>
            </a:extLst>
          </p:cNvPr>
          <p:cNvSpPr/>
          <p:nvPr/>
        </p:nvSpPr>
        <p:spPr>
          <a:xfrm>
            <a:off x="3186066" y="346080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6E5C1EA-72B4-2CBE-7C6E-5A5D9C97EA82}"/>
              </a:ext>
            </a:extLst>
          </p:cNvPr>
          <p:cNvSpPr/>
          <p:nvPr/>
        </p:nvSpPr>
        <p:spPr>
          <a:xfrm>
            <a:off x="4984386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5B8633D-3670-F964-D26D-6FA052822E0B}"/>
              </a:ext>
            </a:extLst>
          </p:cNvPr>
          <p:cNvSpPr/>
          <p:nvPr/>
        </p:nvSpPr>
        <p:spPr>
          <a:xfrm>
            <a:off x="4904691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CFD0B55-ADBF-2090-7DE4-DA99C4D41B5B}"/>
              </a:ext>
            </a:extLst>
          </p:cNvPr>
          <p:cNvSpPr/>
          <p:nvPr/>
        </p:nvSpPr>
        <p:spPr>
          <a:xfrm>
            <a:off x="8078769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8C5CE5C-66C8-AD03-7099-8B9DD1BD2BF7}"/>
              </a:ext>
            </a:extLst>
          </p:cNvPr>
          <p:cNvSpPr/>
          <p:nvPr/>
        </p:nvSpPr>
        <p:spPr>
          <a:xfrm>
            <a:off x="8158464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/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/>
              <p:nvPr/>
            </p:nvSpPr>
            <p:spPr>
              <a:xfrm>
                <a:off x="4494658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4658" y="1255290"/>
                <a:ext cx="649118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/>
              <p:nvPr/>
            </p:nvSpPr>
            <p:spPr>
              <a:xfrm>
                <a:off x="8237440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40" y="1255290"/>
                <a:ext cx="649118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/>
              <p:nvPr/>
            </p:nvSpPr>
            <p:spPr>
              <a:xfrm>
                <a:off x="8237440" y="540471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40" y="5404710"/>
                <a:ext cx="649118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/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31EB665-9B83-11E5-320B-A1B5A704946B}"/>
              </a:ext>
            </a:extLst>
          </p:cNvPr>
          <p:cNvCxnSpPr>
            <a:cxnSpLocks/>
            <a:stCxn id="6" idx="7"/>
            <a:endCxn id="8" idx="3"/>
          </p:cNvCxnSpPr>
          <p:nvPr/>
        </p:nvCxnSpPr>
        <p:spPr>
          <a:xfrm flipV="1">
            <a:off x="3322114" y="1916279"/>
            <a:ext cx="1605919" cy="1567514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68F1F94-A60A-1244-DE4A-20A4F1BC7F35}"/>
              </a:ext>
            </a:extLst>
          </p:cNvPr>
          <p:cNvCxnSpPr>
            <a:cxnSpLocks/>
            <a:stCxn id="6" idx="6"/>
            <a:endCxn id="10" idx="3"/>
          </p:cNvCxnSpPr>
          <p:nvPr/>
        </p:nvCxnSpPr>
        <p:spPr>
          <a:xfrm flipV="1">
            <a:off x="3345456" y="1916279"/>
            <a:ext cx="4836350" cy="162301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CE32320-253B-BD1C-86DB-907BC3106111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>
            <a:off x="5064081" y="1860782"/>
            <a:ext cx="309438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7CD418F-82FC-6CA0-3EA1-1487870EC350}"/>
              </a:ext>
            </a:extLst>
          </p:cNvPr>
          <p:cNvCxnSpPr>
            <a:cxnSpLocks/>
            <a:stCxn id="6" idx="6"/>
            <a:endCxn id="7" idx="0"/>
          </p:cNvCxnSpPr>
          <p:nvPr/>
        </p:nvCxnSpPr>
        <p:spPr>
          <a:xfrm>
            <a:off x="3345456" y="3539290"/>
            <a:ext cx="1718625" cy="17084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F079F87-98F4-74F3-B8F8-DDD9DBD3B26A}"/>
              </a:ext>
            </a:extLst>
          </p:cNvPr>
          <p:cNvCxnSpPr>
            <a:cxnSpLocks/>
            <a:stCxn id="8" idx="4"/>
            <a:endCxn id="7" idx="0"/>
          </p:cNvCxnSpPr>
          <p:nvPr/>
        </p:nvCxnSpPr>
        <p:spPr>
          <a:xfrm>
            <a:off x="4984386" y="1939267"/>
            <a:ext cx="79695" cy="330847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53A7C65B-C949-6B86-9199-F1EC4FF3090B}"/>
              </a:ext>
            </a:extLst>
          </p:cNvPr>
          <p:cNvCxnSpPr>
            <a:cxnSpLocks/>
            <a:stCxn id="10" idx="4"/>
            <a:endCxn id="9" idx="0"/>
          </p:cNvCxnSpPr>
          <p:nvPr/>
        </p:nvCxnSpPr>
        <p:spPr>
          <a:xfrm flipH="1">
            <a:off x="8158464" y="1939267"/>
            <a:ext cx="79695" cy="3308473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057AEA5A-680A-B867-9AF8-7000CCC6B708}"/>
              </a:ext>
            </a:extLst>
          </p:cNvPr>
          <p:cNvCxnSpPr>
            <a:cxnSpLocks/>
            <a:stCxn id="7" idx="6"/>
            <a:endCxn id="9" idx="2"/>
          </p:cNvCxnSpPr>
          <p:nvPr/>
        </p:nvCxnSpPr>
        <p:spPr>
          <a:xfrm>
            <a:off x="5143776" y="5326225"/>
            <a:ext cx="293499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0EAA11A1-4CA4-3485-7DC9-AB8FD9F978ED}"/>
              </a:ext>
            </a:extLst>
          </p:cNvPr>
          <p:cNvCxnSpPr>
            <a:cxnSpLocks/>
            <a:stCxn id="6" idx="6"/>
            <a:endCxn id="9" idx="1"/>
          </p:cNvCxnSpPr>
          <p:nvPr/>
        </p:nvCxnSpPr>
        <p:spPr>
          <a:xfrm>
            <a:off x="3345456" y="3539290"/>
            <a:ext cx="4756655" cy="173143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B8B8C319-75D8-D054-4224-0F02F24639B5}"/>
              </a:ext>
            </a:extLst>
          </p:cNvPr>
          <p:cNvSpPr/>
          <p:nvPr/>
        </p:nvSpPr>
        <p:spPr>
          <a:xfrm>
            <a:off x="9401586" y="3473882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/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AC040920-2E40-A27C-ED72-5F21222CEC4C}"/>
              </a:ext>
            </a:extLst>
          </p:cNvPr>
          <p:cNvCxnSpPr>
            <a:cxnSpLocks/>
            <a:stCxn id="6" idx="6"/>
            <a:endCxn id="51" idx="2"/>
          </p:cNvCxnSpPr>
          <p:nvPr/>
        </p:nvCxnSpPr>
        <p:spPr>
          <a:xfrm>
            <a:off x="3345456" y="3539290"/>
            <a:ext cx="6056130" cy="1307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5017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1220A12D-E423-430B-F720-287655ABABB1}"/>
              </a:ext>
            </a:extLst>
          </p:cNvPr>
          <p:cNvSpPr/>
          <p:nvPr/>
        </p:nvSpPr>
        <p:spPr>
          <a:xfrm>
            <a:off x="3186066" y="346080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6E5C1EA-72B4-2CBE-7C6E-5A5D9C97EA82}"/>
              </a:ext>
            </a:extLst>
          </p:cNvPr>
          <p:cNvSpPr/>
          <p:nvPr/>
        </p:nvSpPr>
        <p:spPr>
          <a:xfrm>
            <a:off x="4984386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5B8633D-3670-F964-D26D-6FA052822E0B}"/>
              </a:ext>
            </a:extLst>
          </p:cNvPr>
          <p:cNvSpPr/>
          <p:nvPr/>
        </p:nvSpPr>
        <p:spPr>
          <a:xfrm>
            <a:off x="4904691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CFD0B55-ADBF-2090-7DE4-DA99C4D41B5B}"/>
              </a:ext>
            </a:extLst>
          </p:cNvPr>
          <p:cNvSpPr/>
          <p:nvPr/>
        </p:nvSpPr>
        <p:spPr>
          <a:xfrm>
            <a:off x="8078769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8C5CE5C-66C8-AD03-7099-8B9DD1BD2BF7}"/>
              </a:ext>
            </a:extLst>
          </p:cNvPr>
          <p:cNvSpPr/>
          <p:nvPr/>
        </p:nvSpPr>
        <p:spPr>
          <a:xfrm>
            <a:off x="8158464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/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/>
              <p:nvPr/>
            </p:nvSpPr>
            <p:spPr>
              <a:xfrm>
                <a:off x="4494658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4658" y="1255290"/>
                <a:ext cx="649118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/>
              <p:nvPr/>
            </p:nvSpPr>
            <p:spPr>
              <a:xfrm>
                <a:off x="8237440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40" y="1255290"/>
                <a:ext cx="649118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/>
              <p:nvPr/>
            </p:nvSpPr>
            <p:spPr>
              <a:xfrm>
                <a:off x="8237440" y="540471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40" y="5404710"/>
                <a:ext cx="649118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/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31EB665-9B83-11E5-320B-A1B5A704946B}"/>
              </a:ext>
            </a:extLst>
          </p:cNvPr>
          <p:cNvCxnSpPr>
            <a:cxnSpLocks/>
            <a:stCxn id="6" idx="7"/>
            <a:endCxn id="8" idx="3"/>
          </p:cNvCxnSpPr>
          <p:nvPr/>
        </p:nvCxnSpPr>
        <p:spPr>
          <a:xfrm flipV="1">
            <a:off x="3322114" y="1916279"/>
            <a:ext cx="1605919" cy="1567514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68F1F94-A60A-1244-DE4A-20A4F1BC7F35}"/>
              </a:ext>
            </a:extLst>
          </p:cNvPr>
          <p:cNvCxnSpPr>
            <a:cxnSpLocks/>
            <a:stCxn id="6" idx="6"/>
            <a:endCxn id="10" idx="3"/>
          </p:cNvCxnSpPr>
          <p:nvPr/>
        </p:nvCxnSpPr>
        <p:spPr>
          <a:xfrm flipV="1">
            <a:off x="3345456" y="1916279"/>
            <a:ext cx="4836350" cy="162301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CE32320-253B-BD1C-86DB-907BC3106111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>
            <a:off x="5064081" y="1860782"/>
            <a:ext cx="309438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7CD418F-82FC-6CA0-3EA1-1487870EC350}"/>
              </a:ext>
            </a:extLst>
          </p:cNvPr>
          <p:cNvCxnSpPr>
            <a:cxnSpLocks/>
            <a:stCxn id="6" idx="6"/>
            <a:endCxn id="7" idx="0"/>
          </p:cNvCxnSpPr>
          <p:nvPr/>
        </p:nvCxnSpPr>
        <p:spPr>
          <a:xfrm>
            <a:off x="3345456" y="3539290"/>
            <a:ext cx="1718625" cy="170845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F079F87-98F4-74F3-B8F8-DDD9DBD3B26A}"/>
              </a:ext>
            </a:extLst>
          </p:cNvPr>
          <p:cNvCxnSpPr>
            <a:cxnSpLocks/>
            <a:stCxn id="8" idx="4"/>
            <a:endCxn id="7" idx="0"/>
          </p:cNvCxnSpPr>
          <p:nvPr/>
        </p:nvCxnSpPr>
        <p:spPr>
          <a:xfrm>
            <a:off x="4984386" y="1939267"/>
            <a:ext cx="79695" cy="330847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53A7C65B-C949-6B86-9199-F1EC4FF3090B}"/>
              </a:ext>
            </a:extLst>
          </p:cNvPr>
          <p:cNvCxnSpPr>
            <a:cxnSpLocks/>
            <a:stCxn id="10" idx="4"/>
            <a:endCxn id="9" idx="0"/>
          </p:cNvCxnSpPr>
          <p:nvPr/>
        </p:nvCxnSpPr>
        <p:spPr>
          <a:xfrm flipH="1">
            <a:off x="8158464" y="1939267"/>
            <a:ext cx="79695" cy="3308473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057AEA5A-680A-B867-9AF8-7000CCC6B708}"/>
              </a:ext>
            </a:extLst>
          </p:cNvPr>
          <p:cNvCxnSpPr>
            <a:cxnSpLocks/>
            <a:stCxn id="7" idx="6"/>
            <a:endCxn id="9" idx="2"/>
          </p:cNvCxnSpPr>
          <p:nvPr/>
        </p:nvCxnSpPr>
        <p:spPr>
          <a:xfrm>
            <a:off x="5143776" y="5326225"/>
            <a:ext cx="293499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0EAA11A1-4CA4-3485-7DC9-AB8FD9F978ED}"/>
              </a:ext>
            </a:extLst>
          </p:cNvPr>
          <p:cNvCxnSpPr>
            <a:cxnSpLocks/>
            <a:stCxn id="6" idx="6"/>
            <a:endCxn id="9" idx="1"/>
          </p:cNvCxnSpPr>
          <p:nvPr/>
        </p:nvCxnSpPr>
        <p:spPr>
          <a:xfrm>
            <a:off x="3345456" y="3539290"/>
            <a:ext cx="4756655" cy="173143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B8B8C319-75D8-D054-4224-0F02F24639B5}"/>
              </a:ext>
            </a:extLst>
          </p:cNvPr>
          <p:cNvSpPr/>
          <p:nvPr/>
        </p:nvSpPr>
        <p:spPr>
          <a:xfrm>
            <a:off x="9401586" y="3473882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/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AC040920-2E40-A27C-ED72-5F21222CEC4C}"/>
              </a:ext>
            </a:extLst>
          </p:cNvPr>
          <p:cNvCxnSpPr>
            <a:cxnSpLocks/>
            <a:stCxn id="6" idx="6"/>
            <a:endCxn id="51" idx="2"/>
          </p:cNvCxnSpPr>
          <p:nvPr/>
        </p:nvCxnSpPr>
        <p:spPr>
          <a:xfrm>
            <a:off x="3345456" y="3539290"/>
            <a:ext cx="6056130" cy="1307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75059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Maximal Matching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A maximal matching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/>
                  <a:t> of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/>
                  <a:t> such that any additional edges would no longer be a matching</a:t>
                </a:r>
              </a:p>
            </p:txBody>
          </p:sp>
        </mc:Choice>
        <mc:Fallback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 t="-20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313891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1220A12D-E423-430B-F720-287655ABABB1}"/>
              </a:ext>
            </a:extLst>
          </p:cNvPr>
          <p:cNvSpPr/>
          <p:nvPr/>
        </p:nvSpPr>
        <p:spPr>
          <a:xfrm>
            <a:off x="3186066" y="346080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6E5C1EA-72B4-2CBE-7C6E-5A5D9C97EA82}"/>
              </a:ext>
            </a:extLst>
          </p:cNvPr>
          <p:cNvSpPr/>
          <p:nvPr/>
        </p:nvSpPr>
        <p:spPr>
          <a:xfrm>
            <a:off x="4984386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5B8633D-3670-F964-D26D-6FA052822E0B}"/>
              </a:ext>
            </a:extLst>
          </p:cNvPr>
          <p:cNvSpPr/>
          <p:nvPr/>
        </p:nvSpPr>
        <p:spPr>
          <a:xfrm>
            <a:off x="4904691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CFD0B55-ADBF-2090-7DE4-DA99C4D41B5B}"/>
              </a:ext>
            </a:extLst>
          </p:cNvPr>
          <p:cNvSpPr/>
          <p:nvPr/>
        </p:nvSpPr>
        <p:spPr>
          <a:xfrm>
            <a:off x="8078769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8C5CE5C-66C8-AD03-7099-8B9DD1BD2BF7}"/>
              </a:ext>
            </a:extLst>
          </p:cNvPr>
          <p:cNvSpPr/>
          <p:nvPr/>
        </p:nvSpPr>
        <p:spPr>
          <a:xfrm>
            <a:off x="8158464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/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/>
              <p:nvPr/>
            </p:nvSpPr>
            <p:spPr>
              <a:xfrm>
                <a:off x="4494658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4658" y="1255290"/>
                <a:ext cx="649118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/>
              <p:nvPr/>
            </p:nvSpPr>
            <p:spPr>
              <a:xfrm>
                <a:off x="8237440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40" y="1255290"/>
                <a:ext cx="649118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/>
              <p:nvPr/>
            </p:nvSpPr>
            <p:spPr>
              <a:xfrm>
                <a:off x="8237440" y="540471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40" y="5404710"/>
                <a:ext cx="649118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/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31EB665-9B83-11E5-320B-A1B5A704946B}"/>
              </a:ext>
            </a:extLst>
          </p:cNvPr>
          <p:cNvCxnSpPr>
            <a:cxnSpLocks/>
            <a:stCxn id="6" idx="7"/>
            <a:endCxn id="8" idx="3"/>
          </p:cNvCxnSpPr>
          <p:nvPr/>
        </p:nvCxnSpPr>
        <p:spPr>
          <a:xfrm flipV="1">
            <a:off x="3322114" y="1916279"/>
            <a:ext cx="1605919" cy="15675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68F1F94-A60A-1244-DE4A-20A4F1BC7F35}"/>
              </a:ext>
            </a:extLst>
          </p:cNvPr>
          <p:cNvCxnSpPr>
            <a:cxnSpLocks/>
            <a:stCxn id="6" idx="6"/>
            <a:endCxn id="10" idx="3"/>
          </p:cNvCxnSpPr>
          <p:nvPr/>
        </p:nvCxnSpPr>
        <p:spPr>
          <a:xfrm flipV="1">
            <a:off x="3345456" y="1916279"/>
            <a:ext cx="4836350" cy="162301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CE32320-253B-BD1C-86DB-907BC3106111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>
            <a:off x="5064081" y="1860782"/>
            <a:ext cx="309438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7CD418F-82FC-6CA0-3EA1-1487870EC350}"/>
              </a:ext>
            </a:extLst>
          </p:cNvPr>
          <p:cNvCxnSpPr>
            <a:cxnSpLocks/>
            <a:stCxn id="6" idx="6"/>
            <a:endCxn id="7" idx="0"/>
          </p:cNvCxnSpPr>
          <p:nvPr/>
        </p:nvCxnSpPr>
        <p:spPr>
          <a:xfrm>
            <a:off x="3345456" y="3539290"/>
            <a:ext cx="1718625" cy="170845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F079F87-98F4-74F3-B8F8-DDD9DBD3B26A}"/>
              </a:ext>
            </a:extLst>
          </p:cNvPr>
          <p:cNvCxnSpPr>
            <a:cxnSpLocks/>
            <a:stCxn id="8" idx="4"/>
            <a:endCxn id="7" idx="0"/>
          </p:cNvCxnSpPr>
          <p:nvPr/>
        </p:nvCxnSpPr>
        <p:spPr>
          <a:xfrm>
            <a:off x="4984386" y="1939267"/>
            <a:ext cx="79695" cy="330847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53A7C65B-C949-6B86-9199-F1EC4FF3090B}"/>
              </a:ext>
            </a:extLst>
          </p:cNvPr>
          <p:cNvCxnSpPr>
            <a:cxnSpLocks/>
            <a:stCxn id="10" idx="4"/>
            <a:endCxn id="9" idx="0"/>
          </p:cNvCxnSpPr>
          <p:nvPr/>
        </p:nvCxnSpPr>
        <p:spPr>
          <a:xfrm flipH="1">
            <a:off x="8158464" y="1939267"/>
            <a:ext cx="79695" cy="3308473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057AEA5A-680A-B867-9AF8-7000CCC6B708}"/>
              </a:ext>
            </a:extLst>
          </p:cNvPr>
          <p:cNvCxnSpPr>
            <a:cxnSpLocks/>
            <a:stCxn id="7" idx="6"/>
            <a:endCxn id="9" idx="2"/>
          </p:cNvCxnSpPr>
          <p:nvPr/>
        </p:nvCxnSpPr>
        <p:spPr>
          <a:xfrm>
            <a:off x="5143776" y="5326225"/>
            <a:ext cx="293499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0EAA11A1-4CA4-3485-7DC9-AB8FD9F978ED}"/>
              </a:ext>
            </a:extLst>
          </p:cNvPr>
          <p:cNvCxnSpPr>
            <a:cxnSpLocks/>
            <a:stCxn id="6" idx="6"/>
            <a:endCxn id="9" idx="1"/>
          </p:cNvCxnSpPr>
          <p:nvPr/>
        </p:nvCxnSpPr>
        <p:spPr>
          <a:xfrm>
            <a:off x="3345456" y="3539290"/>
            <a:ext cx="4756655" cy="173143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B8B8C319-75D8-D054-4224-0F02F24639B5}"/>
              </a:ext>
            </a:extLst>
          </p:cNvPr>
          <p:cNvSpPr/>
          <p:nvPr/>
        </p:nvSpPr>
        <p:spPr>
          <a:xfrm>
            <a:off x="9401586" y="3473882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/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AC040920-2E40-A27C-ED72-5F21222CEC4C}"/>
              </a:ext>
            </a:extLst>
          </p:cNvPr>
          <p:cNvCxnSpPr>
            <a:cxnSpLocks/>
            <a:stCxn id="6" idx="6"/>
            <a:endCxn id="51" idx="2"/>
          </p:cNvCxnSpPr>
          <p:nvPr/>
        </p:nvCxnSpPr>
        <p:spPr>
          <a:xfrm>
            <a:off x="3345456" y="3539290"/>
            <a:ext cx="6056130" cy="1307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1870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Presentation Schedule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2126B-4AA6-302B-7E5A-170FFAAB8B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22775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dirty="0">
                <a:solidFill>
                  <a:srgbClr val="00B050"/>
                </a:solidFill>
              </a:rPr>
              <a:t>November 27</a:t>
            </a:r>
            <a:r>
              <a:rPr lang="en-US" dirty="0"/>
              <a:t>: </a:t>
            </a:r>
            <a:r>
              <a:rPr lang="en-US" dirty="0" err="1"/>
              <a:t>Chunkai</a:t>
            </a:r>
            <a:r>
              <a:rPr lang="en-US" dirty="0"/>
              <a:t>, Jung, Galaxy AI</a:t>
            </a:r>
          </a:p>
          <a:p>
            <a:pPr>
              <a:buClr>
                <a:schemeClr val="tx1"/>
              </a:buClr>
            </a:pPr>
            <a:r>
              <a:rPr lang="en-US" dirty="0">
                <a:solidFill>
                  <a:srgbClr val="00B050"/>
                </a:solidFill>
              </a:rPr>
              <a:t>November 29</a:t>
            </a:r>
            <a:r>
              <a:rPr lang="en-US" dirty="0"/>
              <a:t>: STMI, Anmol, Jason</a:t>
            </a:r>
          </a:p>
          <a:p>
            <a:pPr>
              <a:buClr>
                <a:schemeClr val="tx1"/>
              </a:buClr>
            </a:pPr>
            <a:r>
              <a:rPr lang="en-US" dirty="0">
                <a:solidFill>
                  <a:srgbClr val="00B050"/>
                </a:solidFill>
              </a:rPr>
              <a:t>December 1</a:t>
            </a:r>
            <a:r>
              <a:rPr lang="en-US" dirty="0"/>
              <a:t>: </a:t>
            </a:r>
            <a:r>
              <a:rPr lang="en-US" dirty="0" err="1"/>
              <a:t>Bokun</a:t>
            </a:r>
            <a:r>
              <a:rPr lang="en-US" dirty="0"/>
              <a:t>, Ayesha, </a:t>
            </a:r>
            <a:r>
              <a:rPr lang="en-US" dirty="0" err="1"/>
              <a:t>Dawei</a:t>
            </a:r>
            <a:r>
              <a:rPr lang="en-US" dirty="0"/>
              <a:t>, </a:t>
            </a:r>
            <a:r>
              <a:rPr lang="en-US" dirty="0" err="1"/>
              <a:t>Lipai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4645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Maximum Matching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Find a matching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/>
                  <a:t> of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/>
                  <a:t> with the largest possible number of edges</a:t>
                </a:r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 t="-20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759012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1220A12D-E423-430B-F720-287655ABABB1}"/>
              </a:ext>
            </a:extLst>
          </p:cNvPr>
          <p:cNvSpPr/>
          <p:nvPr/>
        </p:nvSpPr>
        <p:spPr>
          <a:xfrm>
            <a:off x="3186066" y="346080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6E5C1EA-72B4-2CBE-7C6E-5A5D9C97EA82}"/>
              </a:ext>
            </a:extLst>
          </p:cNvPr>
          <p:cNvSpPr/>
          <p:nvPr/>
        </p:nvSpPr>
        <p:spPr>
          <a:xfrm>
            <a:off x="4984386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5B8633D-3670-F964-D26D-6FA052822E0B}"/>
              </a:ext>
            </a:extLst>
          </p:cNvPr>
          <p:cNvSpPr/>
          <p:nvPr/>
        </p:nvSpPr>
        <p:spPr>
          <a:xfrm>
            <a:off x="4904691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CFD0B55-ADBF-2090-7DE4-DA99C4D41B5B}"/>
              </a:ext>
            </a:extLst>
          </p:cNvPr>
          <p:cNvSpPr/>
          <p:nvPr/>
        </p:nvSpPr>
        <p:spPr>
          <a:xfrm>
            <a:off x="8078769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8C5CE5C-66C8-AD03-7099-8B9DD1BD2BF7}"/>
              </a:ext>
            </a:extLst>
          </p:cNvPr>
          <p:cNvSpPr/>
          <p:nvPr/>
        </p:nvSpPr>
        <p:spPr>
          <a:xfrm>
            <a:off x="8158464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/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/>
              <p:nvPr/>
            </p:nvSpPr>
            <p:spPr>
              <a:xfrm>
                <a:off x="4494658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4658" y="1255290"/>
                <a:ext cx="649118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/>
              <p:nvPr/>
            </p:nvSpPr>
            <p:spPr>
              <a:xfrm>
                <a:off x="8237440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40" y="1255290"/>
                <a:ext cx="649118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/>
              <p:nvPr/>
            </p:nvSpPr>
            <p:spPr>
              <a:xfrm>
                <a:off x="8237440" y="540471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40" y="5404710"/>
                <a:ext cx="649118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/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31EB665-9B83-11E5-320B-A1B5A704946B}"/>
              </a:ext>
            </a:extLst>
          </p:cNvPr>
          <p:cNvCxnSpPr>
            <a:cxnSpLocks/>
            <a:stCxn id="6" idx="7"/>
            <a:endCxn id="8" idx="3"/>
          </p:cNvCxnSpPr>
          <p:nvPr/>
        </p:nvCxnSpPr>
        <p:spPr>
          <a:xfrm flipV="1">
            <a:off x="3322114" y="1916279"/>
            <a:ext cx="1605919" cy="15675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68F1F94-A60A-1244-DE4A-20A4F1BC7F35}"/>
              </a:ext>
            </a:extLst>
          </p:cNvPr>
          <p:cNvCxnSpPr>
            <a:cxnSpLocks/>
            <a:stCxn id="6" idx="6"/>
            <a:endCxn id="10" idx="3"/>
          </p:cNvCxnSpPr>
          <p:nvPr/>
        </p:nvCxnSpPr>
        <p:spPr>
          <a:xfrm flipV="1">
            <a:off x="3345456" y="1916279"/>
            <a:ext cx="4836350" cy="162301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CE32320-253B-BD1C-86DB-907BC3106111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>
            <a:off x="5064081" y="1860782"/>
            <a:ext cx="309438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7CD418F-82FC-6CA0-3EA1-1487870EC350}"/>
              </a:ext>
            </a:extLst>
          </p:cNvPr>
          <p:cNvCxnSpPr>
            <a:cxnSpLocks/>
            <a:stCxn id="6" idx="6"/>
            <a:endCxn id="7" idx="0"/>
          </p:cNvCxnSpPr>
          <p:nvPr/>
        </p:nvCxnSpPr>
        <p:spPr>
          <a:xfrm>
            <a:off x="3345456" y="3539290"/>
            <a:ext cx="1718625" cy="17084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F079F87-98F4-74F3-B8F8-DDD9DBD3B26A}"/>
              </a:ext>
            </a:extLst>
          </p:cNvPr>
          <p:cNvCxnSpPr>
            <a:cxnSpLocks/>
            <a:stCxn id="8" idx="4"/>
            <a:endCxn id="7" idx="0"/>
          </p:cNvCxnSpPr>
          <p:nvPr/>
        </p:nvCxnSpPr>
        <p:spPr>
          <a:xfrm>
            <a:off x="4984386" y="1939267"/>
            <a:ext cx="79695" cy="330847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53A7C65B-C949-6B86-9199-F1EC4FF3090B}"/>
              </a:ext>
            </a:extLst>
          </p:cNvPr>
          <p:cNvCxnSpPr>
            <a:cxnSpLocks/>
            <a:stCxn id="10" idx="4"/>
            <a:endCxn id="9" idx="0"/>
          </p:cNvCxnSpPr>
          <p:nvPr/>
        </p:nvCxnSpPr>
        <p:spPr>
          <a:xfrm flipH="1">
            <a:off x="8158464" y="1939267"/>
            <a:ext cx="79695" cy="330847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057AEA5A-680A-B867-9AF8-7000CCC6B708}"/>
              </a:ext>
            </a:extLst>
          </p:cNvPr>
          <p:cNvCxnSpPr>
            <a:cxnSpLocks/>
            <a:stCxn id="7" idx="6"/>
            <a:endCxn id="9" idx="2"/>
          </p:cNvCxnSpPr>
          <p:nvPr/>
        </p:nvCxnSpPr>
        <p:spPr>
          <a:xfrm>
            <a:off x="5143776" y="5326225"/>
            <a:ext cx="293499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0EAA11A1-4CA4-3485-7DC9-AB8FD9F978ED}"/>
              </a:ext>
            </a:extLst>
          </p:cNvPr>
          <p:cNvCxnSpPr>
            <a:cxnSpLocks/>
            <a:stCxn id="6" idx="6"/>
            <a:endCxn id="9" idx="1"/>
          </p:cNvCxnSpPr>
          <p:nvPr/>
        </p:nvCxnSpPr>
        <p:spPr>
          <a:xfrm>
            <a:off x="3345456" y="3539290"/>
            <a:ext cx="4756655" cy="173143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B8B8C319-75D8-D054-4224-0F02F24639B5}"/>
              </a:ext>
            </a:extLst>
          </p:cNvPr>
          <p:cNvSpPr/>
          <p:nvPr/>
        </p:nvSpPr>
        <p:spPr>
          <a:xfrm>
            <a:off x="9401586" y="3473882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/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AC040920-2E40-A27C-ED72-5F21222CEC4C}"/>
              </a:ext>
            </a:extLst>
          </p:cNvPr>
          <p:cNvCxnSpPr>
            <a:cxnSpLocks/>
            <a:stCxn id="6" idx="6"/>
            <a:endCxn id="51" idx="2"/>
          </p:cNvCxnSpPr>
          <p:nvPr/>
        </p:nvCxnSpPr>
        <p:spPr>
          <a:xfrm>
            <a:off x="3345456" y="3539290"/>
            <a:ext cx="6056130" cy="1307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82097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1220A12D-E423-430B-F720-287655ABABB1}"/>
              </a:ext>
            </a:extLst>
          </p:cNvPr>
          <p:cNvSpPr/>
          <p:nvPr/>
        </p:nvSpPr>
        <p:spPr>
          <a:xfrm>
            <a:off x="3186066" y="346080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6E5C1EA-72B4-2CBE-7C6E-5A5D9C97EA82}"/>
              </a:ext>
            </a:extLst>
          </p:cNvPr>
          <p:cNvSpPr/>
          <p:nvPr/>
        </p:nvSpPr>
        <p:spPr>
          <a:xfrm>
            <a:off x="4984386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5B8633D-3670-F964-D26D-6FA052822E0B}"/>
              </a:ext>
            </a:extLst>
          </p:cNvPr>
          <p:cNvSpPr/>
          <p:nvPr/>
        </p:nvSpPr>
        <p:spPr>
          <a:xfrm>
            <a:off x="4904691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CFD0B55-ADBF-2090-7DE4-DA99C4D41B5B}"/>
              </a:ext>
            </a:extLst>
          </p:cNvPr>
          <p:cNvSpPr/>
          <p:nvPr/>
        </p:nvSpPr>
        <p:spPr>
          <a:xfrm>
            <a:off x="8078769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8C5CE5C-66C8-AD03-7099-8B9DD1BD2BF7}"/>
              </a:ext>
            </a:extLst>
          </p:cNvPr>
          <p:cNvSpPr/>
          <p:nvPr/>
        </p:nvSpPr>
        <p:spPr>
          <a:xfrm>
            <a:off x="8158464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/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/>
              <p:nvPr/>
            </p:nvSpPr>
            <p:spPr>
              <a:xfrm>
                <a:off x="4494658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4658" y="1255290"/>
                <a:ext cx="649118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/>
              <p:nvPr/>
            </p:nvSpPr>
            <p:spPr>
              <a:xfrm>
                <a:off x="8237440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40" y="1255290"/>
                <a:ext cx="649118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/>
              <p:nvPr/>
            </p:nvSpPr>
            <p:spPr>
              <a:xfrm>
                <a:off x="8237440" y="540471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40" y="5404710"/>
                <a:ext cx="649118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/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31EB665-9B83-11E5-320B-A1B5A704946B}"/>
              </a:ext>
            </a:extLst>
          </p:cNvPr>
          <p:cNvCxnSpPr>
            <a:cxnSpLocks/>
            <a:stCxn id="6" idx="7"/>
            <a:endCxn id="8" idx="3"/>
          </p:cNvCxnSpPr>
          <p:nvPr/>
        </p:nvCxnSpPr>
        <p:spPr>
          <a:xfrm flipV="1">
            <a:off x="3322114" y="1916279"/>
            <a:ext cx="1605919" cy="15675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68F1F94-A60A-1244-DE4A-20A4F1BC7F35}"/>
              </a:ext>
            </a:extLst>
          </p:cNvPr>
          <p:cNvCxnSpPr>
            <a:cxnSpLocks/>
            <a:stCxn id="6" idx="6"/>
            <a:endCxn id="10" idx="3"/>
          </p:cNvCxnSpPr>
          <p:nvPr/>
        </p:nvCxnSpPr>
        <p:spPr>
          <a:xfrm flipV="1">
            <a:off x="3345456" y="1916279"/>
            <a:ext cx="4836350" cy="162301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CE32320-253B-BD1C-86DB-907BC3106111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>
            <a:off x="5064081" y="1860782"/>
            <a:ext cx="309438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7CD418F-82FC-6CA0-3EA1-1487870EC350}"/>
              </a:ext>
            </a:extLst>
          </p:cNvPr>
          <p:cNvCxnSpPr>
            <a:cxnSpLocks/>
            <a:stCxn id="6" idx="6"/>
            <a:endCxn id="7" idx="0"/>
          </p:cNvCxnSpPr>
          <p:nvPr/>
        </p:nvCxnSpPr>
        <p:spPr>
          <a:xfrm>
            <a:off x="3345456" y="3539290"/>
            <a:ext cx="1718625" cy="17084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F079F87-98F4-74F3-B8F8-DDD9DBD3B26A}"/>
              </a:ext>
            </a:extLst>
          </p:cNvPr>
          <p:cNvCxnSpPr>
            <a:cxnSpLocks/>
            <a:stCxn id="8" idx="4"/>
            <a:endCxn id="7" idx="0"/>
          </p:cNvCxnSpPr>
          <p:nvPr/>
        </p:nvCxnSpPr>
        <p:spPr>
          <a:xfrm>
            <a:off x="4984386" y="1939267"/>
            <a:ext cx="79695" cy="3308473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53A7C65B-C949-6B86-9199-F1EC4FF3090B}"/>
              </a:ext>
            </a:extLst>
          </p:cNvPr>
          <p:cNvCxnSpPr>
            <a:cxnSpLocks/>
            <a:stCxn id="10" idx="4"/>
            <a:endCxn id="9" idx="0"/>
          </p:cNvCxnSpPr>
          <p:nvPr/>
        </p:nvCxnSpPr>
        <p:spPr>
          <a:xfrm flipH="1">
            <a:off x="8158464" y="1939267"/>
            <a:ext cx="79695" cy="3308473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057AEA5A-680A-B867-9AF8-7000CCC6B708}"/>
              </a:ext>
            </a:extLst>
          </p:cNvPr>
          <p:cNvCxnSpPr>
            <a:cxnSpLocks/>
            <a:stCxn id="7" idx="6"/>
            <a:endCxn id="9" idx="2"/>
          </p:cNvCxnSpPr>
          <p:nvPr/>
        </p:nvCxnSpPr>
        <p:spPr>
          <a:xfrm>
            <a:off x="5143776" y="5326225"/>
            <a:ext cx="293499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0EAA11A1-4CA4-3485-7DC9-AB8FD9F978ED}"/>
              </a:ext>
            </a:extLst>
          </p:cNvPr>
          <p:cNvCxnSpPr>
            <a:cxnSpLocks/>
            <a:stCxn id="6" idx="6"/>
            <a:endCxn id="9" idx="1"/>
          </p:cNvCxnSpPr>
          <p:nvPr/>
        </p:nvCxnSpPr>
        <p:spPr>
          <a:xfrm>
            <a:off x="3345456" y="3539290"/>
            <a:ext cx="4756655" cy="173143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B8B8C319-75D8-D054-4224-0F02F24639B5}"/>
              </a:ext>
            </a:extLst>
          </p:cNvPr>
          <p:cNvSpPr/>
          <p:nvPr/>
        </p:nvSpPr>
        <p:spPr>
          <a:xfrm>
            <a:off x="9401586" y="3473882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/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AC040920-2E40-A27C-ED72-5F21222CEC4C}"/>
              </a:ext>
            </a:extLst>
          </p:cNvPr>
          <p:cNvCxnSpPr>
            <a:cxnSpLocks/>
            <a:stCxn id="6" idx="6"/>
            <a:endCxn id="51" idx="2"/>
          </p:cNvCxnSpPr>
          <p:nvPr/>
        </p:nvCxnSpPr>
        <p:spPr>
          <a:xfrm>
            <a:off x="3345456" y="3539290"/>
            <a:ext cx="6056130" cy="13077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88802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Applications for Maximum Matching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825625"/>
            <a:ext cx="10242755" cy="576916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dirty="0"/>
              <a:t>Fill the largest number of positions with applicants across a system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6B9523F-AE12-804F-1665-355A84B4A8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7026" y="2276755"/>
            <a:ext cx="4038881" cy="403888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A13162C-5F3E-3636-56BB-A46EE9916BD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1575" y="3459816"/>
            <a:ext cx="4319739" cy="2472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6965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Maximum Matching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825625"/>
            <a:ext cx="10242755" cy="485926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dirty="0"/>
              <a:t>How to find maximum matching?</a:t>
            </a:r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r>
              <a:rPr lang="en-US" dirty="0"/>
              <a:t>An </a:t>
            </a:r>
            <a:r>
              <a:rPr lang="en-US" i="1" dirty="0">
                <a:solidFill>
                  <a:srgbClr val="00B050"/>
                </a:solidFill>
              </a:rPr>
              <a:t>alternating path</a:t>
            </a:r>
            <a:r>
              <a:rPr lang="en-US" dirty="0"/>
              <a:t> is any path of edges that alternates between edges in and not in the matching</a:t>
            </a:r>
          </a:p>
          <a:p>
            <a:pPr marL="0" indent="0">
              <a:buClr>
                <a:schemeClr val="tx1"/>
              </a:buClr>
              <a:buNone/>
            </a:pPr>
            <a:endParaRPr lang="en-US" dirty="0"/>
          </a:p>
          <a:p>
            <a:pPr>
              <a:buClr>
                <a:schemeClr val="tx1"/>
              </a:buClr>
            </a:pPr>
            <a:r>
              <a:rPr lang="en-US" dirty="0"/>
              <a:t>An </a:t>
            </a:r>
            <a:r>
              <a:rPr lang="en-US" i="1" dirty="0">
                <a:solidFill>
                  <a:srgbClr val="00B050"/>
                </a:solidFill>
              </a:rPr>
              <a:t>augmenting path</a:t>
            </a:r>
            <a:r>
              <a:rPr lang="en-US" dirty="0"/>
              <a:t> is any alternating path of edges that does not start and does not end at a vertex in the matching</a:t>
            </a:r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r>
              <a:rPr lang="en-US" dirty="0"/>
              <a:t>“Flipping” all the edges in an augmenting path increases the matching size</a:t>
            </a:r>
          </a:p>
        </p:txBody>
      </p:sp>
    </p:spTree>
    <p:extLst>
      <p:ext uri="{BB962C8B-B14F-4D97-AF65-F5344CB8AC3E}">
        <p14:creationId xmlns:p14="http://schemas.microsoft.com/office/powerpoint/2010/main" val="25602299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1220A12D-E423-430B-F720-287655ABABB1}"/>
              </a:ext>
            </a:extLst>
          </p:cNvPr>
          <p:cNvSpPr/>
          <p:nvPr/>
        </p:nvSpPr>
        <p:spPr>
          <a:xfrm>
            <a:off x="3186066" y="346080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6E5C1EA-72B4-2CBE-7C6E-5A5D9C97EA82}"/>
              </a:ext>
            </a:extLst>
          </p:cNvPr>
          <p:cNvSpPr/>
          <p:nvPr/>
        </p:nvSpPr>
        <p:spPr>
          <a:xfrm>
            <a:off x="4984386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5B8633D-3670-F964-D26D-6FA052822E0B}"/>
              </a:ext>
            </a:extLst>
          </p:cNvPr>
          <p:cNvSpPr/>
          <p:nvPr/>
        </p:nvSpPr>
        <p:spPr>
          <a:xfrm>
            <a:off x="4904691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CFD0B55-ADBF-2090-7DE4-DA99C4D41B5B}"/>
              </a:ext>
            </a:extLst>
          </p:cNvPr>
          <p:cNvSpPr/>
          <p:nvPr/>
        </p:nvSpPr>
        <p:spPr>
          <a:xfrm>
            <a:off x="8078769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8C5CE5C-66C8-AD03-7099-8B9DD1BD2BF7}"/>
              </a:ext>
            </a:extLst>
          </p:cNvPr>
          <p:cNvSpPr/>
          <p:nvPr/>
        </p:nvSpPr>
        <p:spPr>
          <a:xfrm>
            <a:off x="8158464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/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/>
              <p:nvPr/>
            </p:nvSpPr>
            <p:spPr>
              <a:xfrm>
                <a:off x="4494658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4658" y="1255290"/>
                <a:ext cx="649118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/>
              <p:nvPr/>
            </p:nvSpPr>
            <p:spPr>
              <a:xfrm>
                <a:off x="8237440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40" y="1255290"/>
                <a:ext cx="649118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/>
              <p:nvPr/>
            </p:nvSpPr>
            <p:spPr>
              <a:xfrm>
                <a:off x="8237440" y="540471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40" y="5404710"/>
                <a:ext cx="649118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/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31EB665-9B83-11E5-320B-A1B5A704946B}"/>
              </a:ext>
            </a:extLst>
          </p:cNvPr>
          <p:cNvCxnSpPr>
            <a:cxnSpLocks/>
            <a:stCxn id="6" idx="7"/>
            <a:endCxn id="8" idx="3"/>
          </p:cNvCxnSpPr>
          <p:nvPr/>
        </p:nvCxnSpPr>
        <p:spPr>
          <a:xfrm flipV="1">
            <a:off x="3322114" y="1916279"/>
            <a:ext cx="1605919" cy="15675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68F1F94-A60A-1244-DE4A-20A4F1BC7F35}"/>
              </a:ext>
            </a:extLst>
          </p:cNvPr>
          <p:cNvCxnSpPr>
            <a:cxnSpLocks/>
            <a:stCxn id="6" idx="6"/>
            <a:endCxn id="10" idx="3"/>
          </p:cNvCxnSpPr>
          <p:nvPr/>
        </p:nvCxnSpPr>
        <p:spPr>
          <a:xfrm flipV="1">
            <a:off x="3345456" y="1916279"/>
            <a:ext cx="4836350" cy="162301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CE32320-253B-BD1C-86DB-907BC3106111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>
            <a:off x="5064081" y="1860782"/>
            <a:ext cx="309438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7CD418F-82FC-6CA0-3EA1-1487870EC350}"/>
              </a:ext>
            </a:extLst>
          </p:cNvPr>
          <p:cNvCxnSpPr>
            <a:cxnSpLocks/>
            <a:stCxn id="6" idx="6"/>
            <a:endCxn id="7" idx="0"/>
          </p:cNvCxnSpPr>
          <p:nvPr/>
        </p:nvCxnSpPr>
        <p:spPr>
          <a:xfrm>
            <a:off x="3345456" y="3539290"/>
            <a:ext cx="1718625" cy="170845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F079F87-98F4-74F3-B8F8-DDD9DBD3B26A}"/>
              </a:ext>
            </a:extLst>
          </p:cNvPr>
          <p:cNvCxnSpPr>
            <a:cxnSpLocks/>
            <a:stCxn id="8" idx="4"/>
            <a:endCxn id="7" idx="0"/>
          </p:cNvCxnSpPr>
          <p:nvPr/>
        </p:nvCxnSpPr>
        <p:spPr>
          <a:xfrm>
            <a:off x="4984386" y="1939267"/>
            <a:ext cx="79695" cy="330847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53A7C65B-C949-6B86-9199-F1EC4FF3090B}"/>
              </a:ext>
            </a:extLst>
          </p:cNvPr>
          <p:cNvCxnSpPr>
            <a:cxnSpLocks/>
            <a:stCxn id="10" idx="4"/>
            <a:endCxn id="9" idx="0"/>
          </p:cNvCxnSpPr>
          <p:nvPr/>
        </p:nvCxnSpPr>
        <p:spPr>
          <a:xfrm flipH="1">
            <a:off x="8158464" y="1939267"/>
            <a:ext cx="79695" cy="3308473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057AEA5A-680A-B867-9AF8-7000CCC6B708}"/>
              </a:ext>
            </a:extLst>
          </p:cNvPr>
          <p:cNvCxnSpPr>
            <a:cxnSpLocks/>
            <a:stCxn id="7" idx="6"/>
            <a:endCxn id="9" idx="2"/>
          </p:cNvCxnSpPr>
          <p:nvPr/>
        </p:nvCxnSpPr>
        <p:spPr>
          <a:xfrm>
            <a:off x="5143776" y="5326225"/>
            <a:ext cx="293499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0EAA11A1-4CA4-3485-7DC9-AB8FD9F978ED}"/>
              </a:ext>
            </a:extLst>
          </p:cNvPr>
          <p:cNvCxnSpPr>
            <a:cxnSpLocks/>
            <a:stCxn id="6" idx="6"/>
            <a:endCxn id="9" idx="1"/>
          </p:cNvCxnSpPr>
          <p:nvPr/>
        </p:nvCxnSpPr>
        <p:spPr>
          <a:xfrm>
            <a:off x="3345456" y="3539290"/>
            <a:ext cx="4756655" cy="173143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B8B8C319-75D8-D054-4224-0F02F24639B5}"/>
              </a:ext>
            </a:extLst>
          </p:cNvPr>
          <p:cNvSpPr/>
          <p:nvPr/>
        </p:nvSpPr>
        <p:spPr>
          <a:xfrm>
            <a:off x="9401586" y="3473882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/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AC040920-2E40-A27C-ED72-5F21222CEC4C}"/>
              </a:ext>
            </a:extLst>
          </p:cNvPr>
          <p:cNvCxnSpPr>
            <a:cxnSpLocks/>
            <a:stCxn id="6" idx="6"/>
            <a:endCxn id="51" idx="2"/>
          </p:cNvCxnSpPr>
          <p:nvPr/>
        </p:nvCxnSpPr>
        <p:spPr>
          <a:xfrm>
            <a:off x="3345456" y="3539290"/>
            <a:ext cx="6056130" cy="1307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807519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1220A12D-E423-430B-F720-287655ABABB1}"/>
              </a:ext>
            </a:extLst>
          </p:cNvPr>
          <p:cNvSpPr/>
          <p:nvPr/>
        </p:nvSpPr>
        <p:spPr>
          <a:xfrm>
            <a:off x="3186066" y="346080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6E5C1EA-72B4-2CBE-7C6E-5A5D9C97EA82}"/>
              </a:ext>
            </a:extLst>
          </p:cNvPr>
          <p:cNvSpPr/>
          <p:nvPr/>
        </p:nvSpPr>
        <p:spPr>
          <a:xfrm>
            <a:off x="4984386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5B8633D-3670-F964-D26D-6FA052822E0B}"/>
              </a:ext>
            </a:extLst>
          </p:cNvPr>
          <p:cNvSpPr/>
          <p:nvPr/>
        </p:nvSpPr>
        <p:spPr>
          <a:xfrm>
            <a:off x="4904691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CFD0B55-ADBF-2090-7DE4-DA99C4D41B5B}"/>
              </a:ext>
            </a:extLst>
          </p:cNvPr>
          <p:cNvSpPr/>
          <p:nvPr/>
        </p:nvSpPr>
        <p:spPr>
          <a:xfrm>
            <a:off x="8078769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8C5CE5C-66C8-AD03-7099-8B9DD1BD2BF7}"/>
              </a:ext>
            </a:extLst>
          </p:cNvPr>
          <p:cNvSpPr/>
          <p:nvPr/>
        </p:nvSpPr>
        <p:spPr>
          <a:xfrm>
            <a:off x="8158464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/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/>
              <p:nvPr/>
            </p:nvSpPr>
            <p:spPr>
              <a:xfrm>
                <a:off x="4494658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4658" y="1255290"/>
                <a:ext cx="649118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/>
              <p:nvPr/>
            </p:nvSpPr>
            <p:spPr>
              <a:xfrm>
                <a:off x="8237440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40" y="1255290"/>
                <a:ext cx="649118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/>
              <p:nvPr/>
            </p:nvSpPr>
            <p:spPr>
              <a:xfrm>
                <a:off x="8237440" y="540471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40" y="5404710"/>
                <a:ext cx="649118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/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31EB665-9B83-11E5-320B-A1B5A704946B}"/>
              </a:ext>
            </a:extLst>
          </p:cNvPr>
          <p:cNvCxnSpPr>
            <a:cxnSpLocks/>
            <a:stCxn id="6" idx="7"/>
            <a:endCxn id="8" idx="3"/>
          </p:cNvCxnSpPr>
          <p:nvPr/>
        </p:nvCxnSpPr>
        <p:spPr>
          <a:xfrm flipV="1">
            <a:off x="3322114" y="1916279"/>
            <a:ext cx="1605919" cy="15675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68F1F94-A60A-1244-DE4A-20A4F1BC7F35}"/>
              </a:ext>
            </a:extLst>
          </p:cNvPr>
          <p:cNvCxnSpPr>
            <a:cxnSpLocks/>
            <a:stCxn id="6" idx="6"/>
            <a:endCxn id="10" idx="3"/>
          </p:cNvCxnSpPr>
          <p:nvPr/>
        </p:nvCxnSpPr>
        <p:spPr>
          <a:xfrm flipV="1">
            <a:off x="3345456" y="1916279"/>
            <a:ext cx="4836350" cy="162301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CE32320-253B-BD1C-86DB-907BC3106111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>
            <a:off x="5064081" y="1860782"/>
            <a:ext cx="3094383" cy="0"/>
          </a:xfrm>
          <a:prstGeom prst="line">
            <a:avLst/>
          </a:prstGeom>
          <a:ln w="38100">
            <a:solidFill>
              <a:schemeClr val="accent4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7CD418F-82FC-6CA0-3EA1-1487870EC350}"/>
              </a:ext>
            </a:extLst>
          </p:cNvPr>
          <p:cNvCxnSpPr>
            <a:cxnSpLocks/>
            <a:stCxn id="6" idx="6"/>
            <a:endCxn id="7" idx="0"/>
          </p:cNvCxnSpPr>
          <p:nvPr/>
        </p:nvCxnSpPr>
        <p:spPr>
          <a:xfrm>
            <a:off x="3345456" y="3539290"/>
            <a:ext cx="1718625" cy="170845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F079F87-98F4-74F3-B8F8-DDD9DBD3B26A}"/>
              </a:ext>
            </a:extLst>
          </p:cNvPr>
          <p:cNvCxnSpPr>
            <a:cxnSpLocks/>
            <a:stCxn id="8" idx="4"/>
            <a:endCxn id="7" idx="0"/>
          </p:cNvCxnSpPr>
          <p:nvPr/>
        </p:nvCxnSpPr>
        <p:spPr>
          <a:xfrm>
            <a:off x="4984386" y="1939267"/>
            <a:ext cx="79695" cy="330847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53A7C65B-C949-6B86-9199-F1EC4FF3090B}"/>
              </a:ext>
            </a:extLst>
          </p:cNvPr>
          <p:cNvCxnSpPr>
            <a:cxnSpLocks/>
            <a:stCxn id="10" idx="4"/>
            <a:endCxn id="9" idx="0"/>
          </p:cNvCxnSpPr>
          <p:nvPr/>
        </p:nvCxnSpPr>
        <p:spPr>
          <a:xfrm flipH="1">
            <a:off x="8158464" y="1939267"/>
            <a:ext cx="79695" cy="3308473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057AEA5A-680A-B867-9AF8-7000CCC6B708}"/>
              </a:ext>
            </a:extLst>
          </p:cNvPr>
          <p:cNvCxnSpPr>
            <a:cxnSpLocks/>
            <a:stCxn id="7" idx="6"/>
            <a:endCxn id="9" idx="2"/>
          </p:cNvCxnSpPr>
          <p:nvPr/>
        </p:nvCxnSpPr>
        <p:spPr>
          <a:xfrm>
            <a:off x="5143776" y="5326225"/>
            <a:ext cx="2934993" cy="0"/>
          </a:xfrm>
          <a:prstGeom prst="line">
            <a:avLst/>
          </a:prstGeom>
          <a:ln w="38100">
            <a:solidFill>
              <a:schemeClr val="accent4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0EAA11A1-4CA4-3485-7DC9-AB8FD9F978ED}"/>
              </a:ext>
            </a:extLst>
          </p:cNvPr>
          <p:cNvCxnSpPr>
            <a:cxnSpLocks/>
            <a:stCxn id="6" idx="6"/>
            <a:endCxn id="9" idx="1"/>
          </p:cNvCxnSpPr>
          <p:nvPr/>
        </p:nvCxnSpPr>
        <p:spPr>
          <a:xfrm>
            <a:off x="3345456" y="3539290"/>
            <a:ext cx="4756655" cy="173143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B8B8C319-75D8-D054-4224-0F02F24639B5}"/>
              </a:ext>
            </a:extLst>
          </p:cNvPr>
          <p:cNvSpPr/>
          <p:nvPr/>
        </p:nvSpPr>
        <p:spPr>
          <a:xfrm>
            <a:off x="9401586" y="3473882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/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AC040920-2E40-A27C-ED72-5F21222CEC4C}"/>
              </a:ext>
            </a:extLst>
          </p:cNvPr>
          <p:cNvCxnSpPr>
            <a:cxnSpLocks/>
            <a:stCxn id="6" idx="6"/>
            <a:endCxn id="51" idx="2"/>
          </p:cNvCxnSpPr>
          <p:nvPr/>
        </p:nvCxnSpPr>
        <p:spPr>
          <a:xfrm>
            <a:off x="3345456" y="3539290"/>
            <a:ext cx="6056130" cy="13077"/>
          </a:xfrm>
          <a:prstGeom prst="line">
            <a:avLst/>
          </a:prstGeom>
          <a:ln w="38100">
            <a:solidFill>
              <a:schemeClr val="accent4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280303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1220A12D-E423-430B-F720-287655ABABB1}"/>
              </a:ext>
            </a:extLst>
          </p:cNvPr>
          <p:cNvSpPr/>
          <p:nvPr/>
        </p:nvSpPr>
        <p:spPr>
          <a:xfrm>
            <a:off x="3186066" y="346080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6E5C1EA-72B4-2CBE-7C6E-5A5D9C97EA82}"/>
              </a:ext>
            </a:extLst>
          </p:cNvPr>
          <p:cNvSpPr/>
          <p:nvPr/>
        </p:nvSpPr>
        <p:spPr>
          <a:xfrm>
            <a:off x="4984386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5B8633D-3670-F964-D26D-6FA052822E0B}"/>
              </a:ext>
            </a:extLst>
          </p:cNvPr>
          <p:cNvSpPr/>
          <p:nvPr/>
        </p:nvSpPr>
        <p:spPr>
          <a:xfrm>
            <a:off x="4904691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CFD0B55-ADBF-2090-7DE4-DA99C4D41B5B}"/>
              </a:ext>
            </a:extLst>
          </p:cNvPr>
          <p:cNvSpPr/>
          <p:nvPr/>
        </p:nvSpPr>
        <p:spPr>
          <a:xfrm>
            <a:off x="8078769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8C5CE5C-66C8-AD03-7099-8B9DD1BD2BF7}"/>
              </a:ext>
            </a:extLst>
          </p:cNvPr>
          <p:cNvSpPr/>
          <p:nvPr/>
        </p:nvSpPr>
        <p:spPr>
          <a:xfrm>
            <a:off x="8158464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/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/>
              <p:nvPr/>
            </p:nvSpPr>
            <p:spPr>
              <a:xfrm>
                <a:off x="4494658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4658" y="1255290"/>
                <a:ext cx="649118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/>
              <p:nvPr/>
            </p:nvSpPr>
            <p:spPr>
              <a:xfrm>
                <a:off x="8237440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40" y="1255290"/>
                <a:ext cx="649118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/>
              <p:nvPr/>
            </p:nvSpPr>
            <p:spPr>
              <a:xfrm>
                <a:off x="8237440" y="540471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40" y="5404710"/>
                <a:ext cx="649118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/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31EB665-9B83-11E5-320B-A1B5A704946B}"/>
              </a:ext>
            </a:extLst>
          </p:cNvPr>
          <p:cNvCxnSpPr>
            <a:cxnSpLocks/>
            <a:stCxn id="6" idx="7"/>
            <a:endCxn id="8" idx="3"/>
          </p:cNvCxnSpPr>
          <p:nvPr/>
        </p:nvCxnSpPr>
        <p:spPr>
          <a:xfrm flipV="1">
            <a:off x="3322114" y="1916279"/>
            <a:ext cx="1605919" cy="15675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68F1F94-A60A-1244-DE4A-20A4F1BC7F35}"/>
              </a:ext>
            </a:extLst>
          </p:cNvPr>
          <p:cNvCxnSpPr>
            <a:cxnSpLocks/>
            <a:stCxn id="6" idx="6"/>
            <a:endCxn id="10" idx="3"/>
          </p:cNvCxnSpPr>
          <p:nvPr/>
        </p:nvCxnSpPr>
        <p:spPr>
          <a:xfrm flipV="1">
            <a:off x="3345456" y="1916279"/>
            <a:ext cx="4836350" cy="162301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CE32320-253B-BD1C-86DB-907BC3106111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>
            <a:off x="5064081" y="1860782"/>
            <a:ext cx="3094383" cy="0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7CD418F-82FC-6CA0-3EA1-1487870EC350}"/>
              </a:ext>
            </a:extLst>
          </p:cNvPr>
          <p:cNvCxnSpPr>
            <a:cxnSpLocks/>
            <a:stCxn id="6" idx="6"/>
            <a:endCxn id="7" idx="0"/>
          </p:cNvCxnSpPr>
          <p:nvPr/>
        </p:nvCxnSpPr>
        <p:spPr>
          <a:xfrm>
            <a:off x="3345456" y="3539290"/>
            <a:ext cx="1718625" cy="17084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F079F87-98F4-74F3-B8F8-DDD9DBD3B26A}"/>
              </a:ext>
            </a:extLst>
          </p:cNvPr>
          <p:cNvCxnSpPr>
            <a:cxnSpLocks/>
            <a:stCxn id="8" idx="4"/>
            <a:endCxn id="7" idx="0"/>
          </p:cNvCxnSpPr>
          <p:nvPr/>
        </p:nvCxnSpPr>
        <p:spPr>
          <a:xfrm>
            <a:off x="4984386" y="1939267"/>
            <a:ext cx="79695" cy="330847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53A7C65B-C949-6B86-9199-F1EC4FF3090B}"/>
              </a:ext>
            </a:extLst>
          </p:cNvPr>
          <p:cNvCxnSpPr>
            <a:cxnSpLocks/>
            <a:stCxn id="10" idx="4"/>
            <a:endCxn id="9" idx="0"/>
          </p:cNvCxnSpPr>
          <p:nvPr/>
        </p:nvCxnSpPr>
        <p:spPr>
          <a:xfrm flipH="1">
            <a:off x="8158464" y="1939267"/>
            <a:ext cx="79695" cy="330847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057AEA5A-680A-B867-9AF8-7000CCC6B708}"/>
              </a:ext>
            </a:extLst>
          </p:cNvPr>
          <p:cNvCxnSpPr>
            <a:cxnSpLocks/>
            <a:stCxn id="7" idx="6"/>
            <a:endCxn id="9" idx="2"/>
          </p:cNvCxnSpPr>
          <p:nvPr/>
        </p:nvCxnSpPr>
        <p:spPr>
          <a:xfrm>
            <a:off x="5143776" y="5326225"/>
            <a:ext cx="2934993" cy="0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0EAA11A1-4CA4-3485-7DC9-AB8FD9F978ED}"/>
              </a:ext>
            </a:extLst>
          </p:cNvPr>
          <p:cNvCxnSpPr>
            <a:cxnSpLocks/>
            <a:stCxn id="6" idx="6"/>
            <a:endCxn id="9" idx="1"/>
          </p:cNvCxnSpPr>
          <p:nvPr/>
        </p:nvCxnSpPr>
        <p:spPr>
          <a:xfrm>
            <a:off x="3345456" y="3539290"/>
            <a:ext cx="4756655" cy="173143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B8B8C319-75D8-D054-4224-0F02F24639B5}"/>
              </a:ext>
            </a:extLst>
          </p:cNvPr>
          <p:cNvSpPr/>
          <p:nvPr/>
        </p:nvSpPr>
        <p:spPr>
          <a:xfrm>
            <a:off x="9401586" y="3473882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/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AC040920-2E40-A27C-ED72-5F21222CEC4C}"/>
              </a:ext>
            </a:extLst>
          </p:cNvPr>
          <p:cNvCxnSpPr>
            <a:cxnSpLocks/>
            <a:stCxn id="6" idx="6"/>
            <a:endCxn id="51" idx="2"/>
          </p:cNvCxnSpPr>
          <p:nvPr/>
        </p:nvCxnSpPr>
        <p:spPr>
          <a:xfrm>
            <a:off x="3345456" y="3539290"/>
            <a:ext cx="6056130" cy="13077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518777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Maximum Matching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825625"/>
            <a:ext cx="10242755" cy="485926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dirty="0"/>
              <a:t>It turns out repeatedly finding </a:t>
            </a:r>
            <a:r>
              <a:rPr lang="en-US" i="1" dirty="0">
                <a:solidFill>
                  <a:srgbClr val="00B050"/>
                </a:solidFill>
              </a:rPr>
              <a:t>augmenting paths</a:t>
            </a:r>
            <a:r>
              <a:rPr lang="en-US" dirty="0"/>
              <a:t> is sufficient for finding a maximum matching</a:t>
            </a:r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r>
              <a:rPr lang="en-US" dirty="0">
                <a:solidFill>
                  <a:srgbClr val="00B050"/>
                </a:solidFill>
              </a:rPr>
              <a:t>Formally</a:t>
            </a:r>
            <a:r>
              <a:rPr lang="en-US" dirty="0"/>
              <a:t>: If a matching is not a maximum matching, there exists an augmenting path to the matching</a:t>
            </a:r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r>
              <a:rPr lang="en-US" dirty="0"/>
              <a:t>Algorithms by </a:t>
            </a:r>
            <a:r>
              <a:rPr lang="en-US" dirty="0">
                <a:solidFill>
                  <a:srgbClr val="7030A0"/>
                </a:solidFill>
              </a:rPr>
              <a:t>Hopcroft and Karp (1973) </a:t>
            </a:r>
            <a:r>
              <a:rPr lang="en-US" dirty="0"/>
              <a:t>and </a:t>
            </a:r>
            <a:r>
              <a:rPr lang="en-US" dirty="0">
                <a:solidFill>
                  <a:srgbClr val="7030A0"/>
                </a:solidFill>
              </a:rPr>
              <a:t>Edmonds (1965) </a:t>
            </a:r>
            <a:r>
              <a:rPr lang="en-US" dirty="0"/>
              <a:t>for finding augmenting paths – can be done in polynomial time</a:t>
            </a:r>
          </a:p>
        </p:txBody>
      </p:sp>
    </p:spTree>
    <p:extLst>
      <p:ext uri="{BB962C8B-B14F-4D97-AF65-F5344CB8AC3E}">
        <p14:creationId xmlns:p14="http://schemas.microsoft.com/office/powerpoint/2010/main" val="12229265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Semi-streaming Model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Recall that we have a g</a:t>
                </a:r>
                <a:r>
                  <a:rPr lang="en-US" sz="2800" dirty="0"/>
                  <a:t>raph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=(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  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Suppose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endParaRPr lang="en-US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The edges of the graph arrive sequentially, i.e., insertion-only model</a:t>
                </a:r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We are allowed to use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polylog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dirty="0"/>
                  <a:t> space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Enough to store a matching, </a:t>
                </a:r>
                <a:r>
                  <a:rPr lang="en-US" dirty="0">
                    <a:solidFill>
                      <a:srgbClr val="FF0000"/>
                    </a:solidFill>
                  </a:rPr>
                  <a:t>NOT</a:t>
                </a:r>
                <a:r>
                  <a:rPr lang="en-US" dirty="0"/>
                  <a:t> enough to store entire graph, since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 can be as large as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 t="-2005" r="-8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75049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Previously in the Streaming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2126B-4AA6-302B-7E5A-170FFAAB8B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22775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dirty="0"/>
              <a:t>Reservoir sampling</a:t>
            </a:r>
          </a:p>
          <a:p>
            <a:pPr>
              <a:buClr>
                <a:schemeClr val="tx1"/>
              </a:buClr>
            </a:pPr>
            <a:r>
              <a:rPr lang="en-US" dirty="0"/>
              <a:t>Heavy-hitters</a:t>
            </a:r>
          </a:p>
          <a:p>
            <a:pPr lvl="1">
              <a:buClr>
                <a:schemeClr val="tx1"/>
              </a:buClr>
            </a:pPr>
            <a:r>
              <a:rPr lang="en-US" sz="2800" dirty="0"/>
              <a:t>Misra-Gries</a:t>
            </a:r>
          </a:p>
          <a:p>
            <a:pPr lvl="1">
              <a:buClr>
                <a:schemeClr val="tx1"/>
              </a:buClr>
            </a:pPr>
            <a:r>
              <a:rPr lang="en-US" sz="2800" dirty="0" err="1"/>
              <a:t>CountMin</a:t>
            </a:r>
            <a:endParaRPr lang="en-US" sz="2800" dirty="0"/>
          </a:p>
          <a:p>
            <a:pPr lvl="1">
              <a:buClr>
                <a:schemeClr val="tx1"/>
              </a:buClr>
            </a:pPr>
            <a:r>
              <a:rPr lang="en-US" sz="2800" dirty="0" err="1"/>
              <a:t>CountSketch</a:t>
            </a:r>
            <a:endParaRPr lang="en-US" sz="2800" dirty="0"/>
          </a:p>
          <a:p>
            <a:pPr>
              <a:buClr>
                <a:schemeClr val="tx1"/>
              </a:buClr>
            </a:pPr>
            <a:r>
              <a:rPr lang="en-US" dirty="0"/>
              <a:t>Moment estimation</a:t>
            </a:r>
          </a:p>
          <a:p>
            <a:pPr lvl="1">
              <a:buClr>
                <a:schemeClr val="tx1"/>
              </a:buClr>
            </a:pPr>
            <a:r>
              <a:rPr lang="en-US" sz="2800" dirty="0"/>
              <a:t>AMS algorithm</a:t>
            </a:r>
          </a:p>
          <a:p>
            <a:pPr>
              <a:buClr>
                <a:schemeClr val="tx1"/>
              </a:buClr>
            </a:pPr>
            <a:r>
              <a:rPr lang="en-US" dirty="0"/>
              <a:t>Sparse recovery</a:t>
            </a:r>
          </a:p>
          <a:p>
            <a:pPr>
              <a:buClr>
                <a:schemeClr val="tx1"/>
              </a:buClr>
            </a:pPr>
            <a:r>
              <a:rPr lang="en-US" dirty="0"/>
              <a:t>Distinct elements estimation</a:t>
            </a:r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endParaRPr lang="en-US" dirty="0"/>
          </a:p>
          <a:p>
            <a:pPr marL="0" indent="0">
              <a:buClr>
                <a:schemeClr val="tx1"/>
              </a:buClr>
              <a:buNone/>
            </a:pPr>
            <a:endParaRPr lang="en-US" dirty="0"/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14053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Semi-streaming Model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825625"/>
            <a:ext cx="10242755" cy="485926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dirty="0"/>
              <a:t>Can we run the augmenting paths algorithm?</a:t>
            </a:r>
          </a:p>
        </p:txBody>
      </p:sp>
    </p:spTree>
    <p:extLst>
      <p:ext uri="{BB962C8B-B14F-4D97-AF65-F5344CB8AC3E}">
        <p14:creationId xmlns:p14="http://schemas.microsoft.com/office/powerpoint/2010/main" val="188667390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Semi-streaming Model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Can we run the augmenting paths algorithm? </a:t>
                </a:r>
                <a:r>
                  <a:rPr lang="en-US" dirty="0">
                    <a:solidFill>
                      <a:srgbClr val="FF0000"/>
                    </a:solidFill>
                  </a:rPr>
                  <a:t>Not clear…</a:t>
                </a:r>
              </a:p>
              <a:p>
                <a:pPr>
                  <a:buClr>
                    <a:schemeClr val="tx1"/>
                  </a:buClr>
                </a:pPr>
                <a:endParaRPr lang="en-US" dirty="0">
                  <a:solidFill>
                    <a:srgbClr val="FF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dirty="0">
                  <a:solidFill>
                    <a:srgbClr val="FF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dirty="0">
                  <a:solidFill>
                    <a:srgbClr val="FF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In fact, </a:t>
                </a:r>
                <a:r>
                  <a:rPr lang="en-US" dirty="0" err="1">
                    <a:solidFill>
                      <a:srgbClr val="7030A0"/>
                    </a:solidFill>
                  </a:rPr>
                  <a:t>Kapralov</a:t>
                </a:r>
                <a:r>
                  <a:rPr lang="en-US" dirty="0">
                    <a:solidFill>
                      <a:srgbClr val="7030A0"/>
                    </a:solidFill>
                  </a:rPr>
                  <a:t> (2013)</a:t>
                </a:r>
                <a:r>
                  <a:rPr lang="en-US" dirty="0"/>
                  <a:t> showed NO one-pass semi-streaming algorithm for maximum matching can achieve approximation better than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≈1.582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 t="-2005" r="-1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0532401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Maximal Matching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825625"/>
            <a:ext cx="10242755" cy="485926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dirty="0"/>
              <a:t>What if we just wanted to find a </a:t>
            </a:r>
            <a:r>
              <a:rPr lang="en-US"/>
              <a:t>maximal matching?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88440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C00000"/>
                </a:solidFill>
              </a:rPr>
              <a:t>Maximal </a:t>
            </a:r>
            <a:r>
              <a:rPr lang="en-US" dirty="0">
                <a:solidFill>
                  <a:srgbClr val="C00000"/>
                </a:solidFill>
              </a:rPr>
              <a:t>Matching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What if we just wanted to find a maximal matching?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Greedy algorithm</a:t>
                </a:r>
                <a:r>
                  <a:rPr lang="en-US" dirty="0"/>
                  <a:t>: Add each unmatched edge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in the stream to the matching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endParaRPr lang="en-US" i="1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 t="-2005" r="-13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09040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Reservoir Sampling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 we see a stream of elements from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/>
                  <a:t>. How do we uniformly sample one of the positions of the stream?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43" t="-2241" r="-12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587183FD-C4DE-5E91-525E-340938F97BA0}"/>
              </a:ext>
            </a:extLst>
          </p:cNvPr>
          <p:cNvSpPr txBox="1"/>
          <p:nvPr/>
        </p:nvSpPr>
        <p:spPr>
          <a:xfrm>
            <a:off x="609600" y="3559593"/>
            <a:ext cx="109548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/>
              <a:t>47 72 81 10 14 33 51 29 54 9 36 46 10</a:t>
            </a:r>
          </a:p>
        </p:txBody>
      </p:sp>
    </p:spTree>
    <p:extLst>
      <p:ext uri="{BB962C8B-B14F-4D97-AF65-F5344CB8AC3E}">
        <p14:creationId xmlns:p14="http://schemas.microsoft.com/office/powerpoint/2010/main" val="2362459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Heavy-Hitters (Frequent Items)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Given a set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 of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 elements from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/>
                  <a:t>, 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:r>
                  <a:rPr lang="en-US" dirty="0">
                    <a:solidFill>
                      <a:schemeClr val="tx1"/>
                    </a:solidFill>
                  </a:rPr>
                  <a:t>be the frequency of element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. (How often it appears)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chemeClr val="tx1"/>
                    </a:solidFill>
                  </a:rPr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</m:oMath>
                </a14:m>
                <a:r>
                  <a:rPr lang="en-US" dirty="0"/>
                  <a:t> be the norm of the frequency vector:</a:t>
                </a:r>
              </a:p>
              <a:p>
                <a:pPr lvl="1">
                  <a:buClr>
                    <a:schemeClr val="tx1"/>
                  </a:buClr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 lvl="1">
                  <a:buClr>
                    <a:schemeClr val="tx1"/>
                  </a:buClr>
                </a:pPr>
                <a:endParaRPr lang="en-US" dirty="0"/>
              </a:p>
              <a:p>
                <a:pPr lvl="1">
                  <a:buClr>
                    <a:schemeClr val="tx1"/>
                  </a:buClr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Goal</a:t>
                </a:r>
                <a:r>
                  <a:rPr lang="en-US" dirty="0"/>
                  <a:t>: </a:t>
                </a:r>
                <a:r>
                  <a:rPr lang="en-US" dirty="0">
                    <a:solidFill>
                      <a:schemeClr val="tx1"/>
                    </a:solidFill>
                  </a:rPr>
                  <a:t>Given a set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of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elements from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:r>
                  <a:rPr lang="en-US" dirty="0">
                    <a:solidFill>
                      <a:schemeClr val="tx1"/>
                    </a:solidFill>
                  </a:rPr>
                  <a:t>and a threshold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, output the elements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such that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&gt;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</m:oMath>
                </a14:m>
                <a:r>
                  <a:rPr lang="en-US" dirty="0"/>
                  <a:t>...and no elements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𝑗</m:t>
                    </m:r>
                  </m:oMath>
                </a14:m>
                <a:r>
                  <a:rPr lang="en-US" dirty="0"/>
                  <a:t> such that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num>
                      <m:den>
                        <m:r>
                          <a:rPr lang="en-US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</m:oMath>
                </a14:m>
                <a:r>
                  <a:rPr lang="en-US" dirty="0"/>
                  <a:t> (we saw algorithms for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en-US" dirty="0"/>
                  <a:t>)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Motivation</a:t>
                </a:r>
                <a:r>
                  <a:rPr lang="en-US" dirty="0"/>
                  <a:t>: DDoS prevention, iceberg queries</a:t>
                </a:r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 t="-2005" r="-2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8DE5084D-A1B2-4D22-92B3-FEB7B458DCC7}"/>
                  </a:ext>
                </a:extLst>
              </p:cNvPr>
              <p:cNvSpPr/>
              <p:nvPr/>
            </p:nvSpPr>
            <p:spPr>
              <a:xfrm>
                <a:off x="2369574" y="3263998"/>
                <a:ext cx="6253315" cy="77508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Sup>
                                <m:sSubSupPr>
                                  <m:ctrlPr>
                                    <a:rPr lang="en-US" sz="320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sup>
                              </m:sSubSup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sup>
                              </m:sSubSup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+…+</m:t>
                              </m:r>
                              <m:sSubSup>
                                <m:sSubSup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  <m:sup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sup>
                              </m:sSubSup>
                            </m:e>
                          </m:d>
                        </m:e>
                        <m:sup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1/</m:t>
                          </m:r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sup>
                      </m:sSup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8DE5084D-A1B2-4D22-92B3-FEB7B458DCC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9574" y="3263998"/>
                <a:ext cx="6253315" cy="77508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650065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>
                    <a:solidFill>
                      <a:srgbClr val="C00000"/>
                    </a:solidFill>
                  </a:rPr>
                  <a:t>Frequency Moments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Norm)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242755" cy="4734973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Given a set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 of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 elements from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/>
                  <a:t>, 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:r>
                  <a:rPr lang="en-US" dirty="0">
                    <a:solidFill>
                      <a:schemeClr val="tx1"/>
                    </a:solidFill>
                  </a:rPr>
                  <a:t>be the frequency of element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. (How often it appears)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chemeClr val="tx1"/>
                    </a:solidFill>
                  </a:rPr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</m:oMath>
                </a14:m>
                <a:r>
                  <a:rPr lang="en-US" dirty="0"/>
                  <a:t> be the frequency moment of the vector:</a:t>
                </a:r>
              </a:p>
              <a:p>
                <a:pPr lvl="1">
                  <a:buClr>
                    <a:schemeClr val="tx1"/>
                  </a:buClr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 lvl="1">
                  <a:buClr>
                    <a:schemeClr val="tx1"/>
                  </a:buClr>
                </a:pPr>
                <a:endParaRPr lang="en-US" dirty="0"/>
              </a:p>
              <a:p>
                <a:pPr lvl="1">
                  <a:buClr>
                    <a:schemeClr val="tx1"/>
                  </a:buClr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Goal</a:t>
                </a:r>
                <a:r>
                  <a:rPr lang="en-US" dirty="0"/>
                  <a:t>: </a:t>
                </a:r>
                <a:r>
                  <a:rPr lang="en-US" dirty="0">
                    <a:solidFill>
                      <a:schemeClr val="tx1"/>
                    </a:solidFill>
                  </a:rPr>
                  <a:t>Given a set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of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elements from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:r>
                  <a:rPr lang="en-US" dirty="0">
                    <a:solidFill>
                      <a:schemeClr val="tx1"/>
                    </a:solidFill>
                  </a:rPr>
                  <a:t>and an accuracy parameter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, output a </a:t>
                </a:r>
                <a14:m>
                  <m:oMath xmlns:m="http://schemas.openxmlformats.org/officeDocument/2006/math">
                    <m: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(1+</m:t>
                    </m:r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-approximation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Motivation</a:t>
                </a:r>
                <a:r>
                  <a:rPr lang="en-US" dirty="0"/>
                  <a:t>: Entropy estimation, linear regression</a:t>
                </a:r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242755" cy="4734973"/>
              </a:xfrm>
              <a:blipFill>
                <a:blip r:embed="rId3"/>
                <a:stretch>
                  <a:fillRect l="-1071" t="-20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B2FD8736-F162-41C2-9CE0-9BF3ADDC3736}"/>
                  </a:ext>
                </a:extLst>
              </p:cNvPr>
              <p:cNvSpPr/>
              <p:nvPr/>
            </p:nvSpPr>
            <p:spPr>
              <a:xfrm>
                <a:off x="3263654" y="3369518"/>
                <a:ext cx="6253315" cy="63177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3200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sup>
                    </m:sSubSup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Sup>
                      <m:sSub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sup>
                    </m:sSubSup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+…+</m:t>
                    </m:r>
                    <m:sSubSup>
                      <m:sSub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sup>
                    </m:sSubSup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B2FD8736-F162-41C2-9CE0-9BF3ADDC373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3654" y="3369518"/>
                <a:ext cx="6253315" cy="63177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956248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>
                    <a:solidFill>
                      <a:srgbClr val="C00000"/>
                    </a:solidFill>
                  </a:rPr>
                  <a:t>Distinct Elements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Estimation)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351338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Given a set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 of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 elements from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/>
                  <a:t>, 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:r>
                  <a:rPr lang="en-US" dirty="0">
                    <a:solidFill>
                      <a:schemeClr val="tx1"/>
                    </a:solidFill>
                  </a:rPr>
                  <a:t>be the frequency of element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. (How often it appears)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chemeClr val="tx1"/>
                    </a:solidFill>
                  </a:rPr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/>
                  <a:t> be the frequency moment of the vector:</a:t>
                </a:r>
              </a:p>
              <a:p>
                <a:pPr lvl="1">
                  <a:buClr>
                    <a:schemeClr val="tx1"/>
                  </a:buClr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 lvl="1">
                  <a:buClr>
                    <a:schemeClr val="tx1"/>
                  </a:buClr>
                </a:pPr>
                <a:endParaRPr lang="en-US" dirty="0"/>
              </a:p>
              <a:p>
                <a:pPr lvl="1">
                  <a:buClr>
                    <a:schemeClr val="tx1"/>
                  </a:buClr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Goal</a:t>
                </a:r>
                <a:r>
                  <a:rPr lang="en-US" dirty="0"/>
                  <a:t>: </a:t>
                </a:r>
                <a:r>
                  <a:rPr lang="en-US" dirty="0">
                    <a:solidFill>
                      <a:schemeClr val="tx1"/>
                    </a:solidFill>
                  </a:rPr>
                  <a:t>Given a set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of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elements from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:r>
                  <a:rPr lang="en-US" dirty="0">
                    <a:solidFill>
                      <a:schemeClr val="tx1"/>
                    </a:solidFill>
                  </a:rPr>
                  <a:t>and an accuracy parameter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, output a </a:t>
                </a:r>
                <a14:m>
                  <m:oMath xmlns:m="http://schemas.openxmlformats.org/officeDocument/2006/math">
                    <m: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(1+</m:t>
                    </m:r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-approximation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Motivation</a:t>
                </a:r>
                <a:r>
                  <a:rPr lang="en-US" dirty="0"/>
                  <a:t>: Traffic monitoring</a:t>
                </a:r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351338"/>
              </a:xfrm>
              <a:blipFill>
                <a:blip r:embed="rId3"/>
                <a:stretch>
                  <a:fillRect l="-1071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B2FD8736-F162-41C2-9CE0-9BF3ADDC3736}"/>
                  </a:ext>
                </a:extLst>
              </p:cNvPr>
              <p:cNvSpPr/>
              <p:nvPr/>
            </p:nvSpPr>
            <p:spPr>
              <a:xfrm>
                <a:off x="3842774" y="3314798"/>
                <a:ext cx="6253315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3200" i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|{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: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≠0}|</m:t>
                    </m:r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B2FD8736-F162-41C2-9CE0-9BF3ADDC373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2774" y="3314798"/>
                <a:ext cx="6253315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489204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Sparse Recovery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2800" dirty="0"/>
                  <a:t>Suppose we have an insertion-deletion stream of length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Θ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dirty="0"/>
                  <a:t> and at the end we are promised there are at most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2800" dirty="0"/>
                  <a:t> nonzero coordinates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Goal</a:t>
                </a:r>
                <a:r>
                  <a:rPr lang="en-US" dirty="0"/>
                  <a:t>: Recover the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2800" dirty="0"/>
                  <a:t> nonzero coordinates and their frequencies</a:t>
                </a:r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 t="-20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251945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The Streaming Model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825625"/>
            <a:ext cx="10242755" cy="485926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sz="2800" dirty="0"/>
              <a:t>So far, all questions have been </a:t>
            </a:r>
            <a:r>
              <a:rPr lang="en-US" sz="2800" i="1" dirty="0"/>
              <a:t>statistical</a:t>
            </a:r>
          </a:p>
          <a:p>
            <a:pPr>
              <a:buClr>
                <a:schemeClr val="tx1"/>
              </a:buClr>
            </a:pPr>
            <a:endParaRPr lang="en-US" i="1" dirty="0"/>
          </a:p>
          <a:p>
            <a:pPr>
              <a:buClr>
                <a:schemeClr val="tx1"/>
              </a:buClr>
            </a:pPr>
            <a:endParaRPr lang="en-US" i="1" dirty="0"/>
          </a:p>
          <a:p>
            <a:pPr>
              <a:buClr>
                <a:schemeClr val="tx1"/>
              </a:buClr>
            </a:pPr>
            <a:endParaRPr lang="en-US" i="1" dirty="0"/>
          </a:p>
          <a:p>
            <a:pPr>
              <a:buClr>
                <a:schemeClr val="tx1"/>
              </a:buClr>
            </a:pPr>
            <a:r>
              <a:rPr lang="en-US" dirty="0"/>
              <a:t>What other questions can be asked? (Think in general, outside of the streaming model)</a:t>
            </a:r>
          </a:p>
        </p:txBody>
      </p:sp>
    </p:spTree>
    <p:extLst>
      <p:ext uri="{BB962C8B-B14F-4D97-AF65-F5344CB8AC3E}">
        <p14:creationId xmlns:p14="http://schemas.microsoft.com/office/powerpoint/2010/main" val="29139372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1036</Words>
  <Application>Microsoft Office PowerPoint</Application>
  <PresentationFormat>Widescreen</PresentationFormat>
  <Paragraphs>231</Paragraphs>
  <Slides>33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8" baseType="lpstr">
      <vt:lpstr>Arial</vt:lpstr>
      <vt:lpstr>Calibri</vt:lpstr>
      <vt:lpstr>Calibri Light</vt:lpstr>
      <vt:lpstr>Cambria Math</vt:lpstr>
      <vt:lpstr>Office Theme</vt:lpstr>
      <vt:lpstr>CSCE 689: Special Topics in Modern Algorithms for Data Science </vt:lpstr>
      <vt:lpstr>Presentation Schedule</vt:lpstr>
      <vt:lpstr>Previously in the Streaming Model</vt:lpstr>
      <vt:lpstr>Reservoir Sampling</vt:lpstr>
      <vt:lpstr>Heavy-Hitters (Frequent Items)</vt:lpstr>
      <vt:lpstr>Frequency Moments (L_p Norm)</vt:lpstr>
      <vt:lpstr>Distinct Elements (F_0 Estimation)</vt:lpstr>
      <vt:lpstr>Sparse Recovery</vt:lpstr>
      <vt:lpstr>The Streaming Model</vt:lpstr>
      <vt:lpstr>The Streaming Model</vt:lpstr>
      <vt:lpstr>The Streaming Model</vt:lpstr>
      <vt:lpstr>Graph Theory</vt:lpstr>
      <vt:lpstr>Graph Theory</vt:lpstr>
      <vt:lpstr>PowerPoint Presentation</vt:lpstr>
      <vt:lpstr>Matchings</vt:lpstr>
      <vt:lpstr>PowerPoint Presentation</vt:lpstr>
      <vt:lpstr>PowerPoint Presentation</vt:lpstr>
      <vt:lpstr>Maximal Matching</vt:lpstr>
      <vt:lpstr>PowerPoint Presentation</vt:lpstr>
      <vt:lpstr>Maximum Matching</vt:lpstr>
      <vt:lpstr>PowerPoint Presentation</vt:lpstr>
      <vt:lpstr>PowerPoint Presentation</vt:lpstr>
      <vt:lpstr>Applications for Maximum Matching</vt:lpstr>
      <vt:lpstr>Maximum Matching</vt:lpstr>
      <vt:lpstr>PowerPoint Presentation</vt:lpstr>
      <vt:lpstr>PowerPoint Presentation</vt:lpstr>
      <vt:lpstr>PowerPoint Presentation</vt:lpstr>
      <vt:lpstr>Maximum Matching</vt:lpstr>
      <vt:lpstr>Semi-streaming Model</vt:lpstr>
      <vt:lpstr>Semi-streaming Model</vt:lpstr>
      <vt:lpstr>Semi-streaming Model</vt:lpstr>
      <vt:lpstr>Maximal Matching</vt:lpstr>
      <vt:lpstr>Maximal Matching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CSCE 689: Special Topics in Modern Algorithms for Data Science</dc:title>
  <dc:creator>Samson Zhou</dc:creator>
  <cp:lastModifiedBy>Samson Zhou</cp:lastModifiedBy>
  <cp:revision>12</cp:revision>
  <dcterms:created xsi:type="dcterms:W3CDTF">2023-10-05T00:39:18Z</dcterms:created>
  <dcterms:modified xsi:type="dcterms:W3CDTF">2023-10-16T23:52:34Z</dcterms:modified>
</cp:coreProperties>
</file>