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861" r:id="rId2"/>
    <p:sldId id="989" r:id="rId3"/>
    <p:sldId id="1122" r:id="rId4"/>
    <p:sldId id="1118" r:id="rId5"/>
    <p:sldId id="1116" r:id="rId6"/>
    <p:sldId id="1127" r:id="rId7"/>
    <p:sldId id="1128" r:id="rId8"/>
    <p:sldId id="1119" r:id="rId9"/>
    <p:sldId id="1120" r:id="rId10"/>
    <p:sldId id="1131" r:id="rId11"/>
    <p:sldId id="1129" r:id="rId12"/>
    <p:sldId id="1133" r:id="rId13"/>
    <p:sldId id="1132" r:id="rId14"/>
    <p:sldId id="1145" r:id="rId15"/>
    <p:sldId id="1134" r:id="rId16"/>
    <p:sldId id="1141" r:id="rId17"/>
    <p:sldId id="1144" r:id="rId18"/>
    <p:sldId id="1142" r:id="rId19"/>
    <p:sldId id="1135" r:id="rId20"/>
    <p:sldId id="1137" r:id="rId21"/>
    <p:sldId id="1140" r:id="rId22"/>
    <p:sldId id="1146" r:id="rId23"/>
    <p:sldId id="1108" r:id="rId24"/>
    <p:sldId id="1148" r:id="rId25"/>
    <p:sldId id="1157" r:id="rId26"/>
    <p:sldId id="1158" r:id="rId27"/>
    <p:sldId id="1152" r:id="rId28"/>
    <p:sldId id="1147" r:id="rId29"/>
    <p:sldId id="1149" r:id="rId30"/>
    <p:sldId id="1150" r:id="rId31"/>
    <p:sldId id="1151" r:id="rId32"/>
    <p:sldId id="1154" r:id="rId33"/>
    <p:sldId id="1153" r:id="rId34"/>
    <p:sldId id="1155" r:id="rId35"/>
    <p:sldId id="1156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79D2D9-2202-4E18-9E72-FC3942BD9A48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5B871A-5A07-4726-BE9E-1C244A029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807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9095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4136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1672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533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5211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9470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4625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2110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729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6135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1755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9910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866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624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9672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7944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3830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75190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7110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34925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10100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312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74181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63259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72459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70842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783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7598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8330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2637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6885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1606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728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E8866-9981-28D5-9DBD-A7D11D0EE7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F8700E-28D0-D297-F74F-6B7E7545A4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344D52-9CC2-1725-ECC9-B7FD24F84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31F3A-7253-4F52-B200-814B70784FDB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BDCAA6-0745-4461-5313-136E24189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7250A3-E513-0DAE-5471-0570B7799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2DC89-2921-48B9-91E5-FECD7B08E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08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B6961-FA4D-8285-09BE-967F27E5E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3E3E2B-CCB2-7A9D-7992-468995B25B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42025B-C879-F814-8802-7FD318FF4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31F3A-7253-4F52-B200-814B70784FDB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B585E8-AFE0-33DF-22F4-6782F2F16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7CF24B-1310-F6F8-160F-9FEFDC5B8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2DC89-2921-48B9-91E5-FECD7B08E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054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F4BBA2-9CA0-D7E4-EE51-B7BBC1FAA1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4AC2DA-E37C-8185-78F4-4C604DC6FF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AC627D-4101-EA47-A5F2-EC3D8B2F4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31F3A-7253-4F52-B200-814B70784FDB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B59670-D670-CBA2-355E-6ACA38B95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071290-D6D5-3CE9-BC93-7E1FCC382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2DC89-2921-48B9-91E5-FECD7B08E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814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568BB-76A5-7D45-ED49-38D765F33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B4ED78-7D62-5909-507F-7CB9B9F143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A7D088-0A25-BC3F-1776-17BF418AB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31F3A-7253-4F52-B200-814B70784FDB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2DDC73-ACE1-F1E1-7727-24CFCF81F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FC59E9-C001-9E05-40EB-925FC0CDC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2DC89-2921-48B9-91E5-FECD7B08E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449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796BF-DDD5-42F5-33F6-1FB975D43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09024E-DA94-C29B-20E7-CF1B85DB1E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CDC851-42AB-94A8-D014-F440280C7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31F3A-7253-4F52-B200-814B70784FDB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5B8B6C-2D36-FE4C-65CF-4F194218E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2191DA-0C18-01FA-66AB-D60B6D02A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2DC89-2921-48B9-91E5-FECD7B08E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37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ED44C-DCA3-FD73-6C89-5AADC1C7C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A8FE80-1060-27AA-D22B-609719FAAB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4D1755-7C9D-1C18-082F-D6E524C914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C22B14-F809-9583-039C-7E6F2444E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31F3A-7253-4F52-B200-814B70784FDB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48BEC9-EDD6-8B2E-9461-67F8CD513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2F169F-2D98-7BEC-1E42-28858ECCB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2DC89-2921-48B9-91E5-FECD7B08E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070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26AF8-5FE6-8731-1CC6-231324466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236BC6-9707-672F-09B1-2BC8498EEB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C8CEE0-FA0E-B3AD-8677-54CB3BC5D3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087648-62BE-C6ED-3CB8-1C826660FB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26B370-52A5-B88E-6094-AA0DE9CE02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8C4F94-D69F-4A51-CA3F-DB1B7B4DF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31F3A-7253-4F52-B200-814B70784FDB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3E77EC-D95A-61EB-7CAD-1BA95A681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411155-C191-A30E-F5DC-F40228B51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2DC89-2921-48B9-91E5-FECD7B08E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238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FC757-2833-5436-1AFC-F7BDD92F3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ACF6A7-FC8D-1522-7B86-37C987AAB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31F3A-7253-4F52-B200-814B70784FDB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1C6B74-6241-FF70-D2DF-B42EF45C7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AA48B6-24CB-EB7D-8BF6-554BA8B2D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2DC89-2921-48B9-91E5-FECD7B08E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076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B25E3F-08B1-A255-590F-08093FF6F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31F3A-7253-4F52-B200-814B70784FDB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65F7E0-BF0D-9190-E641-611D61023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3CBC4-9489-E72D-AA94-28ED4DD94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2DC89-2921-48B9-91E5-FECD7B08E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506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7FF3B-65BB-B303-54A0-5B06ED53A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798E6D-4F26-8E54-7BE0-1D0D42EC6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A4595B-4003-9669-50AC-79101C74C2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713CAE-FE6E-A78F-1B97-C9192A540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31F3A-7253-4F52-B200-814B70784FDB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3E460F-8A42-971D-C537-CFB54E53D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764694-F193-14A8-F097-D97B86568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2DC89-2921-48B9-91E5-FECD7B08E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59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C5872-DD65-425A-188B-2D3921385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208B25-34BD-374E-F6AA-7966CAC004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6A34A5-B055-CB48-68CD-F3B8637307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DAF682-33EE-C508-7618-18B4DC4DD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31F3A-7253-4F52-B200-814B70784FDB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72001E-20E1-C24C-A57B-ADD0C7B0F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A66AB7-C1E7-A740-0237-39F1C6D71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2DC89-2921-48B9-91E5-FECD7B08E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952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4AECC8-6A27-B041-2CCC-9BCED0C72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769764-6D7A-039F-D9DF-845571EDB5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596EDC-2D96-CDF9-8D7E-7E8155266C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31F3A-7253-4F52-B200-814B70784FDB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4BB317-BA67-FD66-4B3E-A02C97785C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BB859F-8E8D-D54E-28B2-8C07EE4BD3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02DC89-2921-48B9-91E5-FECD7B08E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53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51.png"/><Relationship Id="rId7" Type="http://schemas.openxmlformats.org/officeDocument/2006/relationships/image" Target="../media/image9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78.png"/><Relationship Id="rId4" Type="http://schemas.openxmlformats.org/officeDocument/2006/relationships/image" Target="../media/image6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51.png"/><Relationship Id="rId7" Type="http://schemas.openxmlformats.org/officeDocument/2006/relationships/image" Target="../media/image9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78.png"/><Relationship Id="rId4" Type="http://schemas.openxmlformats.org/officeDocument/2006/relationships/image" Target="../media/image6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51.png"/><Relationship Id="rId7" Type="http://schemas.openxmlformats.org/officeDocument/2006/relationships/image" Target="../media/image9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78.png"/><Relationship Id="rId4" Type="http://schemas.openxmlformats.org/officeDocument/2006/relationships/image" Target="../media/image6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51.png"/><Relationship Id="rId7" Type="http://schemas.openxmlformats.org/officeDocument/2006/relationships/image" Target="../media/image9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78.png"/><Relationship Id="rId4" Type="http://schemas.openxmlformats.org/officeDocument/2006/relationships/image" Target="../media/image61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51.png"/><Relationship Id="rId7" Type="http://schemas.openxmlformats.org/officeDocument/2006/relationships/image" Target="../media/image9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78.png"/><Relationship Id="rId4" Type="http://schemas.openxmlformats.org/officeDocument/2006/relationships/image" Target="../media/image6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49558-8CBC-D30A-02F3-65EA383A4C4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CSCE 689: Special Topics in Modern Algorithms for Data Science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802CB3-FC8E-C393-0D77-33E8A17F6B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789797"/>
          </a:xfrm>
        </p:spPr>
        <p:txBody>
          <a:bodyPr>
            <a:normAutofit/>
          </a:bodyPr>
          <a:lstStyle/>
          <a:p>
            <a:r>
              <a:rPr lang="en-US" sz="3600"/>
              <a:t>Lecture 20</a:t>
            </a:r>
            <a:endParaRPr lang="en-US" sz="3600" dirty="0"/>
          </a:p>
          <a:p>
            <a:endParaRPr lang="en-US" sz="3600" dirty="0"/>
          </a:p>
          <a:p>
            <a:r>
              <a:rPr lang="en-US" sz="2800" dirty="0"/>
              <a:t>Samson Zhou</a:t>
            </a:r>
          </a:p>
        </p:txBody>
      </p:sp>
    </p:spTree>
    <p:extLst>
      <p:ext uri="{BB962C8B-B14F-4D97-AF65-F5344CB8AC3E}">
        <p14:creationId xmlns:p14="http://schemas.microsoft.com/office/powerpoint/2010/main" val="6421910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C00000"/>
                </a:solidFill>
              </a:rPr>
              <a:t>Maximal </a:t>
            </a:r>
            <a:r>
              <a:rPr lang="en-US" dirty="0">
                <a:solidFill>
                  <a:srgbClr val="C00000"/>
                </a:solidFill>
              </a:rPr>
              <a:t>Matching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Claim</a:t>
                </a:r>
                <a:r>
                  <a:rPr lang="en-US" dirty="0"/>
                  <a:t>: Each maximal matching is a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-approximation to the maximum matching</a:t>
                </a:r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Observation</a:t>
                </a:r>
                <a:r>
                  <a:rPr lang="en-US" dirty="0"/>
                  <a:t>: Each edge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of</a:t>
                </a:r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can be incident to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edges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Observation</a:t>
                </a:r>
                <a:r>
                  <a:rPr lang="en-US" dirty="0"/>
                  <a:t>: Each edge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of the maximum matching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must be incident to some edge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of any maximal matching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en-US" b="0" dirty="0">
                  <a:solidFill>
                    <a:srgbClr val="C00000"/>
                  </a:solidFill>
                </a:endParaRPr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  <a:blipFill>
                <a:blip r:embed="rId3"/>
                <a:stretch>
                  <a:fillRect l="-1071" t="-2005" r="-119" b="-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46503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Maximal Matching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Claim</a:t>
                </a:r>
                <a:r>
                  <a:rPr lang="en-US" dirty="0"/>
                  <a:t>: Each maximal matching is a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-approximation to the maximum matching</a:t>
                </a:r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Intuition</a:t>
                </a:r>
                <a:r>
                  <a:rPr lang="en-US" dirty="0"/>
                  <a:t>: Each edge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of the maximum matching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must be incident to some edge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of any maximal matching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 BUT each edge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of</a:t>
                </a:r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can be incident to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edges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  <a:blipFill>
                <a:blip r:embed="rId3"/>
                <a:stretch>
                  <a:fillRect l="-1071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70232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C00000"/>
                </a:solidFill>
              </a:rPr>
              <a:t>Maximal </a:t>
            </a:r>
            <a:r>
              <a:rPr lang="en-US" dirty="0">
                <a:solidFill>
                  <a:srgbClr val="C00000"/>
                </a:solidFill>
              </a:rPr>
              <a:t>Matching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Charging argument</a:t>
                </a:r>
                <a:r>
                  <a:rPr lang="en-US" dirty="0"/>
                  <a:t>: Give each edge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of the maximal matching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two dollars 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  <a:blipFill>
                <a:blip r:embed="rId3"/>
                <a:stretch>
                  <a:fillRect l="-1071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09588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C00000"/>
                </a:solidFill>
              </a:rPr>
              <a:t>Maximal </a:t>
            </a:r>
            <a:r>
              <a:rPr lang="en-US" dirty="0">
                <a:solidFill>
                  <a:srgbClr val="C00000"/>
                </a:solidFill>
              </a:rPr>
              <a:t>Matching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Charging argument</a:t>
                </a:r>
                <a:r>
                  <a:rPr lang="en-US" dirty="0"/>
                  <a:t>: Give each edge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of the maximal matching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two dollars </a:t>
                </a:r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Observation</a:t>
                </a:r>
                <a:r>
                  <a:rPr lang="en-US" dirty="0"/>
                  <a:t>: Each edge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of</a:t>
                </a:r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can be incident to at most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edges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FF0000"/>
                    </a:solidFill>
                  </a:rPr>
                  <a:t>Enough money for each edge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to pay for the adjacent edges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Observation</a:t>
                </a:r>
                <a:r>
                  <a:rPr lang="en-US" dirty="0"/>
                  <a:t>: Each edge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of the maximum matching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must be incident to some edge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of any maximal matching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FF0000"/>
                    </a:solidFill>
                  </a:rPr>
                  <a:t>All edges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have been paid by some edge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  <a:blipFill>
                <a:blip r:embed="rId3"/>
                <a:stretch>
                  <a:fillRect l="-1071" t="-2005" r="-119" b="-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18804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C00000"/>
                </a:solidFill>
              </a:rPr>
              <a:t>Maximal </a:t>
            </a:r>
            <a:r>
              <a:rPr lang="en-US" dirty="0">
                <a:solidFill>
                  <a:srgbClr val="C00000"/>
                </a:solidFill>
              </a:rPr>
              <a:t>Matching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242755" cy="1534455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For each edge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of</a:t>
                </a:r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,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be the incident edges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(we can say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is empty if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is not incident to two edges)</a:t>
                </a:r>
                <a:endParaRPr lang="en-US" b="0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242755" cy="1534455"/>
              </a:xfrm>
              <a:blipFill>
                <a:blip r:embed="rId3"/>
                <a:stretch>
                  <a:fillRect l="-1071" t="-6349" r="-16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5345B83-EF39-EC59-8DE5-518D0A041ACA}"/>
                  </a:ext>
                </a:extLst>
              </p:cNvPr>
              <p:cNvSpPr txBox="1"/>
              <p:nvPr/>
            </p:nvSpPr>
            <p:spPr>
              <a:xfrm>
                <a:off x="2868706" y="3429000"/>
                <a:ext cx="4177554" cy="5907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Clr>
                    <a:schemeClr val="tx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</m:oMath>
                  </m:oMathPara>
                </a14:m>
                <a:endParaRPr lang="en-US" sz="32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5345B83-EF39-EC59-8DE5-518D0A041A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8706" y="3429000"/>
                <a:ext cx="4177554" cy="5907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FED7AB4-9D54-32B2-B7BB-E29CE0A754BF}"/>
                  </a:ext>
                </a:extLst>
              </p:cNvPr>
              <p:cNvSpPr txBox="1"/>
              <p:nvPr/>
            </p:nvSpPr>
            <p:spPr>
              <a:xfrm>
                <a:off x="3827929" y="3967687"/>
                <a:ext cx="6096000" cy="10831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sSup>
                            <m:sSupPr>
                              <m:ctrlPr>
                                <a:rPr lang="en-US" sz="3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3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sSup>
                            <m:sSupPr>
                              <m:ctrlPr>
                                <a:rPr lang="en-US" sz="3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p>
                              <m:r>
                                <a:rPr lang="en-US" sz="3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32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sz="32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32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sz="32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</m:d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sub>
                      </m:sSub>
                      <m:d>
                        <m:dPr>
                          <m:begChr m:val="|"/>
                          <m:endChr m:val="|"/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FED7AB4-9D54-32B2-B7BB-E29CE0A754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7929" y="3967687"/>
                <a:ext cx="6096000" cy="108318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7401D60-26D6-7307-E3B3-9EE371C4616B}"/>
                  </a:ext>
                </a:extLst>
              </p:cNvPr>
              <p:cNvSpPr txBox="1"/>
              <p:nvPr/>
            </p:nvSpPr>
            <p:spPr>
              <a:xfrm>
                <a:off x="4222375" y="4963455"/>
                <a:ext cx="1290919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=|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7401D60-26D6-7307-E3B3-9EE371C461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2375" y="4963455"/>
                <a:ext cx="1290919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50477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Matchings in the Semi-Streaming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Geedy algorithm is a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-approximation to the maximum matching that uses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space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  <a:blipFill>
                <a:blip r:embed="rId3"/>
                <a:stretch>
                  <a:fillRect l="-1071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31150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Matchings in the Semi-Streaming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In a weighted graph, each edge can have weights in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1,…,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en-US" dirty="0"/>
                  <a:t> for some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poly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The weight of a matching is the sum of the weights of the edges</a:t>
                </a:r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Can we run the greedy algorithm? </a:t>
                </a:r>
                <a:r>
                  <a:rPr lang="en-US" dirty="0">
                    <a:solidFill>
                      <a:srgbClr val="FF0000"/>
                    </a:solidFill>
                  </a:rPr>
                  <a:t>NO </a:t>
                </a:r>
                <a:r>
                  <a:rPr lang="en-US" dirty="0"/>
                  <a:t>/ </a:t>
                </a:r>
                <a:r>
                  <a:rPr lang="en-US" dirty="0">
                    <a:solidFill>
                      <a:srgbClr val="00B050"/>
                    </a:solidFill>
                  </a:rPr>
                  <a:t>YES</a:t>
                </a: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  <a:blipFill>
                <a:blip r:embed="rId3"/>
                <a:stretch>
                  <a:fillRect l="-1071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01485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Matchings in the Semi-Streaming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000129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=0,1,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…, 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(1+</m:t>
                            </m:r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func>
                  </m:oMath>
                </a14:m>
                <a:r>
                  <a:rPr lang="en-US" dirty="0"/>
                  <a:t>,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/>
                  <a:t>be the </a:t>
                </a:r>
                <a:r>
                  <a:rPr lang="en-US" dirty="0" err="1"/>
                  <a:t>substream</a:t>
                </a:r>
                <a:r>
                  <a:rPr lang="en-US" dirty="0"/>
                  <a:t> that contains edges with weights between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(1+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(1+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be a maximal matching obtained by using greedy algorithm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be obtained by greedily adding edges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(1+</m:t>
                            </m:r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</m:fName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func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,…,1,0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Intuition</a:t>
                </a:r>
                <a:r>
                  <a:rPr lang="en-US" dirty="0"/>
                  <a:t>: Each edge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of matching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can “block” at most two edges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, each of these two edges </a:t>
                </a:r>
                <a:r>
                  <a:rPr lang="en-US"/>
                  <a:t>can “block” </a:t>
                </a:r>
                <a:r>
                  <a:rPr lang="en-US" dirty="0"/>
                  <a:t>at most two edges in the best matching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000129" cy="4859260"/>
              </a:xfrm>
              <a:blipFill>
                <a:blip r:embed="rId3"/>
                <a:stretch>
                  <a:fillRect l="-1098" t="-1754" r="-14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30563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Matchings in the Semi-Streaming Model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000129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=0,1,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…, 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(1+</m:t>
                            </m:r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func>
                  </m:oMath>
                </a14:m>
                <a:r>
                  <a:rPr lang="en-US" dirty="0"/>
                  <a:t>,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/>
                  <a:t>be the </a:t>
                </a:r>
                <a:r>
                  <a:rPr lang="en-US" dirty="0" err="1"/>
                  <a:t>substream</a:t>
                </a:r>
                <a:r>
                  <a:rPr lang="en-US" dirty="0"/>
                  <a:t> that contains edges with weights between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(1+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(1+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be a maximal matching obtained by using greedy algorithm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be obtained by greedily adding edges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(1+</m:t>
                            </m:r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</m:fName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func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,…,1,0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Algorithm is a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-approximation to the maximum weighted matching in the semi-streaming model </a:t>
                </a:r>
                <a:r>
                  <a:rPr lang="en-US" dirty="0">
                    <a:solidFill>
                      <a:schemeClr val="accent1"/>
                    </a:solidFill>
                  </a:rPr>
                  <a:t>[CrouchStubbs14]</a:t>
                </a:r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000129" cy="4859260"/>
              </a:xfrm>
              <a:blipFill>
                <a:blip r:embed="rId3"/>
                <a:stretch>
                  <a:fillRect l="-1098" t="-1754" r="-14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97807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Matchings in the Semi-Streaming Model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Greedy algorithm is a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-approximation to the maximum matching that uses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space</a:t>
                </a:r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FF0000"/>
                    </a:solidFill>
                  </a:rPr>
                  <a:t>OPEN</a:t>
                </a:r>
                <a:r>
                  <a:rPr lang="en-US" dirty="0"/>
                  <a:t>: Is it possible to achieve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-approximation to the maximum (cardinality) matching using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polylog</m:t>
                    </m:r>
                    <m:d>
                      <m:d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space for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&lt;2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  <a:blipFill>
                <a:blip r:embed="rId3"/>
                <a:stretch>
                  <a:fillRect l="-1071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4295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5AC62-A5FD-2A5B-018F-859A378AA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80059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Presentation Schedule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F2126B-4AA6-302B-7E5A-170FFAAB8B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422775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dirty="0">
                <a:solidFill>
                  <a:srgbClr val="00B050"/>
                </a:solidFill>
              </a:rPr>
              <a:t>November 27</a:t>
            </a:r>
            <a:r>
              <a:rPr lang="en-US" dirty="0"/>
              <a:t>: </a:t>
            </a:r>
            <a:r>
              <a:rPr lang="en-US" dirty="0" err="1"/>
              <a:t>Chunkai</a:t>
            </a:r>
            <a:r>
              <a:rPr lang="en-US" dirty="0"/>
              <a:t>, Jung, Galaxy AI</a:t>
            </a:r>
          </a:p>
          <a:p>
            <a:pPr>
              <a:buClr>
                <a:schemeClr val="tx1"/>
              </a:buClr>
            </a:pPr>
            <a:r>
              <a:rPr lang="en-US" dirty="0">
                <a:solidFill>
                  <a:srgbClr val="00B050"/>
                </a:solidFill>
              </a:rPr>
              <a:t>November 29</a:t>
            </a:r>
            <a:r>
              <a:rPr lang="en-US" dirty="0"/>
              <a:t>: STMI, Anmol, Jason</a:t>
            </a:r>
          </a:p>
          <a:p>
            <a:pPr>
              <a:buClr>
                <a:schemeClr val="tx1"/>
              </a:buClr>
            </a:pPr>
            <a:r>
              <a:rPr lang="en-US" dirty="0">
                <a:solidFill>
                  <a:srgbClr val="00B050"/>
                </a:solidFill>
              </a:rPr>
              <a:t>December 1</a:t>
            </a:r>
            <a:r>
              <a:rPr lang="en-US" dirty="0"/>
              <a:t>: </a:t>
            </a:r>
            <a:r>
              <a:rPr lang="en-US" dirty="0" err="1"/>
              <a:t>Bokun</a:t>
            </a:r>
            <a:r>
              <a:rPr lang="en-US" dirty="0"/>
              <a:t>, Ayesha, </a:t>
            </a:r>
            <a:r>
              <a:rPr lang="en-US" dirty="0" err="1"/>
              <a:t>Dawei</a:t>
            </a:r>
            <a:r>
              <a:rPr lang="en-US" dirty="0"/>
              <a:t>, </a:t>
            </a:r>
            <a:r>
              <a:rPr lang="en-US" dirty="0" err="1"/>
              <a:t>Lipai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4645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Matchings in the Semi-Streaming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In a weighted graph, each edge can have weights in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1,…,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en-US" dirty="0"/>
                  <a:t> for some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poly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The weight of a matching is the sum of the weights of the edges</a:t>
                </a:r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  <a:p>
                <a:pPr marL="0" indent="0">
                  <a:buClr>
                    <a:schemeClr val="tx1"/>
                  </a:buClr>
                  <a:buNone/>
                </a:pPr>
                <a:r>
                  <a:rPr lang="en-US" dirty="0"/>
                  <a:t> 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FF0000"/>
                    </a:solidFill>
                  </a:rPr>
                  <a:t>OPEN</a:t>
                </a:r>
                <a:r>
                  <a:rPr lang="en-US" dirty="0"/>
                  <a:t>: Is it possible to achieve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-approximation to the maximum weighted matching using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polylog</m:t>
                    </m:r>
                    <m:d>
                      <m:d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space for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&lt;2</m:t>
                    </m:r>
                  </m:oMath>
                </a14:m>
                <a:r>
                  <a:rPr lang="en-US" dirty="0"/>
                  <a:t>?</a:t>
                </a:r>
                <a:endParaRPr lang="en-US" b="1" dirty="0"/>
              </a:p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Algorithm</a:t>
                </a:r>
                <a:r>
                  <a:rPr lang="en-US" dirty="0"/>
                  <a:t>: There exists a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2+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-approximation to the maximum weighted matching in the semi-streaming model </a:t>
                </a:r>
                <a:r>
                  <a:rPr lang="en-US" dirty="0">
                    <a:solidFill>
                      <a:schemeClr val="accent1"/>
                    </a:solidFill>
                  </a:rPr>
                  <a:t>[PazSchwartzman17]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  <a:blipFill>
                <a:blip r:embed="rId3"/>
                <a:stretch>
                  <a:fillRect l="-1071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16136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Matchings in the Semi-Streaming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A function is submodular if it satisfies the “diminishing gains” property: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∪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∪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Maximize a submodular function across all matchings on a graph</a:t>
                </a:r>
              </a:p>
              <a:p>
                <a:pPr marL="0" indent="0">
                  <a:buClr>
                    <a:schemeClr val="tx1"/>
                  </a:buClr>
                  <a:buNone/>
                </a:pPr>
                <a:r>
                  <a:rPr lang="en-US" dirty="0"/>
                  <a:t> </a:t>
                </a:r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FF0000"/>
                    </a:solidFill>
                  </a:rPr>
                  <a:t>OPEN</a:t>
                </a:r>
                <a:r>
                  <a:rPr lang="en-US" dirty="0"/>
                  <a:t>: Is it possible to achieve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-approximation to the maximum submodular matching using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polylog</m:t>
                    </m:r>
                    <m:d>
                      <m:d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space for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&lt;2</m:t>
                    </m:r>
                  </m:oMath>
                </a14:m>
                <a:r>
                  <a:rPr lang="en-US" dirty="0"/>
                  <a:t>?</a:t>
                </a:r>
                <a:endParaRPr lang="en-US" b="1" dirty="0"/>
              </a:p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Algorithm</a:t>
                </a:r>
                <a:r>
                  <a:rPr lang="en-US" dirty="0"/>
                  <a:t>: There exists 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3+2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≈5.828</m:t>
                    </m:r>
                  </m:oMath>
                </a14:m>
                <a:r>
                  <a:rPr lang="en-US" dirty="0"/>
                  <a:t>-approximation to the maximum weighted matching in the semi-streaming model </a:t>
                </a:r>
                <a:r>
                  <a:rPr lang="en-US" dirty="0">
                    <a:solidFill>
                      <a:schemeClr val="accent1"/>
                    </a:solidFill>
                  </a:rPr>
                  <a:t>[LevinWajc21]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  <a:blipFill>
                <a:blip r:embed="rId3"/>
                <a:stretch>
                  <a:fillRect l="-1071" t="-2005" r="-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79283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Connectivity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Connected graph</a:t>
                </a:r>
                <a:r>
                  <a:rPr lang="en-US" dirty="0"/>
                  <a:t>: There exists a path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for any pair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 </a:t>
                </a:r>
                <a:r>
                  <a:rPr lang="en-US" dirty="0"/>
                  <a:t>of vertices</a:t>
                </a:r>
              </a:p>
              <a:p>
                <a:pPr>
                  <a:buClr>
                    <a:schemeClr val="tx1"/>
                  </a:buClr>
                </a:pPr>
                <a:endParaRPr lang="en-US" dirty="0">
                  <a:solidFill>
                    <a:srgbClr val="00B050"/>
                  </a:solidFill>
                </a:endParaRPr>
              </a:p>
              <a:p>
                <a:pPr>
                  <a:buClr>
                    <a:schemeClr val="tx1"/>
                  </a:buClr>
                </a:pPr>
                <a:endParaRPr lang="en-US" dirty="0">
                  <a:solidFill>
                    <a:srgbClr val="00B050"/>
                  </a:solidFill>
                </a:endParaRPr>
              </a:p>
              <a:p>
                <a:pPr>
                  <a:buClr>
                    <a:schemeClr val="tx1"/>
                  </a:buClr>
                </a:pPr>
                <a:endParaRPr lang="en-US" dirty="0">
                  <a:solidFill>
                    <a:srgbClr val="00B050"/>
                  </a:solidFill>
                </a:endParaRPr>
              </a:p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Goal</a:t>
                </a:r>
                <a:r>
                  <a:rPr lang="en-US" dirty="0"/>
                  <a:t>: Given a graph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, determine whether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is a connected graph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  <a:blipFill>
                <a:blip r:embed="rId3"/>
                <a:stretch>
                  <a:fillRect l="-1071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67084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1220A12D-E423-430B-F720-287655ABABB1}"/>
              </a:ext>
            </a:extLst>
          </p:cNvPr>
          <p:cNvSpPr/>
          <p:nvPr/>
        </p:nvSpPr>
        <p:spPr>
          <a:xfrm>
            <a:off x="3186066" y="3460805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6E5C1EA-72B4-2CBE-7C6E-5A5D9C97EA82}"/>
              </a:ext>
            </a:extLst>
          </p:cNvPr>
          <p:cNvSpPr/>
          <p:nvPr/>
        </p:nvSpPr>
        <p:spPr>
          <a:xfrm>
            <a:off x="4984386" y="5247740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5B8633D-3670-F964-D26D-6FA052822E0B}"/>
              </a:ext>
            </a:extLst>
          </p:cNvPr>
          <p:cNvSpPr/>
          <p:nvPr/>
        </p:nvSpPr>
        <p:spPr>
          <a:xfrm>
            <a:off x="4904691" y="1782297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CFD0B55-ADBF-2090-7DE4-DA99C4D41B5B}"/>
              </a:ext>
            </a:extLst>
          </p:cNvPr>
          <p:cNvSpPr/>
          <p:nvPr/>
        </p:nvSpPr>
        <p:spPr>
          <a:xfrm>
            <a:off x="8078769" y="5247740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8C5CE5C-66C8-AD03-7099-8B9DD1BD2BF7}"/>
              </a:ext>
            </a:extLst>
          </p:cNvPr>
          <p:cNvSpPr/>
          <p:nvPr/>
        </p:nvSpPr>
        <p:spPr>
          <a:xfrm>
            <a:off x="8158464" y="1782297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1758E37-2FA0-BE34-BF9E-EF3EBC5C3686}"/>
                  </a:ext>
                </a:extLst>
              </p:cNvPr>
              <p:cNvSpPr txBox="1"/>
              <p:nvPr/>
            </p:nvSpPr>
            <p:spPr>
              <a:xfrm>
                <a:off x="2671038" y="3016070"/>
                <a:ext cx="64911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1758E37-2FA0-BE34-BF9E-EF3EBC5C36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1038" y="3016070"/>
                <a:ext cx="649118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BD63DD2-56E3-6296-C5E9-4C04C8AA105B}"/>
                  </a:ext>
                </a:extLst>
              </p:cNvPr>
              <p:cNvSpPr txBox="1"/>
              <p:nvPr/>
            </p:nvSpPr>
            <p:spPr>
              <a:xfrm>
                <a:off x="4494658" y="1255290"/>
                <a:ext cx="64911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BD63DD2-56E3-6296-C5E9-4C04C8AA1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4658" y="1255290"/>
                <a:ext cx="649118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0E7196B-711E-16C0-C60F-61F5AE148D11}"/>
                  </a:ext>
                </a:extLst>
              </p:cNvPr>
              <p:cNvSpPr txBox="1"/>
              <p:nvPr/>
            </p:nvSpPr>
            <p:spPr>
              <a:xfrm>
                <a:off x="8237440" y="1255290"/>
                <a:ext cx="64911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0E7196B-711E-16C0-C60F-61F5AE148D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7440" y="1255290"/>
                <a:ext cx="649118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4B287CA-5FEF-6F3E-6BC5-5E2028E794A1}"/>
                  </a:ext>
                </a:extLst>
              </p:cNvPr>
              <p:cNvSpPr txBox="1"/>
              <p:nvPr/>
            </p:nvSpPr>
            <p:spPr>
              <a:xfrm>
                <a:off x="8237440" y="5404710"/>
                <a:ext cx="64911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4B287CA-5FEF-6F3E-6BC5-5E2028E794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7440" y="5404710"/>
                <a:ext cx="649118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3262B0F-3E58-179B-CF5E-2C46B606B3A7}"/>
                  </a:ext>
                </a:extLst>
              </p:cNvPr>
              <p:cNvSpPr txBox="1"/>
              <p:nvPr/>
            </p:nvSpPr>
            <p:spPr>
              <a:xfrm>
                <a:off x="4819217" y="5494661"/>
                <a:ext cx="64911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3262B0F-3E58-179B-CF5E-2C46B606B3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9217" y="5494661"/>
                <a:ext cx="649118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31EB665-9B83-11E5-320B-A1B5A704946B}"/>
              </a:ext>
            </a:extLst>
          </p:cNvPr>
          <p:cNvCxnSpPr>
            <a:cxnSpLocks/>
            <a:stCxn id="6" idx="7"/>
            <a:endCxn id="8" idx="3"/>
          </p:cNvCxnSpPr>
          <p:nvPr/>
        </p:nvCxnSpPr>
        <p:spPr>
          <a:xfrm flipV="1">
            <a:off x="3322114" y="1916279"/>
            <a:ext cx="1605919" cy="156751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68F1F94-A60A-1244-DE4A-20A4F1BC7F35}"/>
              </a:ext>
            </a:extLst>
          </p:cNvPr>
          <p:cNvCxnSpPr>
            <a:cxnSpLocks/>
            <a:stCxn id="6" idx="6"/>
            <a:endCxn id="10" idx="3"/>
          </p:cNvCxnSpPr>
          <p:nvPr/>
        </p:nvCxnSpPr>
        <p:spPr>
          <a:xfrm flipV="1">
            <a:off x="3345456" y="1916279"/>
            <a:ext cx="4836350" cy="162301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CE32320-253B-BD1C-86DB-907BC3106111}"/>
              </a:ext>
            </a:extLst>
          </p:cNvPr>
          <p:cNvCxnSpPr>
            <a:cxnSpLocks/>
            <a:stCxn id="8" idx="6"/>
            <a:endCxn id="10" idx="2"/>
          </p:cNvCxnSpPr>
          <p:nvPr/>
        </p:nvCxnSpPr>
        <p:spPr>
          <a:xfrm>
            <a:off x="5064081" y="1860782"/>
            <a:ext cx="309438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7CD418F-82FC-6CA0-3EA1-1487870EC350}"/>
              </a:ext>
            </a:extLst>
          </p:cNvPr>
          <p:cNvCxnSpPr>
            <a:cxnSpLocks/>
            <a:stCxn id="6" idx="6"/>
            <a:endCxn id="7" idx="0"/>
          </p:cNvCxnSpPr>
          <p:nvPr/>
        </p:nvCxnSpPr>
        <p:spPr>
          <a:xfrm>
            <a:off x="3345456" y="3539290"/>
            <a:ext cx="1718625" cy="170845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F079F87-98F4-74F3-B8F8-DDD9DBD3B26A}"/>
              </a:ext>
            </a:extLst>
          </p:cNvPr>
          <p:cNvCxnSpPr>
            <a:cxnSpLocks/>
            <a:stCxn id="8" idx="4"/>
            <a:endCxn id="7" idx="0"/>
          </p:cNvCxnSpPr>
          <p:nvPr/>
        </p:nvCxnSpPr>
        <p:spPr>
          <a:xfrm>
            <a:off x="4984386" y="1939267"/>
            <a:ext cx="79695" cy="330847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53A7C65B-C949-6B86-9199-F1EC4FF3090B}"/>
              </a:ext>
            </a:extLst>
          </p:cNvPr>
          <p:cNvCxnSpPr>
            <a:cxnSpLocks/>
            <a:stCxn id="10" idx="4"/>
            <a:endCxn id="9" idx="0"/>
          </p:cNvCxnSpPr>
          <p:nvPr/>
        </p:nvCxnSpPr>
        <p:spPr>
          <a:xfrm flipH="1">
            <a:off x="8158464" y="1939267"/>
            <a:ext cx="79695" cy="330847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057AEA5A-680A-B867-9AF8-7000CCC6B708}"/>
              </a:ext>
            </a:extLst>
          </p:cNvPr>
          <p:cNvCxnSpPr>
            <a:cxnSpLocks/>
            <a:stCxn id="7" idx="6"/>
            <a:endCxn id="9" idx="2"/>
          </p:cNvCxnSpPr>
          <p:nvPr/>
        </p:nvCxnSpPr>
        <p:spPr>
          <a:xfrm>
            <a:off x="5143776" y="5326225"/>
            <a:ext cx="293499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0EAA11A1-4CA4-3485-7DC9-AB8FD9F978ED}"/>
              </a:ext>
            </a:extLst>
          </p:cNvPr>
          <p:cNvCxnSpPr>
            <a:cxnSpLocks/>
            <a:stCxn id="6" idx="6"/>
            <a:endCxn id="9" idx="1"/>
          </p:cNvCxnSpPr>
          <p:nvPr/>
        </p:nvCxnSpPr>
        <p:spPr>
          <a:xfrm>
            <a:off x="3345456" y="3539290"/>
            <a:ext cx="4756655" cy="173143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>
            <a:extLst>
              <a:ext uri="{FF2B5EF4-FFF2-40B4-BE49-F238E27FC236}">
                <a16:creationId xmlns:a16="http://schemas.microsoft.com/office/drawing/2014/main" id="{B8B8C319-75D8-D054-4224-0F02F24639B5}"/>
              </a:ext>
            </a:extLst>
          </p:cNvPr>
          <p:cNvSpPr/>
          <p:nvPr/>
        </p:nvSpPr>
        <p:spPr>
          <a:xfrm>
            <a:off x="9401586" y="3473882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6F359442-3D6B-F341-2FF4-0D0A5976B01C}"/>
                  </a:ext>
                </a:extLst>
              </p:cNvPr>
              <p:cNvSpPr txBox="1"/>
              <p:nvPr/>
            </p:nvSpPr>
            <p:spPr>
              <a:xfrm>
                <a:off x="9474822" y="3016070"/>
                <a:ext cx="64911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6F359442-3D6B-F341-2FF4-0D0A5976B0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4822" y="3016070"/>
                <a:ext cx="649118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AC040920-2E40-A27C-ED72-5F21222CEC4C}"/>
              </a:ext>
            </a:extLst>
          </p:cNvPr>
          <p:cNvCxnSpPr>
            <a:cxnSpLocks/>
            <a:stCxn id="6" idx="6"/>
            <a:endCxn id="51" idx="2"/>
          </p:cNvCxnSpPr>
          <p:nvPr/>
        </p:nvCxnSpPr>
        <p:spPr>
          <a:xfrm>
            <a:off x="3345456" y="3539290"/>
            <a:ext cx="6056130" cy="1307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95452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1220A12D-E423-430B-F720-287655ABABB1}"/>
              </a:ext>
            </a:extLst>
          </p:cNvPr>
          <p:cNvSpPr/>
          <p:nvPr/>
        </p:nvSpPr>
        <p:spPr>
          <a:xfrm>
            <a:off x="3186066" y="3460805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6E5C1EA-72B4-2CBE-7C6E-5A5D9C97EA82}"/>
              </a:ext>
            </a:extLst>
          </p:cNvPr>
          <p:cNvSpPr/>
          <p:nvPr/>
        </p:nvSpPr>
        <p:spPr>
          <a:xfrm>
            <a:off x="4984386" y="5247740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5B8633D-3670-F964-D26D-6FA052822E0B}"/>
              </a:ext>
            </a:extLst>
          </p:cNvPr>
          <p:cNvSpPr/>
          <p:nvPr/>
        </p:nvSpPr>
        <p:spPr>
          <a:xfrm>
            <a:off x="4904691" y="1782297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CFD0B55-ADBF-2090-7DE4-DA99C4D41B5B}"/>
              </a:ext>
            </a:extLst>
          </p:cNvPr>
          <p:cNvSpPr/>
          <p:nvPr/>
        </p:nvSpPr>
        <p:spPr>
          <a:xfrm>
            <a:off x="8078769" y="5247740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8C5CE5C-66C8-AD03-7099-8B9DD1BD2BF7}"/>
              </a:ext>
            </a:extLst>
          </p:cNvPr>
          <p:cNvSpPr/>
          <p:nvPr/>
        </p:nvSpPr>
        <p:spPr>
          <a:xfrm>
            <a:off x="8158464" y="1782297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1758E37-2FA0-BE34-BF9E-EF3EBC5C3686}"/>
                  </a:ext>
                </a:extLst>
              </p:cNvPr>
              <p:cNvSpPr txBox="1"/>
              <p:nvPr/>
            </p:nvSpPr>
            <p:spPr>
              <a:xfrm>
                <a:off x="2671038" y="3016070"/>
                <a:ext cx="64911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1758E37-2FA0-BE34-BF9E-EF3EBC5C36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1038" y="3016070"/>
                <a:ext cx="649118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BD63DD2-56E3-6296-C5E9-4C04C8AA105B}"/>
                  </a:ext>
                </a:extLst>
              </p:cNvPr>
              <p:cNvSpPr txBox="1"/>
              <p:nvPr/>
            </p:nvSpPr>
            <p:spPr>
              <a:xfrm>
                <a:off x="4494658" y="1255290"/>
                <a:ext cx="64911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BD63DD2-56E3-6296-C5E9-4C04C8AA1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4658" y="1255290"/>
                <a:ext cx="649118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0E7196B-711E-16C0-C60F-61F5AE148D11}"/>
                  </a:ext>
                </a:extLst>
              </p:cNvPr>
              <p:cNvSpPr txBox="1"/>
              <p:nvPr/>
            </p:nvSpPr>
            <p:spPr>
              <a:xfrm>
                <a:off x="8237440" y="1255290"/>
                <a:ext cx="64911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0E7196B-711E-16C0-C60F-61F5AE148D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7440" y="1255290"/>
                <a:ext cx="649118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4B287CA-5FEF-6F3E-6BC5-5E2028E794A1}"/>
                  </a:ext>
                </a:extLst>
              </p:cNvPr>
              <p:cNvSpPr txBox="1"/>
              <p:nvPr/>
            </p:nvSpPr>
            <p:spPr>
              <a:xfrm>
                <a:off x="8237440" y="5404710"/>
                <a:ext cx="64911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4B287CA-5FEF-6F3E-6BC5-5E2028E794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7440" y="5404710"/>
                <a:ext cx="649118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3262B0F-3E58-179B-CF5E-2C46B606B3A7}"/>
                  </a:ext>
                </a:extLst>
              </p:cNvPr>
              <p:cNvSpPr txBox="1"/>
              <p:nvPr/>
            </p:nvSpPr>
            <p:spPr>
              <a:xfrm>
                <a:off x="4819217" y="5494661"/>
                <a:ext cx="64911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3262B0F-3E58-179B-CF5E-2C46B606B3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9217" y="5494661"/>
                <a:ext cx="649118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31EB665-9B83-11E5-320B-A1B5A704946B}"/>
              </a:ext>
            </a:extLst>
          </p:cNvPr>
          <p:cNvCxnSpPr>
            <a:cxnSpLocks/>
            <a:stCxn id="6" idx="7"/>
            <a:endCxn id="8" idx="3"/>
          </p:cNvCxnSpPr>
          <p:nvPr/>
        </p:nvCxnSpPr>
        <p:spPr>
          <a:xfrm flipV="1">
            <a:off x="3322114" y="1916279"/>
            <a:ext cx="1605919" cy="156751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68F1F94-A60A-1244-DE4A-20A4F1BC7F35}"/>
              </a:ext>
            </a:extLst>
          </p:cNvPr>
          <p:cNvCxnSpPr>
            <a:cxnSpLocks/>
            <a:stCxn id="6" idx="6"/>
            <a:endCxn id="10" idx="3"/>
          </p:cNvCxnSpPr>
          <p:nvPr/>
        </p:nvCxnSpPr>
        <p:spPr>
          <a:xfrm flipV="1">
            <a:off x="3345456" y="1916279"/>
            <a:ext cx="4836350" cy="162301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CE32320-253B-BD1C-86DB-907BC3106111}"/>
              </a:ext>
            </a:extLst>
          </p:cNvPr>
          <p:cNvCxnSpPr>
            <a:cxnSpLocks/>
            <a:stCxn id="8" idx="6"/>
            <a:endCxn id="10" idx="2"/>
          </p:cNvCxnSpPr>
          <p:nvPr/>
        </p:nvCxnSpPr>
        <p:spPr>
          <a:xfrm>
            <a:off x="5064081" y="1860782"/>
            <a:ext cx="309438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7CD418F-82FC-6CA0-3EA1-1487870EC350}"/>
              </a:ext>
            </a:extLst>
          </p:cNvPr>
          <p:cNvCxnSpPr>
            <a:cxnSpLocks/>
            <a:stCxn id="6" idx="6"/>
            <a:endCxn id="7" idx="0"/>
          </p:cNvCxnSpPr>
          <p:nvPr/>
        </p:nvCxnSpPr>
        <p:spPr>
          <a:xfrm>
            <a:off x="3345456" y="3539290"/>
            <a:ext cx="1718625" cy="170845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F079F87-98F4-74F3-B8F8-DDD9DBD3B26A}"/>
              </a:ext>
            </a:extLst>
          </p:cNvPr>
          <p:cNvCxnSpPr>
            <a:cxnSpLocks/>
            <a:stCxn id="8" idx="4"/>
            <a:endCxn id="7" idx="0"/>
          </p:cNvCxnSpPr>
          <p:nvPr/>
        </p:nvCxnSpPr>
        <p:spPr>
          <a:xfrm>
            <a:off x="4984386" y="1939267"/>
            <a:ext cx="79695" cy="330847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53A7C65B-C949-6B86-9199-F1EC4FF3090B}"/>
              </a:ext>
            </a:extLst>
          </p:cNvPr>
          <p:cNvCxnSpPr>
            <a:cxnSpLocks/>
            <a:stCxn id="10" idx="4"/>
            <a:endCxn id="9" idx="0"/>
          </p:cNvCxnSpPr>
          <p:nvPr/>
        </p:nvCxnSpPr>
        <p:spPr>
          <a:xfrm flipH="1">
            <a:off x="8158464" y="1939267"/>
            <a:ext cx="79695" cy="330847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057AEA5A-680A-B867-9AF8-7000CCC6B708}"/>
              </a:ext>
            </a:extLst>
          </p:cNvPr>
          <p:cNvCxnSpPr>
            <a:cxnSpLocks/>
            <a:stCxn id="7" idx="6"/>
            <a:endCxn id="9" idx="2"/>
          </p:cNvCxnSpPr>
          <p:nvPr/>
        </p:nvCxnSpPr>
        <p:spPr>
          <a:xfrm>
            <a:off x="5143776" y="5326225"/>
            <a:ext cx="293499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0EAA11A1-4CA4-3485-7DC9-AB8FD9F978ED}"/>
              </a:ext>
            </a:extLst>
          </p:cNvPr>
          <p:cNvCxnSpPr>
            <a:cxnSpLocks/>
            <a:stCxn id="6" idx="6"/>
            <a:endCxn id="9" idx="1"/>
          </p:cNvCxnSpPr>
          <p:nvPr/>
        </p:nvCxnSpPr>
        <p:spPr>
          <a:xfrm>
            <a:off x="3345456" y="3539290"/>
            <a:ext cx="4756655" cy="173143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>
            <a:extLst>
              <a:ext uri="{FF2B5EF4-FFF2-40B4-BE49-F238E27FC236}">
                <a16:creationId xmlns:a16="http://schemas.microsoft.com/office/drawing/2014/main" id="{B8B8C319-75D8-D054-4224-0F02F24639B5}"/>
              </a:ext>
            </a:extLst>
          </p:cNvPr>
          <p:cNvSpPr/>
          <p:nvPr/>
        </p:nvSpPr>
        <p:spPr>
          <a:xfrm>
            <a:off x="9401586" y="3473882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6F359442-3D6B-F341-2FF4-0D0A5976B01C}"/>
                  </a:ext>
                </a:extLst>
              </p:cNvPr>
              <p:cNvSpPr txBox="1"/>
              <p:nvPr/>
            </p:nvSpPr>
            <p:spPr>
              <a:xfrm>
                <a:off x="9474822" y="3016070"/>
                <a:ext cx="64911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6F359442-3D6B-F341-2FF4-0D0A5976B0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4822" y="3016070"/>
                <a:ext cx="649118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5775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Connectivity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825625"/>
            <a:ext cx="10242755" cy="1831975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dirty="0">
                <a:solidFill>
                  <a:srgbClr val="00B050"/>
                </a:solidFill>
              </a:rPr>
              <a:t>Transportation networks</a:t>
            </a:r>
            <a:r>
              <a:rPr lang="en-US" dirty="0"/>
              <a:t>: Analyzing the connectivity of transportation networks, e.g., roads, railways, flight routes, is critical for optimizing routes, planning public transportation, identifying congested areas, and ensuring efficient travel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FAE00A-F382-0C53-42B2-2BD3C4408F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308" y="3466621"/>
            <a:ext cx="5158692" cy="30099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C1F6B81-7372-9391-8C20-D6D5348897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523" y="3792537"/>
            <a:ext cx="6878678" cy="2751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0529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Connectivity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825625"/>
            <a:ext cx="10242755" cy="1831975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dirty="0">
                <a:solidFill>
                  <a:srgbClr val="00B050"/>
                </a:solidFill>
              </a:rPr>
              <a:t>Electrical power grids</a:t>
            </a:r>
            <a:r>
              <a:rPr lang="en-US" dirty="0"/>
              <a:t>: Determining the connectivity of an electric power grid is essential for ensuring a reliable and resilient power supply. Identifying isolated components helps in quickly restoring power after outages.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FF57EB-101E-BE54-B87A-B30BFC4750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157" y="3937747"/>
            <a:ext cx="4107797" cy="22927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A023007-DE8F-85F7-349F-2BCBA6FDFD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440" y="3821805"/>
            <a:ext cx="3489511" cy="2524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6483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Spanning Forest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Spanning tree</a:t>
                </a:r>
                <a:r>
                  <a:rPr lang="en-US" dirty="0"/>
                  <a:t>: A subgraph of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that is a tree and contains all the vertices of the graph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dirty="0">
                  <a:solidFill>
                    <a:srgbClr val="00B050"/>
                  </a:solidFill>
                </a:endParaRPr>
              </a:p>
              <a:p>
                <a:pPr>
                  <a:buClr>
                    <a:schemeClr val="tx1"/>
                  </a:buClr>
                </a:pPr>
                <a:endParaRPr lang="en-US" dirty="0">
                  <a:solidFill>
                    <a:srgbClr val="00B050"/>
                  </a:solidFill>
                </a:endParaRPr>
              </a:p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Spanning forest</a:t>
                </a:r>
                <a:r>
                  <a:rPr lang="en-US" dirty="0"/>
                  <a:t>: A subgraph of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that is a union of trees that contains all the vertices of the graph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  <a:blipFill>
                <a:blip r:embed="rId3"/>
                <a:stretch>
                  <a:fillRect l="-1071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69210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Spanning Forest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Spanning tree</a:t>
                </a:r>
                <a:r>
                  <a:rPr lang="en-US" dirty="0"/>
                  <a:t>: A subgraph of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that is a tree and contains all the vertices of the graph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dirty="0">
                  <a:solidFill>
                    <a:srgbClr val="00B050"/>
                  </a:solidFill>
                </a:endParaRPr>
              </a:p>
              <a:p>
                <a:pPr>
                  <a:buClr>
                    <a:schemeClr val="tx1"/>
                  </a:buClr>
                </a:pPr>
                <a:endParaRPr lang="en-US" dirty="0">
                  <a:solidFill>
                    <a:srgbClr val="00B050"/>
                  </a:solidFill>
                </a:endParaRPr>
              </a:p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Spanning forest</a:t>
                </a:r>
                <a:r>
                  <a:rPr lang="en-US" dirty="0"/>
                  <a:t>: A subgraph of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that is a union of trees that contains all the vertices of the graph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Observation</a:t>
                </a:r>
                <a:r>
                  <a:rPr lang="en-US" dirty="0"/>
                  <a:t>: A graph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connected </a:t>
                </a:r>
                <a:r>
                  <a:rPr lang="en-US" dirty="0">
                    <a:solidFill>
                      <a:srgbClr val="FF0000"/>
                    </a:solidFill>
                  </a:rPr>
                  <a:t>if and only if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has a spanning tree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  <a:blipFill>
                <a:blip r:embed="rId3"/>
                <a:stretch>
                  <a:fillRect l="-1071" t="-2005" r="-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15790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1220A12D-E423-430B-F720-287655ABABB1}"/>
              </a:ext>
            </a:extLst>
          </p:cNvPr>
          <p:cNvSpPr/>
          <p:nvPr/>
        </p:nvSpPr>
        <p:spPr>
          <a:xfrm>
            <a:off x="3186066" y="3460805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6E5C1EA-72B4-2CBE-7C6E-5A5D9C97EA82}"/>
              </a:ext>
            </a:extLst>
          </p:cNvPr>
          <p:cNvSpPr/>
          <p:nvPr/>
        </p:nvSpPr>
        <p:spPr>
          <a:xfrm>
            <a:off x="4984386" y="5247740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5B8633D-3670-F964-D26D-6FA052822E0B}"/>
              </a:ext>
            </a:extLst>
          </p:cNvPr>
          <p:cNvSpPr/>
          <p:nvPr/>
        </p:nvSpPr>
        <p:spPr>
          <a:xfrm>
            <a:off x="4904691" y="1782297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CFD0B55-ADBF-2090-7DE4-DA99C4D41B5B}"/>
              </a:ext>
            </a:extLst>
          </p:cNvPr>
          <p:cNvSpPr/>
          <p:nvPr/>
        </p:nvSpPr>
        <p:spPr>
          <a:xfrm>
            <a:off x="8078769" y="5247740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8C5CE5C-66C8-AD03-7099-8B9DD1BD2BF7}"/>
              </a:ext>
            </a:extLst>
          </p:cNvPr>
          <p:cNvSpPr/>
          <p:nvPr/>
        </p:nvSpPr>
        <p:spPr>
          <a:xfrm>
            <a:off x="8158464" y="1782297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1758E37-2FA0-BE34-BF9E-EF3EBC5C3686}"/>
                  </a:ext>
                </a:extLst>
              </p:cNvPr>
              <p:cNvSpPr txBox="1"/>
              <p:nvPr/>
            </p:nvSpPr>
            <p:spPr>
              <a:xfrm>
                <a:off x="2671038" y="3016070"/>
                <a:ext cx="64911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1758E37-2FA0-BE34-BF9E-EF3EBC5C36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1038" y="3016070"/>
                <a:ext cx="649118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BD63DD2-56E3-6296-C5E9-4C04C8AA105B}"/>
                  </a:ext>
                </a:extLst>
              </p:cNvPr>
              <p:cNvSpPr txBox="1"/>
              <p:nvPr/>
            </p:nvSpPr>
            <p:spPr>
              <a:xfrm>
                <a:off x="4494658" y="1255290"/>
                <a:ext cx="64911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BD63DD2-56E3-6296-C5E9-4C04C8AA1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4658" y="1255290"/>
                <a:ext cx="649118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0E7196B-711E-16C0-C60F-61F5AE148D11}"/>
                  </a:ext>
                </a:extLst>
              </p:cNvPr>
              <p:cNvSpPr txBox="1"/>
              <p:nvPr/>
            </p:nvSpPr>
            <p:spPr>
              <a:xfrm>
                <a:off x="8237440" y="1255290"/>
                <a:ext cx="64911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0E7196B-711E-16C0-C60F-61F5AE148D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7440" y="1255290"/>
                <a:ext cx="649118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4B287CA-5FEF-6F3E-6BC5-5E2028E794A1}"/>
                  </a:ext>
                </a:extLst>
              </p:cNvPr>
              <p:cNvSpPr txBox="1"/>
              <p:nvPr/>
            </p:nvSpPr>
            <p:spPr>
              <a:xfrm>
                <a:off x="8237440" y="5404710"/>
                <a:ext cx="64911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4B287CA-5FEF-6F3E-6BC5-5E2028E794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7440" y="5404710"/>
                <a:ext cx="649118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3262B0F-3E58-179B-CF5E-2C46B606B3A7}"/>
                  </a:ext>
                </a:extLst>
              </p:cNvPr>
              <p:cNvSpPr txBox="1"/>
              <p:nvPr/>
            </p:nvSpPr>
            <p:spPr>
              <a:xfrm>
                <a:off x="4819217" y="5494661"/>
                <a:ext cx="64911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3262B0F-3E58-179B-CF5E-2C46B606B3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9217" y="5494661"/>
                <a:ext cx="649118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31EB665-9B83-11E5-320B-A1B5A704946B}"/>
              </a:ext>
            </a:extLst>
          </p:cNvPr>
          <p:cNvCxnSpPr>
            <a:cxnSpLocks/>
            <a:stCxn id="6" idx="7"/>
            <a:endCxn id="8" idx="3"/>
          </p:cNvCxnSpPr>
          <p:nvPr/>
        </p:nvCxnSpPr>
        <p:spPr>
          <a:xfrm flipV="1">
            <a:off x="3322114" y="1916279"/>
            <a:ext cx="1605919" cy="156751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68F1F94-A60A-1244-DE4A-20A4F1BC7F35}"/>
              </a:ext>
            </a:extLst>
          </p:cNvPr>
          <p:cNvCxnSpPr>
            <a:cxnSpLocks/>
            <a:stCxn id="6" idx="6"/>
            <a:endCxn id="10" idx="3"/>
          </p:cNvCxnSpPr>
          <p:nvPr/>
        </p:nvCxnSpPr>
        <p:spPr>
          <a:xfrm flipV="1">
            <a:off x="3345456" y="1916279"/>
            <a:ext cx="4836350" cy="162301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CE32320-253B-BD1C-86DB-907BC3106111}"/>
              </a:ext>
            </a:extLst>
          </p:cNvPr>
          <p:cNvCxnSpPr>
            <a:cxnSpLocks/>
            <a:stCxn id="8" idx="6"/>
            <a:endCxn id="10" idx="2"/>
          </p:cNvCxnSpPr>
          <p:nvPr/>
        </p:nvCxnSpPr>
        <p:spPr>
          <a:xfrm>
            <a:off x="5064081" y="1860782"/>
            <a:ext cx="309438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7CD418F-82FC-6CA0-3EA1-1487870EC350}"/>
              </a:ext>
            </a:extLst>
          </p:cNvPr>
          <p:cNvCxnSpPr>
            <a:cxnSpLocks/>
            <a:stCxn id="6" idx="6"/>
            <a:endCxn id="7" idx="0"/>
          </p:cNvCxnSpPr>
          <p:nvPr/>
        </p:nvCxnSpPr>
        <p:spPr>
          <a:xfrm>
            <a:off x="3345456" y="3539290"/>
            <a:ext cx="1718625" cy="170845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F079F87-98F4-74F3-B8F8-DDD9DBD3B26A}"/>
              </a:ext>
            </a:extLst>
          </p:cNvPr>
          <p:cNvCxnSpPr>
            <a:cxnSpLocks/>
            <a:stCxn id="8" idx="4"/>
            <a:endCxn id="7" idx="0"/>
          </p:cNvCxnSpPr>
          <p:nvPr/>
        </p:nvCxnSpPr>
        <p:spPr>
          <a:xfrm>
            <a:off x="4984386" y="1939267"/>
            <a:ext cx="79695" cy="330847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53A7C65B-C949-6B86-9199-F1EC4FF3090B}"/>
              </a:ext>
            </a:extLst>
          </p:cNvPr>
          <p:cNvCxnSpPr>
            <a:cxnSpLocks/>
            <a:stCxn id="10" idx="4"/>
            <a:endCxn id="9" idx="0"/>
          </p:cNvCxnSpPr>
          <p:nvPr/>
        </p:nvCxnSpPr>
        <p:spPr>
          <a:xfrm flipH="1">
            <a:off x="8158464" y="1939267"/>
            <a:ext cx="79695" cy="330847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057AEA5A-680A-B867-9AF8-7000CCC6B708}"/>
              </a:ext>
            </a:extLst>
          </p:cNvPr>
          <p:cNvCxnSpPr>
            <a:cxnSpLocks/>
            <a:stCxn id="7" idx="6"/>
            <a:endCxn id="9" idx="2"/>
          </p:cNvCxnSpPr>
          <p:nvPr/>
        </p:nvCxnSpPr>
        <p:spPr>
          <a:xfrm>
            <a:off x="5143776" y="5326225"/>
            <a:ext cx="293499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0EAA11A1-4CA4-3485-7DC9-AB8FD9F978ED}"/>
              </a:ext>
            </a:extLst>
          </p:cNvPr>
          <p:cNvCxnSpPr>
            <a:cxnSpLocks/>
            <a:stCxn id="6" idx="6"/>
            <a:endCxn id="9" idx="1"/>
          </p:cNvCxnSpPr>
          <p:nvPr/>
        </p:nvCxnSpPr>
        <p:spPr>
          <a:xfrm>
            <a:off x="3345456" y="3539290"/>
            <a:ext cx="4756655" cy="173143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>
            <a:extLst>
              <a:ext uri="{FF2B5EF4-FFF2-40B4-BE49-F238E27FC236}">
                <a16:creationId xmlns:a16="http://schemas.microsoft.com/office/drawing/2014/main" id="{B8B8C319-75D8-D054-4224-0F02F24639B5}"/>
              </a:ext>
            </a:extLst>
          </p:cNvPr>
          <p:cNvSpPr/>
          <p:nvPr/>
        </p:nvSpPr>
        <p:spPr>
          <a:xfrm>
            <a:off x="9401586" y="3473882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6F359442-3D6B-F341-2FF4-0D0A5976B01C}"/>
                  </a:ext>
                </a:extLst>
              </p:cNvPr>
              <p:cNvSpPr txBox="1"/>
              <p:nvPr/>
            </p:nvSpPr>
            <p:spPr>
              <a:xfrm>
                <a:off x="9474822" y="3016070"/>
                <a:ext cx="64911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6F359442-3D6B-F341-2FF4-0D0A5976B0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4822" y="3016070"/>
                <a:ext cx="649118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AC040920-2E40-A27C-ED72-5F21222CEC4C}"/>
              </a:ext>
            </a:extLst>
          </p:cNvPr>
          <p:cNvCxnSpPr>
            <a:cxnSpLocks/>
            <a:stCxn id="6" idx="6"/>
            <a:endCxn id="51" idx="2"/>
          </p:cNvCxnSpPr>
          <p:nvPr/>
        </p:nvCxnSpPr>
        <p:spPr>
          <a:xfrm>
            <a:off x="3345456" y="3539290"/>
            <a:ext cx="6056130" cy="1307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7649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Last Time: Semi-streaming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Recall that we have a g</a:t>
                </a:r>
                <a:r>
                  <a:rPr lang="en-US" sz="2800" dirty="0"/>
                  <a:t>raph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Suppose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dirty="0"/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The edges of the graph arrive sequentially, i.e., insertion-only model</a:t>
                </a:r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We are allowed to use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polylog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space</a:t>
                </a:r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Enough to store a matching, </a:t>
                </a:r>
                <a:r>
                  <a:rPr lang="en-US" dirty="0">
                    <a:solidFill>
                      <a:srgbClr val="FF0000"/>
                    </a:solidFill>
                  </a:rPr>
                  <a:t>NOT</a:t>
                </a:r>
                <a:r>
                  <a:rPr lang="en-US" dirty="0"/>
                  <a:t> enough to store entire graph, since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can be as large as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  <a:blipFill>
                <a:blip r:embed="rId3"/>
                <a:stretch>
                  <a:fillRect l="-1071" t="-2005" r="-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50496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1220A12D-E423-430B-F720-287655ABABB1}"/>
              </a:ext>
            </a:extLst>
          </p:cNvPr>
          <p:cNvSpPr/>
          <p:nvPr/>
        </p:nvSpPr>
        <p:spPr>
          <a:xfrm>
            <a:off x="3186066" y="3460805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6E5C1EA-72B4-2CBE-7C6E-5A5D9C97EA82}"/>
              </a:ext>
            </a:extLst>
          </p:cNvPr>
          <p:cNvSpPr/>
          <p:nvPr/>
        </p:nvSpPr>
        <p:spPr>
          <a:xfrm>
            <a:off x="4984386" y="5247740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5B8633D-3670-F964-D26D-6FA052822E0B}"/>
              </a:ext>
            </a:extLst>
          </p:cNvPr>
          <p:cNvSpPr/>
          <p:nvPr/>
        </p:nvSpPr>
        <p:spPr>
          <a:xfrm>
            <a:off x="4904691" y="1782297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CFD0B55-ADBF-2090-7DE4-DA99C4D41B5B}"/>
              </a:ext>
            </a:extLst>
          </p:cNvPr>
          <p:cNvSpPr/>
          <p:nvPr/>
        </p:nvSpPr>
        <p:spPr>
          <a:xfrm>
            <a:off x="8078769" y="5247740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8C5CE5C-66C8-AD03-7099-8B9DD1BD2BF7}"/>
              </a:ext>
            </a:extLst>
          </p:cNvPr>
          <p:cNvSpPr/>
          <p:nvPr/>
        </p:nvSpPr>
        <p:spPr>
          <a:xfrm>
            <a:off x="8158464" y="1782297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1758E37-2FA0-BE34-BF9E-EF3EBC5C3686}"/>
                  </a:ext>
                </a:extLst>
              </p:cNvPr>
              <p:cNvSpPr txBox="1"/>
              <p:nvPr/>
            </p:nvSpPr>
            <p:spPr>
              <a:xfrm>
                <a:off x="2671038" y="3016070"/>
                <a:ext cx="64911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1758E37-2FA0-BE34-BF9E-EF3EBC5C36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1038" y="3016070"/>
                <a:ext cx="649118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BD63DD2-56E3-6296-C5E9-4C04C8AA105B}"/>
                  </a:ext>
                </a:extLst>
              </p:cNvPr>
              <p:cNvSpPr txBox="1"/>
              <p:nvPr/>
            </p:nvSpPr>
            <p:spPr>
              <a:xfrm>
                <a:off x="4494658" y="1255290"/>
                <a:ext cx="64911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BD63DD2-56E3-6296-C5E9-4C04C8AA1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4658" y="1255290"/>
                <a:ext cx="649118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0E7196B-711E-16C0-C60F-61F5AE148D11}"/>
                  </a:ext>
                </a:extLst>
              </p:cNvPr>
              <p:cNvSpPr txBox="1"/>
              <p:nvPr/>
            </p:nvSpPr>
            <p:spPr>
              <a:xfrm>
                <a:off x="8237440" y="1255290"/>
                <a:ext cx="64911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0E7196B-711E-16C0-C60F-61F5AE148D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7440" y="1255290"/>
                <a:ext cx="649118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4B287CA-5FEF-6F3E-6BC5-5E2028E794A1}"/>
                  </a:ext>
                </a:extLst>
              </p:cNvPr>
              <p:cNvSpPr txBox="1"/>
              <p:nvPr/>
            </p:nvSpPr>
            <p:spPr>
              <a:xfrm>
                <a:off x="8237440" y="5404710"/>
                <a:ext cx="64911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4B287CA-5FEF-6F3E-6BC5-5E2028E794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7440" y="5404710"/>
                <a:ext cx="649118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3262B0F-3E58-179B-CF5E-2C46B606B3A7}"/>
                  </a:ext>
                </a:extLst>
              </p:cNvPr>
              <p:cNvSpPr txBox="1"/>
              <p:nvPr/>
            </p:nvSpPr>
            <p:spPr>
              <a:xfrm>
                <a:off x="4819217" y="5494661"/>
                <a:ext cx="64911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3262B0F-3E58-179B-CF5E-2C46B606B3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9217" y="5494661"/>
                <a:ext cx="649118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31EB665-9B83-11E5-320B-A1B5A704946B}"/>
              </a:ext>
            </a:extLst>
          </p:cNvPr>
          <p:cNvCxnSpPr>
            <a:cxnSpLocks/>
            <a:stCxn id="6" idx="7"/>
            <a:endCxn id="8" idx="3"/>
          </p:cNvCxnSpPr>
          <p:nvPr/>
        </p:nvCxnSpPr>
        <p:spPr>
          <a:xfrm flipV="1">
            <a:off x="3322114" y="1916279"/>
            <a:ext cx="1605919" cy="156751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68F1F94-A60A-1244-DE4A-20A4F1BC7F35}"/>
              </a:ext>
            </a:extLst>
          </p:cNvPr>
          <p:cNvCxnSpPr>
            <a:cxnSpLocks/>
            <a:stCxn id="6" idx="6"/>
            <a:endCxn id="10" idx="3"/>
          </p:cNvCxnSpPr>
          <p:nvPr/>
        </p:nvCxnSpPr>
        <p:spPr>
          <a:xfrm flipV="1">
            <a:off x="3345456" y="1916279"/>
            <a:ext cx="4836350" cy="162301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7CD418F-82FC-6CA0-3EA1-1487870EC350}"/>
              </a:ext>
            </a:extLst>
          </p:cNvPr>
          <p:cNvCxnSpPr>
            <a:cxnSpLocks/>
            <a:stCxn id="6" idx="6"/>
            <a:endCxn id="7" idx="0"/>
          </p:cNvCxnSpPr>
          <p:nvPr/>
        </p:nvCxnSpPr>
        <p:spPr>
          <a:xfrm>
            <a:off x="3345456" y="3539290"/>
            <a:ext cx="1718625" cy="170845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0EAA11A1-4CA4-3485-7DC9-AB8FD9F978ED}"/>
              </a:ext>
            </a:extLst>
          </p:cNvPr>
          <p:cNvCxnSpPr>
            <a:cxnSpLocks/>
            <a:stCxn id="6" idx="6"/>
            <a:endCxn id="9" idx="1"/>
          </p:cNvCxnSpPr>
          <p:nvPr/>
        </p:nvCxnSpPr>
        <p:spPr>
          <a:xfrm>
            <a:off x="3345456" y="3539290"/>
            <a:ext cx="4756655" cy="173143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>
            <a:extLst>
              <a:ext uri="{FF2B5EF4-FFF2-40B4-BE49-F238E27FC236}">
                <a16:creationId xmlns:a16="http://schemas.microsoft.com/office/drawing/2014/main" id="{B8B8C319-75D8-D054-4224-0F02F24639B5}"/>
              </a:ext>
            </a:extLst>
          </p:cNvPr>
          <p:cNvSpPr/>
          <p:nvPr/>
        </p:nvSpPr>
        <p:spPr>
          <a:xfrm>
            <a:off x="9401586" y="3473882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6F359442-3D6B-F341-2FF4-0D0A5976B01C}"/>
                  </a:ext>
                </a:extLst>
              </p:cNvPr>
              <p:cNvSpPr txBox="1"/>
              <p:nvPr/>
            </p:nvSpPr>
            <p:spPr>
              <a:xfrm>
                <a:off x="9474822" y="3016070"/>
                <a:ext cx="64911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6F359442-3D6B-F341-2FF4-0D0A5976B0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4822" y="3016070"/>
                <a:ext cx="649118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AC040920-2E40-A27C-ED72-5F21222CEC4C}"/>
              </a:ext>
            </a:extLst>
          </p:cNvPr>
          <p:cNvCxnSpPr>
            <a:cxnSpLocks/>
            <a:stCxn id="6" idx="6"/>
            <a:endCxn id="51" idx="2"/>
          </p:cNvCxnSpPr>
          <p:nvPr/>
        </p:nvCxnSpPr>
        <p:spPr>
          <a:xfrm>
            <a:off x="3345456" y="3539290"/>
            <a:ext cx="6056130" cy="1307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42235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1220A12D-E423-430B-F720-287655ABABB1}"/>
              </a:ext>
            </a:extLst>
          </p:cNvPr>
          <p:cNvSpPr/>
          <p:nvPr/>
        </p:nvSpPr>
        <p:spPr>
          <a:xfrm>
            <a:off x="3186066" y="3460805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6E5C1EA-72B4-2CBE-7C6E-5A5D9C97EA82}"/>
              </a:ext>
            </a:extLst>
          </p:cNvPr>
          <p:cNvSpPr/>
          <p:nvPr/>
        </p:nvSpPr>
        <p:spPr>
          <a:xfrm>
            <a:off x="4984386" y="5247740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5B8633D-3670-F964-D26D-6FA052822E0B}"/>
              </a:ext>
            </a:extLst>
          </p:cNvPr>
          <p:cNvSpPr/>
          <p:nvPr/>
        </p:nvSpPr>
        <p:spPr>
          <a:xfrm>
            <a:off x="4904691" y="1782297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CFD0B55-ADBF-2090-7DE4-DA99C4D41B5B}"/>
              </a:ext>
            </a:extLst>
          </p:cNvPr>
          <p:cNvSpPr/>
          <p:nvPr/>
        </p:nvSpPr>
        <p:spPr>
          <a:xfrm>
            <a:off x="8078769" y="5247740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8C5CE5C-66C8-AD03-7099-8B9DD1BD2BF7}"/>
              </a:ext>
            </a:extLst>
          </p:cNvPr>
          <p:cNvSpPr/>
          <p:nvPr/>
        </p:nvSpPr>
        <p:spPr>
          <a:xfrm>
            <a:off x="8158464" y="1782297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1758E37-2FA0-BE34-BF9E-EF3EBC5C3686}"/>
                  </a:ext>
                </a:extLst>
              </p:cNvPr>
              <p:cNvSpPr txBox="1"/>
              <p:nvPr/>
            </p:nvSpPr>
            <p:spPr>
              <a:xfrm>
                <a:off x="2671038" y="3016070"/>
                <a:ext cx="64911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1758E37-2FA0-BE34-BF9E-EF3EBC5C36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1038" y="3016070"/>
                <a:ext cx="649118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BD63DD2-56E3-6296-C5E9-4C04C8AA105B}"/>
                  </a:ext>
                </a:extLst>
              </p:cNvPr>
              <p:cNvSpPr txBox="1"/>
              <p:nvPr/>
            </p:nvSpPr>
            <p:spPr>
              <a:xfrm>
                <a:off x="4494658" y="1255290"/>
                <a:ext cx="64911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BD63DD2-56E3-6296-C5E9-4C04C8AA1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4658" y="1255290"/>
                <a:ext cx="649118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0E7196B-711E-16C0-C60F-61F5AE148D11}"/>
                  </a:ext>
                </a:extLst>
              </p:cNvPr>
              <p:cNvSpPr txBox="1"/>
              <p:nvPr/>
            </p:nvSpPr>
            <p:spPr>
              <a:xfrm>
                <a:off x="8237440" y="1255290"/>
                <a:ext cx="64911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0E7196B-711E-16C0-C60F-61F5AE148D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7440" y="1255290"/>
                <a:ext cx="649118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4B287CA-5FEF-6F3E-6BC5-5E2028E794A1}"/>
                  </a:ext>
                </a:extLst>
              </p:cNvPr>
              <p:cNvSpPr txBox="1"/>
              <p:nvPr/>
            </p:nvSpPr>
            <p:spPr>
              <a:xfrm>
                <a:off x="8237440" y="5404710"/>
                <a:ext cx="64911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4B287CA-5FEF-6F3E-6BC5-5E2028E794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7440" y="5404710"/>
                <a:ext cx="649118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3262B0F-3E58-179B-CF5E-2C46B606B3A7}"/>
                  </a:ext>
                </a:extLst>
              </p:cNvPr>
              <p:cNvSpPr txBox="1"/>
              <p:nvPr/>
            </p:nvSpPr>
            <p:spPr>
              <a:xfrm>
                <a:off x="4819217" y="5494661"/>
                <a:ext cx="64911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3262B0F-3E58-179B-CF5E-2C46B606B3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9217" y="5494661"/>
                <a:ext cx="649118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31EB665-9B83-11E5-320B-A1B5A704946B}"/>
              </a:ext>
            </a:extLst>
          </p:cNvPr>
          <p:cNvCxnSpPr>
            <a:cxnSpLocks/>
            <a:stCxn id="6" idx="7"/>
            <a:endCxn id="8" idx="3"/>
          </p:cNvCxnSpPr>
          <p:nvPr/>
        </p:nvCxnSpPr>
        <p:spPr>
          <a:xfrm flipV="1">
            <a:off x="3322114" y="1916279"/>
            <a:ext cx="1605919" cy="156751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CE32320-253B-BD1C-86DB-907BC3106111}"/>
              </a:ext>
            </a:extLst>
          </p:cNvPr>
          <p:cNvCxnSpPr>
            <a:cxnSpLocks/>
            <a:stCxn id="8" idx="6"/>
            <a:endCxn id="10" idx="2"/>
          </p:cNvCxnSpPr>
          <p:nvPr/>
        </p:nvCxnSpPr>
        <p:spPr>
          <a:xfrm>
            <a:off x="5064081" y="1860782"/>
            <a:ext cx="309438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7CD418F-82FC-6CA0-3EA1-1487870EC350}"/>
              </a:ext>
            </a:extLst>
          </p:cNvPr>
          <p:cNvCxnSpPr>
            <a:cxnSpLocks/>
            <a:stCxn id="6" idx="6"/>
            <a:endCxn id="7" idx="0"/>
          </p:cNvCxnSpPr>
          <p:nvPr/>
        </p:nvCxnSpPr>
        <p:spPr>
          <a:xfrm>
            <a:off x="3345456" y="3539290"/>
            <a:ext cx="1718625" cy="170845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057AEA5A-680A-B867-9AF8-7000CCC6B708}"/>
              </a:ext>
            </a:extLst>
          </p:cNvPr>
          <p:cNvCxnSpPr>
            <a:cxnSpLocks/>
            <a:stCxn id="7" idx="6"/>
            <a:endCxn id="9" idx="2"/>
          </p:cNvCxnSpPr>
          <p:nvPr/>
        </p:nvCxnSpPr>
        <p:spPr>
          <a:xfrm>
            <a:off x="5143776" y="5326225"/>
            <a:ext cx="293499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>
            <a:extLst>
              <a:ext uri="{FF2B5EF4-FFF2-40B4-BE49-F238E27FC236}">
                <a16:creationId xmlns:a16="http://schemas.microsoft.com/office/drawing/2014/main" id="{B8B8C319-75D8-D054-4224-0F02F24639B5}"/>
              </a:ext>
            </a:extLst>
          </p:cNvPr>
          <p:cNvSpPr/>
          <p:nvPr/>
        </p:nvSpPr>
        <p:spPr>
          <a:xfrm>
            <a:off x="9401586" y="3473882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6F359442-3D6B-F341-2FF4-0D0A5976B01C}"/>
                  </a:ext>
                </a:extLst>
              </p:cNvPr>
              <p:cNvSpPr txBox="1"/>
              <p:nvPr/>
            </p:nvSpPr>
            <p:spPr>
              <a:xfrm>
                <a:off x="9474822" y="3016070"/>
                <a:ext cx="64911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6F359442-3D6B-F341-2FF4-0D0A5976B0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4822" y="3016070"/>
                <a:ext cx="649118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AC040920-2E40-A27C-ED72-5F21222CEC4C}"/>
              </a:ext>
            </a:extLst>
          </p:cNvPr>
          <p:cNvCxnSpPr>
            <a:cxnSpLocks/>
            <a:stCxn id="6" idx="6"/>
            <a:endCxn id="51" idx="2"/>
          </p:cNvCxnSpPr>
          <p:nvPr/>
        </p:nvCxnSpPr>
        <p:spPr>
          <a:xfrm>
            <a:off x="3345456" y="3539290"/>
            <a:ext cx="6056130" cy="1307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05219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Spanning Tree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825625"/>
            <a:ext cx="10242755" cy="4859260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dirty="0"/>
              <a:t>How to find a spanning tree in the offline setting?</a:t>
            </a:r>
          </a:p>
        </p:txBody>
      </p:sp>
    </p:spTree>
    <p:extLst>
      <p:ext uri="{BB962C8B-B14F-4D97-AF65-F5344CB8AC3E}">
        <p14:creationId xmlns:p14="http://schemas.microsoft.com/office/powerpoint/2010/main" val="26105952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Spanning Tree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825625"/>
            <a:ext cx="10242755" cy="4859260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dirty="0"/>
              <a:t>How to find a spanning tree in the offline setting?</a:t>
            </a:r>
          </a:p>
          <a:p>
            <a:pPr>
              <a:buClr>
                <a:schemeClr val="tx1"/>
              </a:buClr>
            </a:pPr>
            <a:endParaRPr lang="en-US" dirty="0"/>
          </a:p>
          <a:p>
            <a:pPr>
              <a:buClr>
                <a:schemeClr val="tx1"/>
              </a:buClr>
            </a:pPr>
            <a:endParaRPr lang="en-US" dirty="0"/>
          </a:p>
          <a:p>
            <a:pPr>
              <a:buClr>
                <a:schemeClr val="tx1"/>
              </a:buClr>
            </a:pPr>
            <a:r>
              <a:rPr lang="en-US" dirty="0"/>
              <a:t>Minimum spanning tree algorithms (Kruskal, Prim)</a:t>
            </a:r>
          </a:p>
          <a:p>
            <a:pPr lvl="1">
              <a:buClr>
                <a:schemeClr val="tx1"/>
              </a:buClr>
            </a:pPr>
            <a:r>
              <a:rPr lang="en-US" sz="2800" dirty="0"/>
              <a:t>Kruskal: Greedily add minimum weight edge to spanning forest</a:t>
            </a:r>
          </a:p>
          <a:p>
            <a:pPr lvl="1">
              <a:buClr>
                <a:schemeClr val="tx1"/>
              </a:buClr>
            </a:pPr>
            <a:r>
              <a:rPr lang="en-US" sz="2800" dirty="0"/>
              <a:t>Prim: Greedily grow minimum spanning tree</a:t>
            </a:r>
          </a:p>
        </p:txBody>
      </p:sp>
    </p:spTree>
    <p:extLst>
      <p:ext uri="{BB962C8B-B14F-4D97-AF65-F5344CB8AC3E}">
        <p14:creationId xmlns:p14="http://schemas.microsoft.com/office/powerpoint/2010/main" val="35868966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Connectivity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2800" dirty="0">
                    <a:solidFill>
                      <a:srgbClr val="00B050"/>
                    </a:solidFill>
                  </a:rPr>
                  <a:t>Intuition</a:t>
                </a:r>
                <a:r>
                  <a:rPr lang="en-US" sz="2800" dirty="0"/>
                  <a:t>: Greedily add edges to minimum spanning forest</a:t>
                </a:r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sz="2800" dirty="0">
                    <a:solidFill>
                      <a:srgbClr val="00B050"/>
                    </a:solidFill>
                  </a:rPr>
                  <a:t>Algorithm</a:t>
                </a:r>
                <a:r>
                  <a:rPr lang="en-US" sz="2800" dirty="0"/>
                  <a:t>:</a:t>
                </a:r>
                <a:r>
                  <a:rPr lang="en-US" dirty="0"/>
                  <a:t> </a:t>
                </a:r>
              </a:p>
              <a:p>
                <a:pPr marL="914400" lvl="1" indent="-457200">
                  <a:buClr>
                    <a:schemeClr val="tx1"/>
                  </a:buClr>
                  <a:buFont typeface="+mj-lt"/>
                  <a:buAutoNum type="arabicPeriod"/>
                </a:pPr>
                <a:r>
                  <a:rPr lang="en-US" sz="2800" dirty="0"/>
                  <a:t>Initialize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=∅</m:t>
                    </m:r>
                  </m:oMath>
                </a14:m>
                <a:r>
                  <a:rPr lang="en-US" sz="2800" dirty="0"/>
                  <a:t>. </a:t>
                </a:r>
              </a:p>
              <a:p>
                <a:pPr marL="914400" lvl="1" indent="-457200">
                  <a:buClr>
                    <a:schemeClr val="tx1"/>
                  </a:buClr>
                  <a:buFont typeface="+mj-lt"/>
                  <a:buAutoNum type="arabicPeriod"/>
                </a:pPr>
                <a:r>
                  <a:rPr lang="en-US" sz="2800" dirty="0"/>
                  <a:t>For each edge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:</a:t>
                </a:r>
              </a:p>
              <a:p>
                <a:pPr marL="1371600" lvl="2" indent="-457200">
                  <a:buClr>
                    <a:schemeClr val="tx1"/>
                  </a:buClr>
                  <a:buFont typeface="+mj-lt"/>
                  <a:buAutoNum type="arabicPeriod"/>
                </a:pPr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∪(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does not contain a cycle, add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to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800" dirty="0"/>
                  <a:t>: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endParaRPr lang="en-US" sz="2800" b="0" dirty="0">
                  <a:solidFill>
                    <a:srgbClr val="C00000"/>
                  </a:solidFill>
                </a:endParaRPr>
              </a:p>
              <a:p>
                <a:pPr marL="1371600" lvl="2" indent="-457200">
                  <a:buClr>
                    <a:schemeClr val="tx1"/>
                  </a:buClr>
                  <a:buFont typeface="+mj-lt"/>
                  <a:buAutoNum type="arabicPeriod"/>
                </a:pPr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800" dirty="0"/>
                  <a:t>, return GRAPH IS CONNECTED</a:t>
                </a:r>
              </a:p>
              <a:p>
                <a:pPr marL="914400" lvl="1" indent="-457200">
                  <a:buClr>
                    <a:schemeClr val="tx1"/>
                  </a:buClr>
                  <a:buFont typeface="+mj-lt"/>
                  <a:buAutoNum type="arabicPeriod"/>
                </a:pPr>
                <a:r>
                  <a:rPr lang="en-US" sz="2800" dirty="0"/>
                  <a:t>Return GRAPH IS NOT CONNECTED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  <a:blipFill>
                <a:blip r:embed="rId3"/>
                <a:stretch>
                  <a:fillRect l="-1071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42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Connectivity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2800" dirty="0"/>
                  <a:t>Algorithm can keep at most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 edges, so the total space usage is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words of space. 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  <a:blipFill>
                <a:blip r:embed="rId3"/>
                <a:stretch>
                  <a:fillRect l="-1071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1521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Last Time: Maximum Matching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825625"/>
            <a:ext cx="10242755" cy="4859260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dirty="0"/>
              <a:t>How to find maximum matching?</a:t>
            </a:r>
          </a:p>
          <a:p>
            <a:pPr>
              <a:buClr>
                <a:schemeClr val="tx1"/>
              </a:buClr>
            </a:pPr>
            <a:endParaRPr lang="en-US" dirty="0"/>
          </a:p>
          <a:p>
            <a:pPr>
              <a:buClr>
                <a:schemeClr val="tx1"/>
              </a:buClr>
            </a:pPr>
            <a:r>
              <a:rPr lang="en-US" dirty="0"/>
              <a:t>An </a:t>
            </a:r>
            <a:r>
              <a:rPr lang="en-US" i="1" dirty="0">
                <a:solidFill>
                  <a:srgbClr val="00B050"/>
                </a:solidFill>
              </a:rPr>
              <a:t>alternating path</a:t>
            </a:r>
            <a:r>
              <a:rPr lang="en-US" dirty="0"/>
              <a:t> is any path of edges that alternates between edges in and not in the matching</a:t>
            </a:r>
          </a:p>
          <a:p>
            <a:pPr marL="0" indent="0">
              <a:buClr>
                <a:schemeClr val="tx1"/>
              </a:buClr>
              <a:buNone/>
            </a:pPr>
            <a:endParaRPr lang="en-US" dirty="0"/>
          </a:p>
          <a:p>
            <a:pPr>
              <a:buClr>
                <a:schemeClr val="tx1"/>
              </a:buClr>
            </a:pPr>
            <a:r>
              <a:rPr lang="en-US" dirty="0"/>
              <a:t>An </a:t>
            </a:r>
            <a:r>
              <a:rPr lang="en-US" i="1" dirty="0">
                <a:solidFill>
                  <a:srgbClr val="00B050"/>
                </a:solidFill>
              </a:rPr>
              <a:t>augmenting path</a:t>
            </a:r>
            <a:r>
              <a:rPr lang="en-US" dirty="0"/>
              <a:t> is any alternating path of edges that does not start and does not end at a vertex in the matching</a:t>
            </a:r>
          </a:p>
          <a:p>
            <a:pPr>
              <a:buClr>
                <a:schemeClr val="tx1"/>
              </a:buClr>
            </a:pPr>
            <a:endParaRPr lang="en-US" dirty="0"/>
          </a:p>
          <a:p>
            <a:pPr>
              <a:buClr>
                <a:schemeClr val="tx1"/>
              </a:buClr>
            </a:pPr>
            <a:r>
              <a:rPr lang="en-US" dirty="0"/>
              <a:t>“Flipping” all the edges in an augmenting path increases the matching size</a:t>
            </a:r>
          </a:p>
        </p:txBody>
      </p:sp>
    </p:spTree>
    <p:extLst>
      <p:ext uri="{BB962C8B-B14F-4D97-AF65-F5344CB8AC3E}">
        <p14:creationId xmlns:p14="http://schemas.microsoft.com/office/powerpoint/2010/main" val="2560229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Maximal Matching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A maximal matching is a matching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such that any additional edges would no longer be a matching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  <a:blipFill>
                <a:blip r:embed="rId3"/>
                <a:stretch>
                  <a:fillRect l="-1071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1389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C00000"/>
                </a:solidFill>
              </a:rPr>
              <a:t>Maximal </a:t>
            </a:r>
            <a:r>
              <a:rPr lang="en-US" dirty="0">
                <a:solidFill>
                  <a:srgbClr val="C00000"/>
                </a:solidFill>
              </a:rPr>
              <a:t>Matching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What if we just wanted to find a maximal matching?</a:t>
                </a:r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Greedy algorithm</a:t>
                </a:r>
                <a:r>
                  <a:rPr lang="en-US" dirty="0"/>
                  <a:t>: Add each unmatched edge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in the stream to the matching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US" i="1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  <a:blipFill>
                <a:blip r:embed="rId3"/>
                <a:stretch>
                  <a:fillRect l="-1071" t="-2005" r="-1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9040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C00000"/>
                </a:solidFill>
              </a:rPr>
              <a:t>Maximal </a:t>
            </a:r>
            <a:r>
              <a:rPr lang="en-US" dirty="0">
                <a:solidFill>
                  <a:srgbClr val="C00000"/>
                </a:solidFill>
              </a:rPr>
              <a:t>Matching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Claim</a:t>
                </a:r>
                <a:r>
                  <a:rPr lang="en-US" dirty="0"/>
                  <a:t>: Each maximal matching is a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-approximation to the maximum matching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  <a:blipFill>
                <a:blip r:embed="rId3"/>
                <a:stretch>
                  <a:fillRect l="-1071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950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1220A12D-E423-430B-F720-287655ABABB1}"/>
              </a:ext>
            </a:extLst>
          </p:cNvPr>
          <p:cNvSpPr/>
          <p:nvPr/>
        </p:nvSpPr>
        <p:spPr>
          <a:xfrm>
            <a:off x="3186066" y="3460805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6E5C1EA-72B4-2CBE-7C6E-5A5D9C97EA82}"/>
              </a:ext>
            </a:extLst>
          </p:cNvPr>
          <p:cNvSpPr/>
          <p:nvPr/>
        </p:nvSpPr>
        <p:spPr>
          <a:xfrm>
            <a:off x="4984386" y="5247740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5B8633D-3670-F964-D26D-6FA052822E0B}"/>
              </a:ext>
            </a:extLst>
          </p:cNvPr>
          <p:cNvSpPr/>
          <p:nvPr/>
        </p:nvSpPr>
        <p:spPr>
          <a:xfrm>
            <a:off x="4904691" y="1782297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CFD0B55-ADBF-2090-7DE4-DA99C4D41B5B}"/>
              </a:ext>
            </a:extLst>
          </p:cNvPr>
          <p:cNvSpPr/>
          <p:nvPr/>
        </p:nvSpPr>
        <p:spPr>
          <a:xfrm>
            <a:off x="8078769" y="5247740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8C5CE5C-66C8-AD03-7099-8B9DD1BD2BF7}"/>
              </a:ext>
            </a:extLst>
          </p:cNvPr>
          <p:cNvSpPr/>
          <p:nvPr/>
        </p:nvSpPr>
        <p:spPr>
          <a:xfrm>
            <a:off x="8158464" y="1782297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1758E37-2FA0-BE34-BF9E-EF3EBC5C3686}"/>
                  </a:ext>
                </a:extLst>
              </p:cNvPr>
              <p:cNvSpPr txBox="1"/>
              <p:nvPr/>
            </p:nvSpPr>
            <p:spPr>
              <a:xfrm>
                <a:off x="2671038" y="3016070"/>
                <a:ext cx="64911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1758E37-2FA0-BE34-BF9E-EF3EBC5C36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1038" y="3016070"/>
                <a:ext cx="649118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BD63DD2-56E3-6296-C5E9-4C04C8AA105B}"/>
                  </a:ext>
                </a:extLst>
              </p:cNvPr>
              <p:cNvSpPr txBox="1"/>
              <p:nvPr/>
            </p:nvSpPr>
            <p:spPr>
              <a:xfrm>
                <a:off x="4494658" y="1255290"/>
                <a:ext cx="64911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BD63DD2-56E3-6296-C5E9-4C04C8AA1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4658" y="1255290"/>
                <a:ext cx="649118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0E7196B-711E-16C0-C60F-61F5AE148D11}"/>
                  </a:ext>
                </a:extLst>
              </p:cNvPr>
              <p:cNvSpPr txBox="1"/>
              <p:nvPr/>
            </p:nvSpPr>
            <p:spPr>
              <a:xfrm>
                <a:off x="8237440" y="1255290"/>
                <a:ext cx="64911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0E7196B-711E-16C0-C60F-61F5AE148D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7440" y="1255290"/>
                <a:ext cx="649118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4B287CA-5FEF-6F3E-6BC5-5E2028E794A1}"/>
                  </a:ext>
                </a:extLst>
              </p:cNvPr>
              <p:cNvSpPr txBox="1"/>
              <p:nvPr/>
            </p:nvSpPr>
            <p:spPr>
              <a:xfrm>
                <a:off x="8237440" y="5404710"/>
                <a:ext cx="64911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4B287CA-5FEF-6F3E-6BC5-5E2028E794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7440" y="5404710"/>
                <a:ext cx="649118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3262B0F-3E58-179B-CF5E-2C46B606B3A7}"/>
                  </a:ext>
                </a:extLst>
              </p:cNvPr>
              <p:cNvSpPr txBox="1"/>
              <p:nvPr/>
            </p:nvSpPr>
            <p:spPr>
              <a:xfrm>
                <a:off x="4819217" y="5494661"/>
                <a:ext cx="64911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3262B0F-3E58-179B-CF5E-2C46B606B3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9217" y="5494661"/>
                <a:ext cx="649118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31EB665-9B83-11E5-320B-A1B5A704946B}"/>
              </a:ext>
            </a:extLst>
          </p:cNvPr>
          <p:cNvCxnSpPr>
            <a:cxnSpLocks/>
            <a:stCxn id="6" idx="7"/>
            <a:endCxn id="8" idx="3"/>
          </p:cNvCxnSpPr>
          <p:nvPr/>
        </p:nvCxnSpPr>
        <p:spPr>
          <a:xfrm flipV="1">
            <a:off x="3322114" y="1916279"/>
            <a:ext cx="1605919" cy="156751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68F1F94-A60A-1244-DE4A-20A4F1BC7F35}"/>
              </a:ext>
            </a:extLst>
          </p:cNvPr>
          <p:cNvCxnSpPr>
            <a:cxnSpLocks/>
            <a:stCxn id="6" idx="6"/>
            <a:endCxn id="10" idx="3"/>
          </p:cNvCxnSpPr>
          <p:nvPr/>
        </p:nvCxnSpPr>
        <p:spPr>
          <a:xfrm flipV="1">
            <a:off x="3345456" y="1916279"/>
            <a:ext cx="4836350" cy="162301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CE32320-253B-BD1C-86DB-907BC3106111}"/>
              </a:ext>
            </a:extLst>
          </p:cNvPr>
          <p:cNvCxnSpPr>
            <a:cxnSpLocks/>
            <a:stCxn id="8" idx="6"/>
            <a:endCxn id="10" idx="2"/>
          </p:cNvCxnSpPr>
          <p:nvPr/>
        </p:nvCxnSpPr>
        <p:spPr>
          <a:xfrm>
            <a:off x="5064081" y="1860782"/>
            <a:ext cx="309438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7CD418F-82FC-6CA0-3EA1-1487870EC350}"/>
              </a:ext>
            </a:extLst>
          </p:cNvPr>
          <p:cNvCxnSpPr>
            <a:cxnSpLocks/>
            <a:stCxn id="6" idx="6"/>
            <a:endCxn id="7" idx="0"/>
          </p:cNvCxnSpPr>
          <p:nvPr/>
        </p:nvCxnSpPr>
        <p:spPr>
          <a:xfrm>
            <a:off x="3345456" y="3539290"/>
            <a:ext cx="1718625" cy="170845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F079F87-98F4-74F3-B8F8-DDD9DBD3B26A}"/>
              </a:ext>
            </a:extLst>
          </p:cNvPr>
          <p:cNvCxnSpPr>
            <a:cxnSpLocks/>
            <a:stCxn id="8" idx="4"/>
            <a:endCxn id="7" idx="0"/>
          </p:cNvCxnSpPr>
          <p:nvPr/>
        </p:nvCxnSpPr>
        <p:spPr>
          <a:xfrm>
            <a:off x="4984386" y="1939267"/>
            <a:ext cx="79695" cy="330847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53A7C65B-C949-6B86-9199-F1EC4FF3090B}"/>
              </a:ext>
            </a:extLst>
          </p:cNvPr>
          <p:cNvCxnSpPr>
            <a:cxnSpLocks/>
            <a:stCxn id="10" idx="4"/>
            <a:endCxn id="9" idx="0"/>
          </p:cNvCxnSpPr>
          <p:nvPr/>
        </p:nvCxnSpPr>
        <p:spPr>
          <a:xfrm flipH="1">
            <a:off x="8158464" y="1939267"/>
            <a:ext cx="79695" cy="3308473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057AEA5A-680A-B867-9AF8-7000CCC6B708}"/>
              </a:ext>
            </a:extLst>
          </p:cNvPr>
          <p:cNvCxnSpPr>
            <a:cxnSpLocks/>
            <a:stCxn id="7" idx="6"/>
            <a:endCxn id="9" idx="2"/>
          </p:cNvCxnSpPr>
          <p:nvPr/>
        </p:nvCxnSpPr>
        <p:spPr>
          <a:xfrm>
            <a:off x="5143776" y="5326225"/>
            <a:ext cx="293499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0EAA11A1-4CA4-3485-7DC9-AB8FD9F978ED}"/>
              </a:ext>
            </a:extLst>
          </p:cNvPr>
          <p:cNvCxnSpPr>
            <a:cxnSpLocks/>
            <a:stCxn id="6" idx="6"/>
            <a:endCxn id="9" idx="1"/>
          </p:cNvCxnSpPr>
          <p:nvPr/>
        </p:nvCxnSpPr>
        <p:spPr>
          <a:xfrm>
            <a:off x="3345456" y="3539290"/>
            <a:ext cx="4756655" cy="173143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>
            <a:extLst>
              <a:ext uri="{FF2B5EF4-FFF2-40B4-BE49-F238E27FC236}">
                <a16:creationId xmlns:a16="http://schemas.microsoft.com/office/drawing/2014/main" id="{B8B8C319-75D8-D054-4224-0F02F24639B5}"/>
              </a:ext>
            </a:extLst>
          </p:cNvPr>
          <p:cNvSpPr/>
          <p:nvPr/>
        </p:nvSpPr>
        <p:spPr>
          <a:xfrm>
            <a:off x="9401586" y="3473882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6F359442-3D6B-F341-2FF4-0D0A5976B01C}"/>
                  </a:ext>
                </a:extLst>
              </p:cNvPr>
              <p:cNvSpPr txBox="1"/>
              <p:nvPr/>
            </p:nvSpPr>
            <p:spPr>
              <a:xfrm>
                <a:off x="9474822" y="3016070"/>
                <a:ext cx="64911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6F359442-3D6B-F341-2FF4-0D0A5976B0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4822" y="3016070"/>
                <a:ext cx="649118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AC040920-2E40-A27C-ED72-5F21222CEC4C}"/>
              </a:ext>
            </a:extLst>
          </p:cNvPr>
          <p:cNvCxnSpPr>
            <a:cxnSpLocks/>
            <a:stCxn id="6" idx="6"/>
            <a:endCxn id="51" idx="2"/>
          </p:cNvCxnSpPr>
          <p:nvPr/>
        </p:nvCxnSpPr>
        <p:spPr>
          <a:xfrm>
            <a:off x="3345456" y="3539290"/>
            <a:ext cx="6056130" cy="1307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80751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1220A12D-E423-430B-F720-287655ABABB1}"/>
              </a:ext>
            </a:extLst>
          </p:cNvPr>
          <p:cNvSpPr/>
          <p:nvPr/>
        </p:nvSpPr>
        <p:spPr>
          <a:xfrm>
            <a:off x="3186066" y="3460805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6E5C1EA-72B4-2CBE-7C6E-5A5D9C97EA82}"/>
              </a:ext>
            </a:extLst>
          </p:cNvPr>
          <p:cNvSpPr/>
          <p:nvPr/>
        </p:nvSpPr>
        <p:spPr>
          <a:xfrm>
            <a:off x="4984386" y="5247740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5B8633D-3670-F964-D26D-6FA052822E0B}"/>
              </a:ext>
            </a:extLst>
          </p:cNvPr>
          <p:cNvSpPr/>
          <p:nvPr/>
        </p:nvSpPr>
        <p:spPr>
          <a:xfrm>
            <a:off x="4904691" y="1782297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CFD0B55-ADBF-2090-7DE4-DA99C4D41B5B}"/>
              </a:ext>
            </a:extLst>
          </p:cNvPr>
          <p:cNvSpPr/>
          <p:nvPr/>
        </p:nvSpPr>
        <p:spPr>
          <a:xfrm>
            <a:off x="8078769" y="5247740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8C5CE5C-66C8-AD03-7099-8B9DD1BD2BF7}"/>
              </a:ext>
            </a:extLst>
          </p:cNvPr>
          <p:cNvSpPr/>
          <p:nvPr/>
        </p:nvSpPr>
        <p:spPr>
          <a:xfrm>
            <a:off x="8158464" y="1782297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1758E37-2FA0-BE34-BF9E-EF3EBC5C3686}"/>
                  </a:ext>
                </a:extLst>
              </p:cNvPr>
              <p:cNvSpPr txBox="1"/>
              <p:nvPr/>
            </p:nvSpPr>
            <p:spPr>
              <a:xfrm>
                <a:off x="2671038" y="3016070"/>
                <a:ext cx="64911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1758E37-2FA0-BE34-BF9E-EF3EBC5C36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1038" y="3016070"/>
                <a:ext cx="649118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BD63DD2-56E3-6296-C5E9-4C04C8AA105B}"/>
                  </a:ext>
                </a:extLst>
              </p:cNvPr>
              <p:cNvSpPr txBox="1"/>
              <p:nvPr/>
            </p:nvSpPr>
            <p:spPr>
              <a:xfrm>
                <a:off x="4494658" y="1255290"/>
                <a:ext cx="64911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BD63DD2-56E3-6296-C5E9-4C04C8AA1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4658" y="1255290"/>
                <a:ext cx="649118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0E7196B-711E-16C0-C60F-61F5AE148D11}"/>
                  </a:ext>
                </a:extLst>
              </p:cNvPr>
              <p:cNvSpPr txBox="1"/>
              <p:nvPr/>
            </p:nvSpPr>
            <p:spPr>
              <a:xfrm>
                <a:off x="8237440" y="1255290"/>
                <a:ext cx="64911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0E7196B-711E-16C0-C60F-61F5AE148D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7440" y="1255290"/>
                <a:ext cx="649118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4B287CA-5FEF-6F3E-6BC5-5E2028E794A1}"/>
                  </a:ext>
                </a:extLst>
              </p:cNvPr>
              <p:cNvSpPr txBox="1"/>
              <p:nvPr/>
            </p:nvSpPr>
            <p:spPr>
              <a:xfrm>
                <a:off x="8237440" y="5404710"/>
                <a:ext cx="64911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4B287CA-5FEF-6F3E-6BC5-5E2028E794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7440" y="5404710"/>
                <a:ext cx="649118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3262B0F-3E58-179B-CF5E-2C46B606B3A7}"/>
                  </a:ext>
                </a:extLst>
              </p:cNvPr>
              <p:cNvSpPr txBox="1"/>
              <p:nvPr/>
            </p:nvSpPr>
            <p:spPr>
              <a:xfrm>
                <a:off x="4819217" y="5494661"/>
                <a:ext cx="64911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3262B0F-3E58-179B-CF5E-2C46B606B3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9217" y="5494661"/>
                <a:ext cx="649118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31EB665-9B83-11E5-320B-A1B5A704946B}"/>
              </a:ext>
            </a:extLst>
          </p:cNvPr>
          <p:cNvCxnSpPr>
            <a:cxnSpLocks/>
            <a:stCxn id="6" idx="7"/>
            <a:endCxn id="8" idx="3"/>
          </p:cNvCxnSpPr>
          <p:nvPr/>
        </p:nvCxnSpPr>
        <p:spPr>
          <a:xfrm flipV="1">
            <a:off x="3322114" y="1916279"/>
            <a:ext cx="1605919" cy="156751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68F1F94-A60A-1244-DE4A-20A4F1BC7F35}"/>
              </a:ext>
            </a:extLst>
          </p:cNvPr>
          <p:cNvCxnSpPr>
            <a:cxnSpLocks/>
            <a:stCxn id="6" idx="6"/>
            <a:endCxn id="10" idx="3"/>
          </p:cNvCxnSpPr>
          <p:nvPr/>
        </p:nvCxnSpPr>
        <p:spPr>
          <a:xfrm flipV="1">
            <a:off x="3345456" y="1916279"/>
            <a:ext cx="4836350" cy="162301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CE32320-253B-BD1C-86DB-907BC3106111}"/>
              </a:ext>
            </a:extLst>
          </p:cNvPr>
          <p:cNvCxnSpPr>
            <a:cxnSpLocks/>
            <a:stCxn id="8" idx="6"/>
            <a:endCxn id="10" idx="2"/>
          </p:cNvCxnSpPr>
          <p:nvPr/>
        </p:nvCxnSpPr>
        <p:spPr>
          <a:xfrm>
            <a:off x="5064081" y="1860782"/>
            <a:ext cx="3094383" cy="0"/>
          </a:xfrm>
          <a:prstGeom prst="line">
            <a:avLst/>
          </a:prstGeom>
          <a:ln w="38100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7CD418F-82FC-6CA0-3EA1-1487870EC350}"/>
              </a:ext>
            </a:extLst>
          </p:cNvPr>
          <p:cNvCxnSpPr>
            <a:cxnSpLocks/>
            <a:stCxn id="6" idx="6"/>
            <a:endCxn id="7" idx="0"/>
          </p:cNvCxnSpPr>
          <p:nvPr/>
        </p:nvCxnSpPr>
        <p:spPr>
          <a:xfrm>
            <a:off x="3345456" y="3539290"/>
            <a:ext cx="1718625" cy="170845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F079F87-98F4-74F3-B8F8-DDD9DBD3B26A}"/>
              </a:ext>
            </a:extLst>
          </p:cNvPr>
          <p:cNvCxnSpPr>
            <a:cxnSpLocks/>
            <a:stCxn id="8" idx="4"/>
            <a:endCxn id="7" idx="0"/>
          </p:cNvCxnSpPr>
          <p:nvPr/>
        </p:nvCxnSpPr>
        <p:spPr>
          <a:xfrm>
            <a:off x="4984386" y="1939267"/>
            <a:ext cx="79695" cy="330847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53A7C65B-C949-6B86-9199-F1EC4FF3090B}"/>
              </a:ext>
            </a:extLst>
          </p:cNvPr>
          <p:cNvCxnSpPr>
            <a:cxnSpLocks/>
            <a:stCxn id="10" idx="4"/>
            <a:endCxn id="9" idx="0"/>
          </p:cNvCxnSpPr>
          <p:nvPr/>
        </p:nvCxnSpPr>
        <p:spPr>
          <a:xfrm flipH="1">
            <a:off x="8158464" y="1939267"/>
            <a:ext cx="79695" cy="3308473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057AEA5A-680A-B867-9AF8-7000CCC6B708}"/>
              </a:ext>
            </a:extLst>
          </p:cNvPr>
          <p:cNvCxnSpPr>
            <a:cxnSpLocks/>
            <a:stCxn id="7" idx="6"/>
            <a:endCxn id="9" idx="2"/>
          </p:cNvCxnSpPr>
          <p:nvPr/>
        </p:nvCxnSpPr>
        <p:spPr>
          <a:xfrm>
            <a:off x="5143776" y="5326225"/>
            <a:ext cx="2934993" cy="0"/>
          </a:xfrm>
          <a:prstGeom prst="line">
            <a:avLst/>
          </a:prstGeom>
          <a:ln w="38100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0EAA11A1-4CA4-3485-7DC9-AB8FD9F978ED}"/>
              </a:ext>
            </a:extLst>
          </p:cNvPr>
          <p:cNvCxnSpPr>
            <a:cxnSpLocks/>
            <a:stCxn id="6" idx="6"/>
            <a:endCxn id="9" idx="1"/>
          </p:cNvCxnSpPr>
          <p:nvPr/>
        </p:nvCxnSpPr>
        <p:spPr>
          <a:xfrm>
            <a:off x="3345456" y="3539290"/>
            <a:ext cx="4756655" cy="173143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>
            <a:extLst>
              <a:ext uri="{FF2B5EF4-FFF2-40B4-BE49-F238E27FC236}">
                <a16:creationId xmlns:a16="http://schemas.microsoft.com/office/drawing/2014/main" id="{B8B8C319-75D8-D054-4224-0F02F24639B5}"/>
              </a:ext>
            </a:extLst>
          </p:cNvPr>
          <p:cNvSpPr/>
          <p:nvPr/>
        </p:nvSpPr>
        <p:spPr>
          <a:xfrm>
            <a:off x="9401586" y="3473882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6F359442-3D6B-F341-2FF4-0D0A5976B01C}"/>
                  </a:ext>
                </a:extLst>
              </p:cNvPr>
              <p:cNvSpPr txBox="1"/>
              <p:nvPr/>
            </p:nvSpPr>
            <p:spPr>
              <a:xfrm>
                <a:off x="9474822" y="3016070"/>
                <a:ext cx="64911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6F359442-3D6B-F341-2FF4-0D0A5976B0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4822" y="3016070"/>
                <a:ext cx="649118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AC040920-2E40-A27C-ED72-5F21222CEC4C}"/>
              </a:ext>
            </a:extLst>
          </p:cNvPr>
          <p:cNvCxnSpPr>
            <a:cxnSpLocks/>
            <a:stCxn id="6" idx="6"/>
            <a:endCxn id="51" idx="2"/>
          </p:cNvCxnSpPr>
          <p:nvPr/>
        </p:nvCxnSpPr>
        <p:spPr>
          <a:xfrm>
            <a:off x="3345456" y="3539290"/>
            <a:ext cx="6056130" cy="13077"/>
          </a:xfrm>
          <a:prstGeom prst="line">
            <a:avLst/>
          </a:prstGeom>
          <a:ln w="38100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28030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1422</Words>
  <Application>Microsoft Office PowerPoint</Application>
  <PresentationFormat>Widescreen</PresentationFormat>
  <Paragraphs>220</Paragraphs>
  <Slides>35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Calibri</vt:lpstr>
      <vt:lpstr>Calibri Light</vt:lpstr>
      <vt:lpstr>Cambria Math</vt:lpstr>
      <vt:lpstr>Office Theme</vt:lpstr>
      <vt:lpstr>CSCE 689: Special Topics in Modern Algorithms for Data Science </vt:lpstr>
      <vt:lpstr>Presentation Schedule</vt:lpstr>
      <vt:lpstr>Last Time: Semi-streaming Model</vt:lpstr>
      <vt:lpstr>Last Time: Maximum Matching</vt:lpstr>
      <vt:lpstr>Maximal Matching</vt:lpstr>
      <vt:lpstr>Maximal Matching</vt:lpstr>
      <vt:lpstr>Maximal Matching</vt:lpstr>
      <vt:lpstr>PowerPoint Presentation</vt:lpstr>
      <vt:lpstr>PowerPoint Presentation</vt:lpstr>
      <vt:lpstr>Maximal Matching</vt:lpstr>
      <vt:lpstr>Maximal Matching</vt:lpstr>
      <vt:lpstr>Maximal Matching</vt:lpstr>
      <vt:lpstr>Maximal Matching</vt:lpstr>
      <vt:lpstr>Maximal Matching</vt:lpstr>
      <vt:lpstr>Matchings in the Semi-Streaming Model</vt:lpstr>
      <vt:lpstr>Matchings in the Semi-Streaming Model</vt:lpstr>
      <vt:lpstr>Matchings in the Semi-Streaming Model</vt:lpstr>
      <vt:lpstr>Matchings in the Semi-Streaming Model</vt:lpstr>
      <vt:lpstr>Matchings in the Semi-Streaming Model</vt:lpstr>
      <vt:lpstr>Matchings in the Semi-Streaming Model</vt:lpstr>
      <vt:lpstr>Matchings in the Semi-Streaming Model</vt:lpstr>
      <vt:lpstr>Connectivity</vt:lpstr>
      <vt:lpstr>PowerPoint Presentation</vt:lpstr>
      <vt:lpstr>PowerPoint Presentation</vt:lpstr>
      <vt:lpstr>Connectivity</vt:lpstr>
      <vt:lpstr>Connectivity</vt:lpstr>
      <vt:lpstr>Spanning Forest</vt:lpstr>
      <vt:lpstr>Spanning Forest</vt:lpstr>
      <vt:lpstr>PowerPoint Presentation</vt:lpstr>
      <vt:lpstr>PowerPoint Presentation</vt:lpstr>
      <vt:lpstr>PowerPoint Presentation</vt:lpstr>
      <vt:lpstr>Spanning Tree</vt:lpstr>
      <vt:lpstr>Spanning Tree</vt:lpstr>
      <vt:lpstr>Connectivity</vt:lpstr>
      <vt:lpstr>Connectivity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CSCE 689: Special Topics in Modern Algorithms for Data Science</dc:title>
  <dc:creator>Samson Zhou</dc:creator>
  <cp:lastModifiedBy>Samson Zhou</cp:lastModifiedBy>
  <cp:revision>17</cp:revision>
  <dcterms:created xsi:type="dcterms:W3CDTF">2023-10-16T19:52:29Z</dcterms:created>
  <dcterms:modified xsi:type="dcterms:W3CDTF">2023-10-18T21:04:08Z</dcterms:modified>
</cp:coreProperties>
</file>