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861" r:id="rId2"/>
    <p:sldId id="989" r:id="rId3"/>
    <p:sldId id="1122" r:id="rId4"/>
    <p:sldId id="1135" r:id="rId5"/>
    <p:sldId id="1146" r:id="rId6"/>
    <p:sldId id="1153" r:id="rId7"/>
    <p:sldId id="1155" r:id="rId8"/>
    <p:sldId id="1156" r:id="rId9"/>
    <p:sldId id="1214" r:id="rId10"/>
    <p:sldId id="1216" r:id="rId11"/>
    <p:sldId id="1218" r:id="rId12"/>
    <p:sldId id="1217" r:id="rId13"/>
    <p:sldId id="1215" r:id="rId14"/>
    <p:sldId id="1238" r:id="rId15"/>
    <p:sldId id="1239" r:id="rId16"/>
    <p:sldId id="1219" r:id="rId17"/>
    <p:sldId id="1220" r:id="rId18"/>
    <p:sldId id="1222" r:id="rId19"/>
    <p:sldId id="1223" r:id="rId20"/>
    <p:sldId id="1224" r:id="rId21"/>
    <p:sldId id="1225" r:id="rId22"/>
    <p:sldId id="1226" r:id="rId23"/>
    <p:sldId id="1228" r:id="rId24"/>
    <p:sldId id="1221" r:id="rId25"/>
    <p:sldId id="1229" r:id="rId26"/>
    <p:sldId id="1230" r:id="rId27"/>
    <p:sldId id="123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1EA65-F4DE-48D3-9109-813EF84776F1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B2CEB-F925-45BB-8F32-584C250E7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9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09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849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2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638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21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767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724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685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274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073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74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29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98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757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640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380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418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9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6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24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08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8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31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39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42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A4A6C-F661-7D7F-587E-6348994695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D048A-BA21-D3A7-E390-E435991DB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3B42E-ED14-9AD5-39FF-F2B554ED7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2836C-AEC4-28F4-F13E-EDE154E45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B418E-2037-E340-FF83-75659F4D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1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F8E8B-6B1C-A50B-6FA4-402B9BAA8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C93A2C-6A38-9646-A74E-C55F6A8D7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CE128-03D5-0DDF-1C6B-DECDB015A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7681F-EC76-3BDF-71FF-F17C10C92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7167C-C8D6-7BC4-007C-2B9646C6F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9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865065-0DF2-132E-15AB-6A23E6AAD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E8585B-7C1C-6470-2957-E0CD58D145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65029-5E3F-16A3-251E-884BBB76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EFEE6-C7AE-1EF4-5850-AF5E8D9BE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C8F7-9693-8C7B-5D5D-6A026D9B2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8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56328-48B0-0D71-93EA-F9EF4A627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3D292-5602-ACE3-0BEA-B89B0932F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89FBB-5D6E-1915-752F-F4EB4133A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EBB92-7A50-0E58-81F2-50F8DB0AE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1EC85-9616-0CCA-FE5A-AFA7855BD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57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3B0B3-22CD-E9DA-8E53-74779178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B82EE-5473-F010-5E70-20C6E8094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DDDAF-6720-C67D-38D7-22E4E8DD6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1B419-E648-FC67-69A6-902B6D317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B7F13-5022-59D2-846E-35541AFC0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6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CEBAA-0F7A-DA2A-883A-69AC85E7E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6F31F-152C-ADA3-9B98-F468E15DCA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6086D3-1BF1-00B4-9B2F-2B829775B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02466-ED16-38D1-0814-47750AED4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1D0DB-A577-4815-BC25-50BF38D44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F82AFA-56B6-2CC7-1C00-81CB2B4F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54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47877-9924-F66B-CCCC-5042E22D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C756F-21FA-4BBF-E477-7BBAD8604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8B5FC5-342A-A532-F8CF-12EC7B73D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116821-6A6D-0C95-646B-9ABB77C15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A5FC78-C86D-D737-B8D7-FAB8F189E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5479C-5F8E-CD55-F432-553A1891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9A1C24-27D7-C92D-5BE8-EBFDFB4F2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6371A2-0BF1-C8BC-4372-AFE3FEB76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2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085F4-6716-E009-514C-89B22C731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C0E9BB-7754-1ABC-8A03-D8AF08CF7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F3EB18-951D-DCF1-AEE6-F25AE010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33D2A7-DC64-A9B7-398B-372518B83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976F34-96C6-C81A-C00A-E411628EA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A170D-2928-4FC7-6FF1-47334D91C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E2CB2-76CA-2D6A-55C1-25D388F4A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65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99E2D-83A9-DA09-FB45-FADAEDC12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F3F85-99DD-6971-1A98-1D9BAF9BB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9D2BA-73D0-CE81-E059-C448C99EF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50DECC-DB22-D797-F903-13C85F887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78A9A-4D78-5C9C-9E40-F4724679A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08103-D139-E57A-D725-67B969BFC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61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BA430-4CB1-CF44-9CC8-4568A8652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ED9909-EB5B-9FBB-F235-9CD960A008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0391E-6AE3-F243-2FC1-C1B515D39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921B5-66CB-53F6-FAA8-07C9B2CF5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CB3A9-41FA-C564-0FBB-E088ADCAA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F85EF-9C84-47A1-84F7-62610CF92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8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8CD50-DD94-4928-1440-113AA3FF5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D15CD3-0243-A519-0D58-D192AF93D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A2666-ED39-C60C-C499-E9B12488AD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41584-BEF1-4CF8-A3CF-92DE56651F33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DD5CD1-6CE9-3500-6437-4B0433433B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1CD32-0E3B-B4DD-EFEA-3950CD0F05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311B4-AF04-4EC0-860B-2B3371572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81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3" Type="http://schemas.openxmlformats.org/officeDocument/2006/relationships/image" Target="../media/image51.png"/><Relationship Id="rId7" Type="http://schemas.openxmlformats.org/officeDocument/2006/relationships/image" Target="../media/image9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78.png"/><Relationship Id="rId4" Type="http://schemas.openxmlformats.org/officeDocument/2006/relationships/image" Target="../media/image6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3" Type="http://schemas.openxmlformats.org/officeDocument/2006/relationships/image" Target="../media/image51.png"/><Relationship Id="rId7" Type="http://schemas.openxmlformats.org/officeDocument/2006/relationships/image" Target="../media/image9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78.png"/><Relationship Id="rId4" Type="http://schemas.openxmlformats.org/officeDocument/2006/relationships/image" Target="../media/image6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3" Type="http://schemas.openxmlformats.org/officeDocument/2006/relationships/image" Target="../media/image51.png"/><Relationship Id="rId7" Type="http://schemas.openxmlformats.org/officeDocument/2006/relationships/image" Target="../media/image9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78.png"/><Relationship Id="rId4" Type="http://schemas.openxmlformats.org/officeDocument/2006/relationships/image" Target="../media/image6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3" Type="http://schemas.openxmlformats.org/officeDocument/2006/relationships/image" Target="../media/image51.png"/><Relationship Id="rId7" Type="http://schemas.openxmlformats.org/officeDocument/2006/relationships/image" Target="../media/image9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78.png"/><Relationship Id="rId4" Type="http://schemas.openxmlformats.org/officeDocument/2006/relationships/image" Target="../media/image6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3" Type="http://schemas.openxmlformats.org/officeDocument/2006/relationships/image" Target="../media/image51.png"/><Relationship Id="rId7" Type="http://schemas.openxmlformats.org/officeDocument/2006/relationships/image" Target="../media/image9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78.png"/><Relationship Id="rId4" Type="http://schemas.openxmlformats.org/officeDocument/2006/relationships/image" Target="../media/image6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21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499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2664960" y="5445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8581906" y="396229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8482304" y="193548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482304" y="5570899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2553216" y="193838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1983793" y="5252806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793" y="5252806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8557331" y="14478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331" y="1447861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1983793" y="1424287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793" y="1424287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594048" y="538777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4048" y="5387774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8581906" y="3983135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1906" y="3983135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2801008" y="2069462"/>
            <a:ext cx="5704638" cy="33992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2"/>
            <a:endCxn id="10" idx="6"/>
          </p:cNvCxnSpPr>
          <p:nvPr/>
        </p:nvCxnSpPr>
        <p:spPr>
          <a:xfrm flipH="1">
            <a:off x="2712606" y="2013965"/>
            <a:ext cx="5769698" cy="290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 flipV="1">
            <a:off x="2824350" y="3962294"/>
            <a:ext cx="5837251" cy="156193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2632911" y="2095357"/>
            <a:ext cx="5929088" cy="347554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2824350" y="5524225"/>
            <a:ext cx="5681296" cy="696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8518599" y="298052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8557331" y="2528502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331" y="2528502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 flipV="1">
            <a:off x="2824350" y="3059005"/>
            <a:ext cx="5694249" cy="24652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451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172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9545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Applications for Bipartiteness Testing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Graph coloring</a:t>
            </a:r>
            <a:r>
              <a:rPr lang="en-US" dirty="0"/>
              <a:t>: You want to color a graph such that no neighboring items share the same color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310EB3-E845-0C11-148C-176C0BBF5C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635" y="2988855"/>
            <a:ext cx="5289176" cy="35974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5692A1C-0BE0-4759-D3D8-74A785C168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458" y="2919553"/>
            <a:ext cx="3672448" cy="352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591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Applications for Bipartiteness Testing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Circuit Design</a:t>
            </a:r>
            <a:r>
              <a:rPr lang="en-US" dirty="0"/>
              <a:t>: In electrical engineering and VLSI (Very Large Scale Integration) design, you may want to know if a circuit can be optimally partitioned into two complementary parts, which can be achieved by testing the bipartiteness of the circuit's dependency graph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641FB1-0796-8D68-017B-418AB86BA4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368" y="3729546"/>
            <a:ext cx="3345796" cy="2763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659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What is a necessary and sufficient condition for bipartiteness?</a:t>
            </a:r>
          </a:p>
        </p:txBody>
      </p:sp>
    </p:spTree>
    <p:extLst>
      <p:ext uri="{BB962C8B-B14F-4D97-AF65-F5344CB8AC3E}">
        <p14:creationId xmlns:p14="http://schemas.microsoft.com/office/powerpoint/2010/main" val="2760138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What is a necessary and sufficient condition for bipartiteness?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A graph is bipartite if and only if it can be colored using two colors (a coloring of a graph is an assignment of colors to vertices such that no two vertices share the same color)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A graph is bipartite if and only if it has no odd cycles</a:t>
            </a:r>
          </a:p>
        </p:txBody>
      </p:sp>
    </p:spTree>
    <p:extLst>
      <p:ext uri="{BB962C8B-B14F-4D97-AF65-F5344CB8AC3E}">
        <p14:creationId xmlns:p14="http://schemas.microsoft.com/office/powerpoint/2010/main" val="1862293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How to perform bipartiteness testing in the central setting?</a:t>
            </a:r>
          </a:p>
        </p:txBody>
      </p:sp>
    </p:spTree>
    <p:extLst>
      <p:ext uri="{BB962C8B-B14F-4D97-AF65-F5344CB8AC3E}">
        <p14:creationId xmlns:p14="http://schemas.microsoft.com/office/powerpoint/2010/main" val="2167040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How to perform bipartiteness testing in the central setting?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Start at arbitrary vertex, run BFS, and assign alternating levels to different side until there is a contradiction</a:t>
            </a:r>
          </a:p>
        </p:txBody>
      </p:sp>
    </p:spTree>
    <p:extLst>
      <p:ext uri="{BB962C8B-B14F-4D97-AF65-F5344CB8AC3E}">
        <p14:creationId xmlns:p14="http://schemas.microsoft.com/office/powerpoint/2010/main" val="250438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27</a:t>
            </a:r>
            <a:r>
              <a:rPr lang="en-US" dirty="0"/>
              <a:t>: </a:t>
            </a:r>
            <a:r>
              <a:rPr lang="en-US" dirty="0" err="1"/>
              <a:t>Chunkai</a:t>
            </a:r>
            <a:r>
              <a:rPr lang="en-US" dirty="0"/>
              <a:t>, Jung, Galaxy AI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29</a:t>
            </a:r>
            <a:r>
              <a:rPr lang="en-US" dirty="0"/>
              <a:t>: STMI, Anmol,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December 1</a:t>
            </a:r>
            <a:r>
              <a:rPr lang="en-US" dirty="0"/>
              <a:t>: </a:t>
            </a:r>
            <a:r>
              <a:rPr lang="en-US" dirty="0" err="1"/>
              <a:t>Bokun</a:t>
            </a:r>
            <a:r>
              <a:rPr lang="en-US" dirty="0"/>
              <a:t>, Ayesha, </a:t>
            </a:r>
            <a:r>
              <a:rPr lang="en-US" dirty="0" err="1"/>
              <a:t>Dawei</a:t>
            </a:r>
            <a:r>
              <a:rPr lang="en-US" dirty="0"/>
              <a:t>, </a:t>
            </a:r>
            <a:r>
              <a:rPr lang="en-US" dirty="0" err="1"/>
              <a:t>Lipai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049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186066" y="3460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4984386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4904691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078769" y="5247740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158464" y="1782297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038" y="3016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658" y="1255290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1255290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7440" y="5404710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17" y="549466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322114" y="1916279"/>
            <a:ext cx="1605919" cy="156751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345456" y="1916279"/>
            <a:ext cx="4836350" cy="1623011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5064081" y="1860782"/>
            <a:ext cx="309438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345456" y="3539290"/>
            <a:ext cx="1718625" cy="170845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>
            <a:off x="4984386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 flipH="1">
            <a:off x="8158464" y="1939267"/>
            <a:ext cx="79695" cy="330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>
            <a:off x="5143776" y="5326225"/>
            <a:ext cx="29349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345456" y="3539290"/>
            <a:ext cx="4756655" cy="1731438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9401586" y="34738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822" y="3016070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345456" y="3539290"/>
            <a:ext cx="6056130" cy="1307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658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087454" y="2698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6938692" y="588423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8041932" y="5884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439343" y="4287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067692" y="21268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572426" y="2254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2426" y="2254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8114784" y="30388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4784" y="303884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317697" y="176983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7697" y="1769831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566130" y="4214933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6130" y="4214933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7098082" y="593973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082" y="593973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223502" y="722464"/>
            <a:ext cx="4841772" cy="1999329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246844" y="2260867"/>
            <a:ext cx="4844190" cy="516423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H="1">
            <a:off x="8067692" y="666967"/>
            <a:ext cx="133630" cy="15384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246844" y="2777290"/>
            <a:ext cx="3771543" cy="310694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7018387" y="745452"/>
            <a:ext cx="1103240" cy="51387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8147387" y="2283855"/>
            <a:ext cx="371651" cy="200404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 flipV="1">
            <a:off x="7098082" y="4366383"/>
            <a:ext cx="1341261" cy="15963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246844" y="2777290"/>
            <a:ext cx="5215841" cy="1533596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8545242" y="330631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8763902" y="2789912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902" y="2789912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246844" y="2777290"/>
            <a:ext cx="5298398" cy="60750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25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220A12D-E423-430B-F720-287655ABABB1}"/>
              </a:ext>
            </a:extLst>
          </p:cNvPr>
          <p:cNvSpPr/>
          <p:nvPr/>
        </p:nvSpPr>
        <p:spPr>
          <a:xfrm>
            <a:off x="3087454" y="269880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E5C1EA-72B4-2CBE-7C6E-5A5D9C97EA82}"/>
              </a:ext>
            </a:extLst>
          </p:cNvPr>
          <p:cNvSpPr/>
          <p:nvPr/>
        </p:nvSpPr>
        <p:spPr>
          <a:xfrm>
            <a:off x="6938692" y="5884234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5B8633D-3670-F964-D26D-6FA052822E0B}"/>
              </a:ext>
            </a:extLst>
          </p:cNvPr>
          <p:cNvSpPr/>
          <p:nvPr/>
        </p:nvSpPr>
        <p:spPr>
          <a:xfrm>
            <a:off x="8041932" y="58848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CFD0B55-ADBF-2090-7DE4-DA99C4D41B5B}"/>
              </a:ext>
            </a:extLst>
          </p:cNvPr>
          <p:cNvSpPr/>
          <p:nvPr/>
        </p:nvSpPr>
        <p:spPr>
          <a:xfrm>
            <a:off x="8439343" y="4287898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8C5CE5C-66C8-AD03-7099-8B9DD1BD2BF7}"/>
              </a:ext>
            </a:extLst>
          </p:cNvPr>
          <p:cNvSpPr/>
          <p:nvPr/>
        </p:nvSpPr>
        <p:spPr>
          <a:xfrm>
            <a:off x="8067692" y="2126885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/>
              <p:nvPr/>
            </p:nvSpPr>
            <p:spPr>
              <a:xfrm>
                <a:off x="2572426" y="2254070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1758E37-2FA0-BE34-BF9E-EF3EBC5C3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2426" y="2254070"/>
                <a:ext cx="6491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/>
              <p:nvPr/>
            </p:nvSpPr>
            <p:spPr>
              <a:xfrm>
                <a:off x="8114784" y="303884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D63DD2-56E3-6296-C5E9-4C04C8AA10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4784" y="303884"/>
                <a:ext cx="64911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/>
              <p:nvPr/>
            </p:nvSpPr>
            <p:spPr>
              <a:xfrm>
                <a:off x="8317697" y="176983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0E7196B-711E-16C0-C60F-61F5AE148D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7697" y="1769831"/>
                <a:ext cx="64911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/>
              <p:nvPr/>
            </p:nvSpPr>
            <p:spPr>
              <a:xfrm>
                <a:off x="8566130" y="4214933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4B287CA-5FEF-6F3E-6BC5-5E2028E79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6130" y="4214933"/>
                <a:ext cx="64911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/>
              <p:nvPr/>
            </p:nvSpPr>
            <p:spPr>
              <a:xfrm>
                <a:off x="7098082" y="5939731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3262B0F-3E58-179B-CF5E-2C46B606B3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082" y="5939731"/>
                <a:ext cx="64911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1EB665-9B83-11E5-320B-A1B5A704946B}"/>
              </a:ext>
            </a:extLst>
          </p:cNvPr>
          <p:cNvCxnSpPr>
            <a:cxnSpLocks/>
            <a:stCxn id="6" idx="7"/>
            <a:endCxn id="8" idx="3"/>
          </p:cNvCxnSpPr>
          <p:nvPr/>
        </p:nvCxnSpPr>
        <p:spPr>
          <a:xfrm flipV="1">
            <a:off x="3223502" y="722464"/>
            <a:ext cx="4841772" cy="1999329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68F1F94-A60A-1244-DE4A-20A4F1BC7F35}"/>
              </a:ext>
            </a:extLst>
          </p:cNvPr>
          <p:cNvCxnSpPr>
            <a:cxnSpLocks/>
            <a:stCxn id="6" idx="6"/>
            <a:endCxn id="10" idx="3"/>
          </p:cNvCxnSpPr>
          <p:nvPr/>
        </p:nvCxnSpPr>
        <p:spPr>
          <a:xfrm flipV="1">
            <a:off x="3246844" y="2260867"/>
            <a:ext cx="4844190" cy="516423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CE32320-253B-BD1C-86DB-907BC3106111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H="1">
            <a:off x="8067692" y="666967"/>
            <a:ext cx="133630" cy="1538403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7CD418F-82FC-6CA0-3EA1-1487870EC350}"/>
              </a:ext>
            </a:extLst>
          </p:cNvPr>
          <p:cNvCxnSpPr>
            <a:cxnSpLocks/>
            <a:stCxn id="6" idx="6"/>
            <a:endCxn id="7" idx="0"/>
          </p:cNvCxnSpPr>
          <p:nvPr/>
        </p:nvCxnSpPr>
        <p:spPr>
          <a:xfrm>
            <a:off x="3246844" y="2777290"/>
            <a:ext cx="3771543" cy="310694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F079F87-98F4-74F3-B8F8-DDD9DBD3B26A}"/>
              </a:ext>
            </a:extLst>
          </p:cNvPr>
          <p:cNvCxnSpPr>
            <a:cxnSpLocks/>
            <a:stCxn id="8" idx="4"/>
            <a:endCxn id="7" idx="0"/>
          </p:cNvCxnSpPr>
          <p:nvPr/>
        </p:nvCxnSpPr>
        <p:spPr>
          <a:xfrm flipH="1">
            <a:off x="7018387" y="745452"/>
            <a:ext cx="1103240" cy="5138782"/>
          </a:xfrm>
          <a:prstGeom prst="line">
            <a:avLst/>
          </a:prstGeom>
          <a:ln w="38100">
            <a:solidFill>
              <a:srgbClr val="00B050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A7C65B-C949-6B86-9199-F1EC4FF3090B}"/>
              </a:ext>
            </a:extLst>
          </p:cNvPr>
          <p:cNvCxnSpPr>
            <a:cxnSpLocks/>
            <a:stCxn id="10" idx="4"/>
            <a:endCxn id="9" idx="0"/>
          </p:cNvCxnSpPr>
          <p:nvPr/>
        </p:nvCxnSpPr>
        <p:spPr>
          <a:xfrm>
            <a:off x="8147387" y="2283855"/>
            <a:ext cx="371651" cy="200404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57AEA5A-680A-B867-9AF8-7000CCC6B708}"/>
              </a:ext>
            </a:extLst>
          </p:cNvPr>
          <p:cNvCxnSpPr>
            <a:cxnSpLocks/>
            <a:stCxn id="7" idx="6"/>
            <a:endCxn id="9" idx="2"/>
          </p:cNvCxnSpPr>
          <p:nvPr/>
        </p:nvCxnSpPr>
        <p:spPr>
          <a:xfrm flipV="1">
            <a:off x="7098082" y="4366383"/>
            <a:ext cx="1341261" cy="15963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AA11A1-4CA4-3485-7DC9-AB8FD9F978ED}"/>
              </a:ext>
            </a:extLst>
          </p:cNvPr>
          <p:cNvCxnSpPr>
            <a:cxnSpLocks/>
            <a:stCxn id="6" idx="6"/>
            <a:endCxn id="9" idx="1"/>
          </p:cNvCxnSpPr>
          <p:nvPr/>
        </p:nvCxnSpPr>
        <p:spPr>
          <a:xfrm>
            <a:off x="3246844" y="2777290"/>
            <a:ext cx="5215841" cy="1533596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8B8C319-75D8-D054-4224-0F02F24639B5}"/>
              </a:ext>
            </a:extLst>
          </p:cNvPr>
          <p:cNvSpPr/>
          <p:nvPr/>
        </p:nvSpPr>
        <p:spPr>
          <a:xfrm>
            <a:off x="8545242" y="3306312"/>
            <a:ext cx="159390" cy="1569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/>
              <p:nvPr/>
            </p:nvSpPr>
            <p:spPr>
              <a:xfrm>
                <a:off x="8763902" y="2789912"/>
                <a:ext cx="64911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F359442-3D6B-F341-2FF4-0D0A5976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902" y="2789912"/>
                <a:ext cx="64911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C040920-2E40-A27C-ED72-5F21222CEC4C}"/>
              </a:ext>
            </a:extLst>
          </p:cNvPr>
          <p:cNvCxnSpPr>
            <a:cxnSpLocks/>
            <a:stCxn id="6" idx="6"/>
            <a:endCxn id="51" idx="2"/>
          </p:cNvCxnSpPr>
          <p:nvPr/>
        </p:nvCxnSpPr>
        <p:spPr>
          <a:xfrm>
            <a:off x="3246844" y="2777290"/>
            <a:ext cx="5298398" cy="60750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081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 in the 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Bipartiteness is a monotone property, i.e., additional edges to a graph that is not bipartite will result in a graph that is not bipartite</a:t>
            </a:r>
          </a:p>
        </p:txBody>
      </p:sp>
    </p:spTree>
    <p:extLst>
      <p:ext uri="{BB962C8B-B14F-4D97-AF65-F5344CB8AC3E}">
        <p14:creationId xmlns:p14="http://schemas.microsoft.com/office/powerpoint/2010/main" val="31415669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 in the Streaming Model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Bipartiteness is a monotone property, i.e., additional edges to a graph that is not bipartite will result in a graph that is not bipartite</a:t>
            </a:r>
          </a:p>
        </p:txBody>
      </p:sp>
    </p:spTree>
    <p:extLst>
      <p:ext uri="{BB962C8B-B14F-4D97-AF65-F5344CB8AC3E}">
        <p14:creationId xmlns:p14="http://schemas.microsoft.com/office/powerpoint/2010/main" val="1162957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 in the Streaming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>
                    <a:solidFill>
                      <a:srgbClr val="00B050"/>
                    </a:solidFill>
                  </a:rPr>
                  <a:t>Intuition</a:t>
                </a:r>
                <a:r>
                  <a:rPr lang="en-US" sz="2800" dirty="0"/>
                  <a:t>: Greedily add edges to minimum spanning forest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>
                    <a:solidFill>
                      <a:srgbClr val="00B050"/>
                    </a:solidFill>
                  </a:rPr>
                  <a:t>Algorithm</a:t>
                </a:r>
                <a:r>
                  <a:rPr lang="en-US" sz="2800" dirty="0"/>
                  <a:t>:</a:t>
                </a:r>
                <a:r>
                  <a:rPr lang="en-US" dirty="0"/>
                  <a:t> </a:t>
                </a:r>
              </a:p>
              <a:p>
                <a:pPr marL="914400" lvl="1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Initialize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en-US" sz="2800" dirty="0"/>
                  <a:t>. </a:t>
                </a:r>
              </a:p>
              <a:p>
                <a:pPr marL="914400" lvl="1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For each edge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:</a:t>
                </a:r>
              </a:p>
              <a:p>
                <a:pPr marL="1371600" lvl="2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∪(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does not contain a cycle, add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 marL="1371600" lvl="2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∪(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contains an odd cycle, return GRAPH IS NOT BIPARTITE</a:t>
                </a:r>
              </a:p>
              <a:p>
                <a:pPr marL="914400" lvl="1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Return GRAPH IS BIPARTITE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9814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 in the Streaming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/>
                  <a:t>Algorithm maintains a tree (because it does not add any edges that would create cycles)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Algorithm can keep at most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edges, so the total space usage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words of space.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873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Semi-streaming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Recall that we have a g</a:t>
                </a:r>
                <a:r>
                  <a:rPr lang="en-US" sz="2800" dirty="0"/>
                  <a:t>raph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The edges of the graph arrive sequentially, i.e., insertion-only model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We are allowed to use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polylog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space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Enough to store a matching, </a:t>
                </a:r>
                <a:r>
                  <a:rPr lang="en-US" dirty="0">
                    <a:solidFill>
                      <a:srgbClr val="FF0000"/>
                    </a:solidFill>
                  </a:rPr>
                  <a:t>NOT</a:t>
                </a:r>
                <a:r>
                  <a:rPr lang="en-US" dirty="0"/>
                  <a:t> enough to store entire graph, since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can be as large 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5049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Maximum Matching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Greedy algorithm is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-approximation to the maximum matching that uses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space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FF0000"/>
                    </a:solidFill>
                  </a:rPr>
                  <a:t>OPEN</a:t>
                </a:r>
                <a:r>
                  <a:rPr lang="en-US" dirty="0"/>
                  <a:t>: Is it possible to achieve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-approximation to the maximum (cardinality) matching using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polylog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space for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&lt;2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4295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Connectivity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Connected graph</a:t>
                </a:r>
                <a:r>
                  <a:rPr lang="en-US" dirty="0"/>
                  <a:t>: There exists a path between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for any pair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:r>
                  <a:rPr lang="en-US" dirty="0"/>
                  <a:t>of vertices</a:t>
                </a: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Given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determine whether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a connected graph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6708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Spanning Tree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242755" cy="485926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/>
              <a:t>How to find a spanning tree in the offline setting?</a:t>
            </a:r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dirty="0"/>
              <a:t>Minimum spanning tree algorithms (Kruskal, Prim)</a:t>
            </a:r>
          </a:p>
          <a:p>
            <a:pPr lvl="1">
              <a:buClr>
                <a:schemeClr val="tx1"/>
              </a:buClr>
            </a:pPr>
            <a:r>
              <a:rPr lang="en-US" sz="2800" dirty="0"/>
              <a:t>Kruskal: Greedily add minimum weight edge to spanning forest</a:t>
            </a:r>
          </a:p>
          <a:p>
            <a:pPr lvl="1">
              <a:buClr>
                <a:schemeClr val="tx1"/>
              </a:buClr>
            </a:pPr>
            <a:r>
              <a:rPr lang="en-US" sz="2800" dirty="0"/>
              <a:t>Prim: Greedily grow minimum spanning tree</a:t>
            </a:r>
          </a:p>
        </p:txBody>
      </p:sp>
    </p:spTree>
    <p:extLst>
      <p:ext uri="{BB962C8B-B14F-4D97-AF65-F5344CB8AC3E}">
        <p14:creationId xmlns:p14="http://schemas.microsoft.com/office/powerpoint/2010/main" val="3586896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Connectivity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>
                    <a:solidFill>
                      <a:srgbClr val="00B050"/>
                    </a:solidFill>
                  </a:rPr>
                  <a:t>Intuition</a:t>
                </a:r>
                <a:r>
                  <a:rPr lang="en-US" sz="2800" dirty="0"/>
                  <a:t>: Greedily add edges to minimum spanning forest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>
                    <a:solidFill>
                      <a:srgbClr val="00B050"/>
                    </a:solidFill>
                  </a:rPr>
                  <a:t>Algorithm</a:t>
                </a:r>
                <a:r>
                  <a:rPr lang="en-US" sz="2800" dirty="0"/>
                  <a:t>:</a:t>
                </a:r>
                <a:r>
                  <a:rPr lang="en-US" dirty="0"/>
                  <a:t> </a:t>
                </a:r>
              </a:p>
              <a:p>
                <a:pPr marL="914400" lvl="1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Initialize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en-US" sz="2800" dirty="0"/>
                  <a:t>. </a:t>
                </a:r>
              </a:p>
              <a:p>
                <a:pPr marL="914400" lvl="1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For each edge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:</a:t>
                </a:r>
              </a:p>
              <a:p>
                <a:pPr marL="1371600" lvl="2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∪(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does not contain a cycle, add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 marL="1371600" lvl="2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800" dirty="0"/>
                  <a:t>, return GRAPH IS CONNECTED</a:t>
                </a:r>
              </a:p>
              <a:p>
                <a:pPr marL="914400" lvl="1" indent="-457200"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US" sz="2800" dirty="0"/>
                  <a:t>Return GRAPH IS NOT CONNECTED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4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Connectivity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/>
                  <a:t>Algorithm can keep at most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edges, so the total space usage is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words of space. 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1521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Bipartiteness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Bipartite graph</a:t>
                </a:r>
                <a:r>
                  <a:rPr lang="en-US" dirty="0"/>
                  <a:t>: Graph can be partitioned into two disjoint sets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 so that every edge is between a vertex in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 and a vertex in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Given a graph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, determine whether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is a bipartite graph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6474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837</Words>
  <Application>Microsoft Office PowerPoint</Application>
  <PresentationFormat>Widescreen</PresentationFormat>
  <Paragraphs>166</Paragraphs>
  <Slides>27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Previously: Semi-streaming Model</vt:lpstr>
      <vt:lpstr>Last Time: Maximum Matching</vt:lpstr>
      <vt:lpstr>Last Time: Connectivity</vt:lpstr>
      <vt:lpstr>Last Time: Spanning Tree</vt:lpstr>
      <vt:lpstr>Last Time: Connectivity</vt:lpstr>
      <vt:lpstr>Last Time: Connectivity</vt:lpstr>
      <vt:lpstr>Bipartiteness</vt:lpstr>
      <vt:lpstr>PowerPoint Presentation</vt:lpstr>
      <vt:lpstr>PowerPoint Presentation</vt:lpstr>
      <vt:lpstr>PowerPoint Presentation</vt:lpstr>
      <vt:lpstr>PowerPoint Presentation</vt:lpstr>
      <vt:lpstr>Applications for Bipartiteness Testing</vt:lpstr>
      <vt:lpstr>Applications for Bipartiteness Testing</vt:lpstr>
      <vt:lpstr>Bipartiteness</vt:lpstr>
      <vt:lpstr>Bipartiteness</vt:lpstr>
      <vt:lpstr>Bipartiteness</vt:lpstr>
      <vt:lpstr>Bipartiteness</vt:lpstr>
      <vt:lpstr>PowerPoint Presentation</vt:lpstr>
      <vt:lpstr>PowerPoint Presentation</vt:lpstr>
      <vt:lpstr>PowerPoint Presentation</vt:lpstr>
      <vt:lpstr>PowerPoint Presentation</vt:lpstr>
      <vt:lpstr>Bipartiteness in the Streaming Model</vt:lpstr>
      <vt:lpstr>Bipartiteness in the Streaming Model</vt:lpstr>
      <vt:lpstr>Bipartiteness in the Streaming Model</vt:lpstr>
      <vt:lpstr>Bipartiteness in the Streaming 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8</cp:revision>
  <dcterms:created xsi:type="dcterms:W3CDTF">2023-10-18T21:03:28Z</dcterms:created>
  <dcterms:modified xsi:type="dcterms:W3CDTF">2023-10-20T20:23:59Z</dcterms:modified>
</cp:coreProperties>
</file>