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861" r:id="rId2"/>
    <p:sldId id="989" r:id="rId3"/>
    <p:sldId id="1361" r:id="rId4"/>
    <p:sldId id="298" r:id="rId5"/>
    <p:sldId id="1368" r:id="rId6"/>
    <p:sldId id="273" r:id="rId7"/>
    <p:sldId id="1357" r:id="rId8"/>
    <p:sldId id="1260" r:id="rId9"/>
    <p:sldId id="1259" r:id="rId10"/>
    <p:sldId id="1261" r:id="rId11"/>
    <p:sldId id="1377" r:id="rId12"/>
    <p:sldId id="1378" r:id="rId13"/>
    <p:sldId id="1381" r:id="rId14"/>
    <p:sldId id="1379" r:id="rId15"/>
    <p:sldId id="1382" r:id="rId16"/>
    <p:sldId id="1380" r:id="rId17"/>
    <p:sldId id="1383" r:id="rId18"/>
    <p:sldId id="493" r:id="rId19"/>
    <p:sldId id="495" r:id="rId20"/>
    <p:sldId id="496" r:id="rId21"/>
    <p:sldId id="497" r:id="rId22"/>
    <p:sldId id="498" r:id="rId23"/>
    <p:sldId id="499" r:id="rId24"/>
    <p:sldId id="701" r:id="rId25"/>
    <p:sldId id="704" r:id="rId26"/>
    <p:sldId id="703" r:id="rId27"/>
    <p:sldId id="501" r:id="rId28"/>
    <p:sldId id="1375" r:id="rId29"/>
    <p:sldId id="502" r:id="rId30"/>
    <p:sldId id="584" r:id="rId31"/>
    <p:sldId id="586" r:id="rId32"/>
    <p:sldId id="587" r:id="rId33"/>
    <p:sldId id="589" r:id="rId34"/>
    <p:sldId id="590" r:id="rId35"/>
    <p:sldId id="591" r:id="rId36"/>
    <p:sldId id="592" r:id="rId37"/>
    <p:sldId id="594" r:id="rId38"/>
    <p:sldId id="595" r:id="rId39"/>
    <p:sldId id="596" r:id="rId40"/>
    <p:sldId id="597" r:id="rId41"/>
    <p:sldId id="575" r:id="rId42"/>
    <p:sldId id="137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34589B-6C89-4904-98DB-7C3694A8FD25}" type="datetimeFigureOut">
              <a:rPr lang="en-US" smtClean="0"/>
              <a:t>11/10/2023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E1A61-0988-44E1-B730-D978B49E0FE5}" type="slidenum">
              <a:rPr lang="en-US" smtClean="0"/>
              <a:t>‹#›</a:t>
            </a:fld>
            <a:endParaRPr lang="en-US"/>
          </a:p>
        </p:txBody>
      </p:sp>
    </p:spTree>
    <p:extLst>
      <p:ext uri="{BB962C8B-B14F-4D97-AF65-F5344CB8AC3E}">
        <p14:creationId xmlns:p14="http://schemas.microsoft.com/office/powerpoint/2010/main" val="934230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breaking down each of the terms in the title. To understand the sliding window model, we first have to understand the streaming model of computation, in which elements of an underlying data set S, arrive sequentially and the goal is to evaluate or approximate some given function on this dataset, using space sublinear in S. In the sliding window model, only the W most recent updates form the underlying data set</a:t>
            </a:r>
          </a:p>
        </p:txBody>
      </p:sp>
      <p:sp>
        <p:nvSpPr>
          <p:cNvPr id="4" name="Slide Number Placeholder 3"/>
          <p:cNvSpPr>
            <a:spLocks noGrp="1"/>
          </p:cNvSpPr>
          <p:nvPr>
            <p:ph type="sldNum" sz="quarter" idx="5"/>
          </p:nvPr>
        </p:nvSpPr>
        <p:spPr/>
        <p:txBody>
          <a:bodyPr/>
          <a:lstStyle/>
          <a:p>
            <a:fld id="{3486229C-5C56-46D3-8AF7-8CB2C6C5FD7A}" type="slidenum">
              <a:rPr lang="en-US" smtClean="0"/>
              <a:t>3</a:t>
            </a:fld>
            <a:endParaRPr lang="en-US"/>
          </a:p>
        </p:txBody>
      </p:sp>
    </p:spTree>
    <p:extLst>
      <p:ext uri="{BB962C8B-B14F-4D97-AF65-F5344CB8AC3E}">
        <p14:creationId xmlns:p14="http://schemas.microsoft.com/office/powerpoint/2010/main" val="2872864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breaking down each of the terms in the title. To understand the sliding window model, we first have to understand the streaming model of computation, in which elements of an underlying data set S, arrive sequentially and the goal is to evaluate or approximate some given function on this dataset, using space sublinear in S. In the sliding window model, only the W most recent updates form the underlying data set</a:t>
            </a:r>
          </a:p>
        </p:txBody>
      </p:sp>
      <p:sp>
        <p:nvSpPr>
          <p:cNvPr id="4" name="Slide Number Placeholder 3"/>
          <p:cNvSpPr>
            <a:spLocks noGrp="1"/>
          </p:cNvSpPr>
          <p:nvPr>
            <p:ph type="sldNum" sz="quarter" idx="5"/>
          </p:nvPr>
        </p:nvSpPr>
        <p:spPr/>
        <p:txBody>
          <a:bodyPr/>
          <a:lstStyle/>
          <a:p>
            <a:fld id="{3486229C-5C56-46D3-8AF7-8CB2C6C5FD7A}" type="slidenum">
              <a:rPr lang="en-US" smtClean="0"/>
              <a:t>16</a:t>
            </a:fld>
            <a:endParaRPr lang="en-US"/>
          </a:p>
        </p:txBody>
      </p:sp>
    </p:spTree>
    <p:extLst>
      <p:ext uri="{BB962C8B-B14F-4D97-AF65-F5344CB8AC3E}">
        <p14:creationId xmlns:p14="http://schemas.microsoft.com/office/powerpoint/2010/main" val="3159851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breaking down each of the terms in the title. To understand the sliding window model, we first have to understand the streaming model of computation, in which elements of an underlying data set S, arrive sequentially and the goal is to evaluate or approximate some given function on this dataset, using space sublinear in S. In the sliding window model, only the W most recent updates form the underlying data set</a:t>
            </a:r>
          </a:p>
        </p:txBody>
      </p:sp>
      <p:sp>
        <p:nvSpPr>
          <p:cNvPr id="4" name="Slide Number Placeholder 3"/>
          <p:cNvSpPr>
            <a:spLocks noGrp="1"/>
          </p:cNvSpPr>
          <p:nvPr>
            <p:ph type="sldNum" sz="quarter" idx="5"/>
          </p:nvPr>
        </p:nvSpPr>
        <p:spPr/>
        <p:txBody>
          <a:bodyPr/>
          <a:lstStyle/>
          <a:p>
            <a:fld id="{3486229C-5C56-46D3-8AF7-8CB2C6C5FD7A}" type="slidenum">
              <a:rPr lang="en-US" smtClean="0"/>
              <a:t>17</a:t>
            </a:fld>
            <a:endParaRPr lang="en-US"/>
          </a:p>
        </p:txBody>
      </p:sp>
    </p:spTree>
    <p:extLst>
      <p:ext uri="{BB962C8B-B14F-4D97-AF65-F5344CB8AC3E}">
        <p14:creationId xmlns:p14="http://schemas.microsoft.com/office/powerpoint/2010/main" val="679834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breaking down each of the terms in the title. To understand the sliding window model, we first have to understand the streaming model of computation, in which elements of an underlying data set S, arrive sequentially and the goal is to evaluate or approximate some given function on this dataset, using space sublinear in S. In the sliding window model, only the W most recent updates form the underlying data set</a:t>
            </a:r>
          </a:p>
        </p:txBody>
      </p:sp>
      <p:sp>
        <p:nvSpPr>
          <p:cNvPr id="4" name="Slide Number Placeholder 3"/>
          <p:cNvSpPr>
            <a:spLocks noGrp="1"/>
          </p:cNvSpPr>
          <p:nvPr>
            <p:ph type="sldNum" sz="quarter" idx="5"/>
          </p:nvPr>
        </p:nvSpPr>
        <p:spPr/>
        <p:txBody>
          <a:bodyPr/>
          <a:lstStyle/>
          <a:p>
            <a:fld id="{3486229C-5C56-46D3-8AF7-8CB2C6C5FD7A}" type="slidenum">
              <a:rPr lang="en-US" smtClean="0"/>
              <a:t>18</a:t>
            </a:fld>
            <a:endParaRPr lang="en-US"/>
          </a:p>
        </p:txBody>
      </p:sp>
    </p:spTree>
    <p:extLst>
      <p:ext uri="{BB962C8B-B14F-4D97-AF65-F5344CB8AC3E}">
        <p14:creationId xmlns:p14="http://schemas.microsoft.com/office/powerpoint/2010/main" val="2803820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breaking down each of the terms in the title. To understand the sliding window model, we first have to understand the streaming model of computation, in which elements of an underlying data set S, arrive sequentially and the goal is to evaluate or approximate some given function on this dataset, using space sublinear in S. In the sliding window model, only the W most recent updates form the underlying data set</a:t>
            </a:r>
          </a:p>
        </p:txBody>
      </p:sp>
      <p:sp>
        <p:nvSpPr>
          <p:cNvPr id="4" name="Slide Number Placeholder 3"/>
          <p:cNvSpPr>
            <a:spLocks noGrp="1"/>
          </p:cNvSpPr>
          <p:nvPr>
            <p:ph type="sldNum" sz="quarter" idx="5"/>
          </p:nvPr>
        </p:nvSpPr>
        <p:spPr/>
        <p:txBody>
          <a:bodyPr/>
          <a:lstStyle/>
          <a:p>
            <a:fld id="{3486229C-5C56-46D3-8AF7-8CB2C6C5FD7A}" type="slidenum">
              <a:rPr lang="en-US" smtClean="0"/>
              <a:t>19</a:t>
            </a:fld>
            <a:endParaRPr lang="en-US"/>
          </a:p>
        </p:txBody>
      </p:sp>
    </p:spTree>
    <p:extLst>
      <p:ext uri="{BB962C8B-B14F-4D97-AF65-F5344CB8AC3E}">
        <p14:creationId xmlns:p14="http://schemas.microsoft.com/office/powerpoint/2010/main" val="4064932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breaking down each of the terms in the title. To understand the sliding window model, we first have to understand the streaming model of computation, in which elements of an underlying data set S, arrive sequentially and the goal is to evaluate or approximate some given function on this dataset, using space sublinear in S. In the sliding window model, only the W most recent updates form the underlying data set</a:t>
            </a:r>
          </a:p>
        </p:txBody>
      </p:sp>
      <p:sp>
        <p:nvSpPr>
          <p:cNvPr id="4" name="Slide Number Placeholder 3"/>
          <p:cNvSpPr>
            <a:spLocks noGrp="1"/>
          </p:cNvSpPr>
          <p:nvPr>
            <p:ph type="sldNum" sz="quarter" idx="5"/>
          </p:nvPr>
        </p:nvSpPr>
        <p:spPr/>
        <p:txBody>
          <a:bodyPr/>
          <a:lstStyle/>
          <a:p>
            <a:fld id="{3486229C-5C56-46D3-8AF7-8CB2C6C5FD7A}" type="slidenum">
              <a:rPr lang="en-US" smtClean="0"/>
              <a:t>20</a:t>
            </a:fld>
            <a:endParaRPr lang="en-US"/>
          </a:p>
        </p:txBody>
      </p:sp>
    </p:spTree>
    <p:extLst>
      <p:ext uri="{BB962C8B-B14F-4D97-AF65-F5344CB8AC3E}">
        <p14:creationId xmlns:p14="http://schemas.microsoft.com/office/powerpoint/2010/main" val="1941489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breaking down each of the terms in the title. To understand the sliding window model, we first have to understand the streaming model of computation, in which elements of an underlying data set S, arrive sequentially and the goal is to evaluate or approximate some given function on this dataset, using space sublinear in S. In the sliding window model, only the W most recent updates form the underlying data set</a:t>
            </a:r>
          </a:p>
        </p:txBody>
      </p:sp>
      <p:sp>
        <p:nvSpPr>
          <p:cNvPr id="4" name="Slide Number Placeholder 3"/>
          <p:cNvSpPr>
            <a:spLocks noGrp="1"/>
          </p:cNvSpPr>
          <p:nvPr>
            <p:ph type="sldNum" sz="quarter" idx="5"/>
          </p:nvPr>
        </p:nvSpPr>
        <p:spPr/>
        <p:txBody>
          <a:bodyPr/>
          <a:lstStyle/>
          <a:p>
            <a:fld id="{3486229C-5C56-46D3-8AF7-8CB2C6C5FD7A}" type="slidenum">
              <a:rPr lang="en-US" smtClean="0"/>
              <a:t>21</a:t>
            </a:fld>
            <a:endParaRPr lang="en-US"/>
          </a:p>
        </p:txBody>
      </p:sp>
    </p:spTree>
    <p:extLst>
      <p:ext uri="{BB962C8B-B14F-4D97-AF65-F5344CB8AC3E}">
        <p14:creationId xmlns:p14="http://schemas.microsoft.com/office/powerpoint/2010/main" val="1228545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breaking down each of the terms in the title. To understand the sliding window model, we first have to understand the streaming model of computation, in which elements of an underlying data set S, arrive sequentially and the goal is to evaluate or approximate some given function on this dataset, using space sublinear in S. In the sliding window model, only the W most recent updates form the underlying data set</a:t>
            </a:r>
          </a:p>
        </p:txBody>
      </p:sp>
      <p:sp>
        <p:nvSpPr>
          <p:cNvPr id="4" name="Slide Number Placeholder 3"/>
          <p:cNvSpPr>
            <a:spLocks noGrp="1"/>
          </p:cNvSpPr>
          <p:nvPr>
            <p:ph type="sldNum" sz="quarter" idx="5"/>
          </p:nvPr>
        </p:nvSpPr>
        <p:spPr/>
        <p:txBody>
          <a:bodyPr/>
          <a:lstStyle/>
          <a:p>
            <a:fld id="{3486229C-5C56-46D3-8AF7-8CB2C6C5FD7A}" type="slidenum">
              <a:rPr lang="en-US" smtClean="0"/>
              <a:t>22</a:t>
            </a:fld>
            <a:endParaRPr lang="en-US"/>
          </a:p>
        </p:txBody>
      </p:sp>
    </p:spTree>
    <p:extLst>
      <p:ext uri="{BB962C8B-B14F-4D97-AF65-F5344CB8AC3E}">
        <p14:creationId xmlns:p14="http://schemas.microsoft.com/office/powerpoint/2010/main" val="330084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breaking down each of the terms in the title. To understand the sliding window model, we first have to understand the streaming model of computation, in which elements of an underlying data set S, arrive sequentially and the goal is to evaluate or approximate some given function on this dataset, using space sublinear in S. In the sliding window model, only the W most recent updates form the underlying data set</a:t>
            </a:r>
          </a:p>
        </p:txBody>
      </p:sp>
      <p:sp>
        <p:nvSpPr>
          <p:cNvPr id="4" name="Slide Number Placeholder 3"/>
          <p:cNvSpPr>
            <a:spLocks noGrp="1"/>
          </p:cNvSpPr>
          <p:nvPr>
            <p:ph type="sldNum" sz="quarter" idx="5"/>
          </p:nvPr>
        </p:nvSpPr>
        <p:spPr/>
        <p:txBody>
          <a:bodyPr/>
          <a:lstStyle/>
          <a:p>
            <a:fld id="{3486229C-5C56-46D3-8AF7-8CB2C6C5FD7A}" type="slidenum">
              <a:rPr lang="en-US" smtClean="0"/>
              <a:t>23</a:t>
            </a:fld>
            <a:endParaRPr lang="en-US"/>
          </a:p>
        </p:txBody>
      </p:sp>
    </p:spTree>
    <p:extLst>
      <p:ext uri="{BB962C8B-B14F-4D97-AF65-F5344CB8AC3E}">
        <p14:creationId xmlns:p14="http://schemas.microsoft.com/office/powerpoint/2010/main" val="548490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86229C-5C56-46D3-8AF7-8CB2C6C5FD7A}" type="slidenum">
              <a:rPr lang="en-US" smtClean="0"/>
              <a:t>41</a:t>
            </a:fld>
            <a:endParaRPr lang="en-US"/>
          </a:p>
        </p:txBody>
      </p:sp>
    </p:spTree>
    <p:extLst>
      <p:ext uri="{BB962C8B-B14F-4D97-AF65-F5344CB8AC3E}">
        <p14:creationId xmlns:p14="http://schemas.microsoft.com/office/powerpoint/2010/main" val="1322576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sliding window model emphasizes recent data and thus is appropriate for settings that are time sensitive. </a:t>
            </a:r>
          </a:p>
        </p:txBody>
      </p:sp>
      <p:sp>
        <p:nvSpPr>
          <p:cNvPr id="4" name="Slide Number Placeholder 3"/>
          <p:cNvSpPr>
            <a:spLocks noGrp="1"/>
          </p:cNvSpPr>
          <p:nvPr>
            <p:ph type="sldNum" sz="quarter" idx="5"/>
          </p:nvPr>
        </p:nvSpPr>
        <p:spPr/>
        <p:txBody>
          <a:bodyPr/>
          <a:lstStyle/>
          <a:p>
            <a:fld id="{3486229C-5C56-46D3-8AF7-8CB2C6C5FD7A}" type="slidenum">
              <a:rPr lang="en-US" smtClean="0"/>
              <a:t>4</a:t>
            </a:fld>
            <a:endParaRPr lang="en-US"/>
          </a:p>
        </p:txBody>
      </p:sp>
    </p:spTree>
    <p:extLst>
      <p:ext uri="{BB962C8B-B14F-4D97-AF65-F5344CB8AC3E}">
        <p14:creationId xmlns:p14="http://schemas.microsoft.com/office/powerpoint/2010/main" val="697746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breaking down each of the terms in the title. To understand the sliding window model, we first have to understand the streaming model of computation, in which elements of an underlying data set S, arrive sequentially and the goal is to evaluate or approximate some given function on this dataset, using space sublinear in S. In the sliding window model, only the W most recent updates form the underlying data set</a:t>
            </a:r>
          </a:p>
        </p:txBody>
      </p:sp>
      <p:sp>
        <p:nvSpPr>
          <p:cNvPr id="4" name="Slide Number Placeholder 3"/>
          <p:cNvSpPr>
            <a:spLocks noGrp="1"/>
          </p:cNvSpPr>
          <p:nvPr>
            <p:ph type="sldNum" sz="quarter" idx="5"/>
          </p:nvPr>
        </p:nvSpPr>
        <p:spPr/>
        <p:txBody>
          <a:bodyPr/>
          <a:lstStyle/>
          <a:p>
            <a:fld id="{3486229C-5C56-46D3-8AF7-8CB2C6C5FD7A}" type="slidenum">
              <a:rPr lang="en-US" smtClean="0"/>
              <a:t>7</a:t>
            </a:fld>
            <a:endParaRPr lang="en-US"/>
          </a:p>
        </p:txBody>
      </p:sp>
    </p:spTree>
    <p:extLst>
      <p:ext uri="{BB962C8B-B14F-4D97-AF65-F5344CB8AC3E}">
        <p14:creationId xmlns:p14="http://schemas.microsoft.com/office/powerpoint/2010/main" val="2289836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226E65-ADC9-4F29-BA00-34B3E2F9B8F0}" type="slidenum">
              <a:rPr lang="en-US" smtClean="0"/>
              <a:t>9</a:t>
            </a:fld>
            <a:endParaRPr lang="en-US"/>
          </a:p>
        </p:txBody>
      </p:sp>
    </p:spTree>
    <p:extLst>
      <p:ext uri="{BB962C8B-B14F-4D97-AF65-F5344CB8AC3E}">
        <p14:creationId xmlns:p14="http://schemas.microsoft.com/office/powerpoint/2010/main" val="203662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breaking down each of the terms in the title. To understand the sliding window model, we first have to understand the streaming model of computation, in which elements of an underlying data set S, arrive sequentially and the goal is to evaluate or approximate some given function on this dataset, using space sublinear in S. In the sliding window model, only the W most recent updates form the underlying data set</a:t>
            </a:r>
          </a:p>
        </p:txBody>
      </p:sp>
      <p:sp>
        <p:nvSpPr>
          <p:cNvPr id="4" name="Slide Number Placeholder 3"/>
          <p:cNvSpPr>
            <a:spLocks noGrp="1"/>
          </p:cNvSpPr>
          <p:nvPr>
            <p:ph type="sldNum" sz="quarter" idx="5"/>
          </p:nvPr>
        </p:nvSpPr>
        <p:spPr/>
        <p:txBody>
          <a:bodyPr/>
          <a:lstStyle/>
          <a:p>
            <a:fld id="{3486229C-5C56-46D3-8AF7-8CB2C6C5FD7A}" type="slidenum">
              <a:rPr lang="en-US" smtClean="0"/>
              <a:t>11</a:t>
            </a:fld>
            <a:endParaRPr lang="en-US"/>
          </a:p>
        </p:txBody>
      </p:sp>
    </p:spTree>
    <p:extLst>
      <p:ext uri="{BB962C8B-B14F-4D97-AF65-F5344CB8AC3E}">
        <p14:creationId xmlns:p14="http://schemas.microsoft.com/office/powerpoint/2010/main" val="4272156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breaking down each of the terms in the title. To understand the sliding window model, we first have to understand the streaming model of computation, in which elements of an underlying data set S, arrive sequentially and the goal is to evaluate or approximate some given function on this dataset, using space sublinear in S. In the sliding window model, only the W most recent updates form the underlying data set</a:t>
            </a:r>
          </a:p>
        </p:txBody>
      </p:sp>
      <p:sp>
        <p:nvSpPr>
          <p:cNvPr id="4" name="Slide Number Placeholder 3"/>
          <p:cNvSpPr>
            <a:spLocks noGrp="1"/>
          </p:cNvSpPr>
          <p:nvPr>
            <p:ph type="sldNum" sz="quarter" idx="5"/>
          </p:nvPr>
        </p:nvSpPr>
        <p:spPr/>
        <p:txBody>
          <a:bodyPr/>
          <a:lstStyle/>
          <a:p>
            <a:fld id="{3486229C-5C56-46D3-8AF7-8CB2C6C5FD7A}" type="slidenum">
              <a:rPr lang="en-US" smtClean="0"/>
              <a:t>12</a:t>
            </a:fld>
            <a:endParaRPr lang="en-US"/>
          </a:p>
        </p:txBody>
      </p:sp>
    </p:spTree>
    <p:extLst>
      <p:ext uri="{BB962C8B-B14F-4D97-AF65-F5344CB8AC3E}">
        <p14:creationId xmlns:p14="http://schemas.microsoft.com/office/powerpoint/2010/main" val="3239621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breaking down each of the terms in the title. To understand the sliding window model, we first have to understand the streaming model of computation, in which elements of an underlying data set S, arrive sequentially and the goal is to evaluate or approximate some given function on this dataset, using space sublinear in S. In the sliding window model, only the W most recent updates form the underlying data set</a:t>
            </a:r>
          </a:p>
        </p:txBody>
      </p:sp>
      <p:sp>
        <p:nvSpPr>
          <p:cNvPr id="4" name="Slide Number Placeholder 3"/>
          <p:cNvSpPr>
            <a:spLocks noGrp="1"/>
          </p:cNvSpPr>
          <p:nvPr>
            <p:ph type="sldNum" sz="quarter" idx="5"/>
          </p:nvPr>
        </p:nvSpPr>
        <p:spPr/>
        <p:txBody>
          <a:bodyPr/>
          <a:lstStyle/>
          <a:p>
            <a:fld id="{3486229C-5C56-46D3-8AF7-8CB2C6C5FD7A}" type="slidenum">
              <a:rPr lang="en-US" smtClean="0"/>
              <a:t>13</a:t>
            </a:fld>
            <a:endParaRPr lang="en-US"/>
          </a:p>
        </p:txBody>
      </p:sp>
    </p:spTree>
    <p:extLst>
      <p:ext uri="{BB962C8B-B14F-4D97-AF65-F5344CB8AC3E}">
        <p14:creationId xmlns:p14="http://schemas.microsoft.com/office/powerpoint/2010/main" val="385838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breaking down each of the terms in the title. To understand the sliding window model, we first have to understand the streaming model of computation, in which elements of an underlying data set S, arrive sequentially and the goal is to evaluate or approximate some given function on this dataset, using space sublinear in S. In the sliding window model, only the W most recent updates form the underlying data set</a:t>
            </a:r>
          </a:p>
        </p:txBody>
      </p:sp>
      <p:sp>
        <p:nvSpPr>
          <p:cNvPr id="4" name="Slide Number Placeholder 3"/>
          <p:cNvSpPr>
            <a:spLocks noGrp="1"/>
          </p:cNvSpPr>
          <p:nvPr>
            <p:ph type="sldNum" sz="quarter" idx="5"/>
          </p:nvPr>
        </p:nvSpPr>
        <p:spPr/>
        <p:txBody>
          <a:bodyPr/>
          <a:lstStyle/>
          <a:p>
            <a:fld id="{3486229C-5C56-46D3-8AF7-8CB2C6C5FD7A}" type="slidenum">
              <a:rPr lang="en-US" smtClean="0"/>
              <a:t>14</a:t>
            </a:fld>
            <a:endParaRPr lang="en-US"/>
          </a:p>
        </p:txBody>
      </p:sp>
    </p:spTree>
    <p:extLst>
      <p:ext uri="{BB962C8B-B14F-4D97-AF65-F5344CB8AC3E}">
        <p14:creationId xmlns:p14="http://schemas.microsoft.com/office/powerpoint/2010/main" val="2116661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breaking down each of the terms in the title. To understand the sliding window model, we first have to understand the streaming model of computation, in which elements of an underlying data set S, arrive sequentially and the goal is to evaluate or approximate some given function on this dataset, using space sublinear in S. In the sliding window model, only the W most recent updates form the underlying data set</a:t>
            </a:r>
          </a:p>
        </p:txBody>
      </p:sp>
      <p:sp>
        <p:nvSpPr>
          <p:cNvPr id="4" name="Slide Number Placeholder 3"/>
          <p:cNvSpPr>
            <a:spLocks noGrp="1"/>
          </p:cNvSpPr>
          <p:nvPr>
            <p:ph type="sldNum" sz="quarter" idx="5"/>
          </p:nvPr>
        </p:nvSpPr>
        <p:spPr/>
        <p:txBody>
          <a:bodyPr/>
          <a:lstStyle/>
          <a:p>
            <a:fld id="{3486229C-5C56-46D3-8AF7-8CB2C6C5FD7A}" type="slidenum">
              <a:rPr lang="en-US" smtClean="0"/>
              <a:t>15</a:t>
            </a:fld>
            <a:endParaRPr lang="en-US"/>
          </a:p>
        </p:txBody>
      </p:sp>
    </p:spTree>
    <p:extLst>
      <p:ext uri="{BB962C8B-B14F-4D97-AF65-F5344CB8AC3E}">
        <p14:creationId xmlns:p14="http://schemas.microsoft.com/office/powerpoint/2010/main" val="1326628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74DF8-2E92-FE9C-CADE-ED01AF5CB5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83DADB-59C5-8665-1834-732EB4DFE3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0E386E-339C-6890-BF6E-63C2970C9C99}"/>
              </a:ext>
            </a:extLst>
          </p:cNvPr>
          <p:cNvSpPr>
            <a:spLocks noGrp="1"/>
          </p:cNvSpPr>
          <p:nvPr>
            <p:ph type="dt" sz="half" idx="10"/>
          </p:nvPr>
        </p:nvSpPr>
        <p:spPr/>
        <p:txBody>
          <a:bodyPr/>
          <a:lstStyle/>
          <a:p>
            <a:fld id="{31E2EAA3-C294-40F3-88CA-028CFBA0D6C2}" type="datetimeFigureOut">
              <a:rPr lang="en-US" smtClean="0"/>
              <a:t>11/10/2023</a:t>
            </a:fld>
            <a:endParaRPr lang="en-US"/>
          </a:p>
        </p:txBody>
      </p:sp>
      <p:sp>
        <p:nvSpPr>
          <p:cNvPr id="5" name="Footer Placeholder 4">
            <a:extLst>
              <a:ext uri="{FF2B5EF4-FFF2-40B4-BE49-F238E27FC236}">
                <a16:creationId xmlns:a16="http://schemas.microsoft.com/office/drawing/2014/main" id="{40696967-123A-6DB0-83E5-479686D4B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A7CAC3-9029-E4C7-FA38-6DED3EECB79B}"/>
              </a:ext>
            </a:extLst>
          </p:cNvPr>
          <p:cNvSpPr>
            <a:spLocks noGrp="1"/>
          </p:cNvSpPr>
          <p:nvPr>
            <p:ph type="sldNum" sz="quarter" idx="12"/>
          </p:nvPr>
        </p:nvSpPr>
        <p:spPr/>
        <p:txBody>
          <a:bodyPr/>
          <a:lstStyle/>
          <a:p>
            <a:fld id="{652DC6D7-DB30-47B3-82B5-AECD16CED6DF}" type="slidenum">
              <a:rPr lang="en-US" smtClean="0"/>
              <a:t>‹#›</a:t>
            </a:fld>
            <a:endParaRPr lang="en-US"/>
          </a:p>
        </p:txBody>
      </p:sp>
    </p:spTree>
    <p:extLst>
      <p:ext uri="{BB962C8B-B14F-4D97-AF65-F5344CB8AC3E}">
        <p14:creationId xmlns:p14="http://schemas.microsoft.com/office/powerpoint/2010/main" val="3010352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A374-FFBF-0A26-B057-10D994195C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B94E10-9631-7FB3-36A3-DF8412CF31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9577B5-DD40-ACA4-45DD-ED89829659AD}"/>
              </a:ext>
            </a:extLst>
          </p:cNvPr>
          <p:cNvSpPr>
            <a:spLocks noGrp="1"/>
          </p:cNvSpPr>
          <p:nvPr>
            <p:ph type="dt" sz="half" idx="10"/>
          </p:nvPr>
        </p:nvSpPr>
        <p:spPr/>
        <p:txBody>
          <a:bodyPr/>
          <a:lstStyle/>
          <a:p>
            <a:fld id="{31E2EAA3-C294-40F3-88CA-028CFBA0D6C2}" type="datetimeFigureOut">
              <a:rPr lang="en-US" smtClean="0"/>
              <a:t>11/10/2023</a:t>
            </a:fld>
            <a:endParaRPr lang="en-US"/>
          </a:p>
        </p:txBody>
      </p:sp>
      <p:sp>
        <p:nvSpPr>
          <p:cNvPr id="5" name="Footer Placeholder 4">
            <a:extLst>
              <a:ext uri="{FF2B5EF4-FFF2-40B4-BE49-F238E27FC236}">
                <a16:creationId xmlns:a16="http://schemas.microsoft.com/office/drawing/2014/main" id="{BA5037D6-A56E-85FE-628D-7B6D699916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01E83-D9B8-5E79-21DB-E617D3E58EB8}"/>
              </a:ext>
            </a:extLst>
          </p:cNvPr>
          <p:cNvSpPr>
            <a:spLocks noGrp="1"/>
          </p:cNvSpPr>
          <p:nvPr>
            <p:ph type="sldNum" sz="quarter" idx="12"/>
          </p:nvPr>
        </p:nvSpPr>
        <p:spPr/>
        <p:txBody>
          <a:bodyPr/>
          <a:lstStyle/>
          <a:p>
            <a:fld id="{652DC6D7-DB30-47B3-82B5-AECD16CED6DF}" type="slidenum">
              <a:rPr lang="en-US" smtClean="0"/>
              <a:t>‹#›</a:t>
            </a:fld>
            <a:endParaRPr lang="en-US"/>
          </a:p>
        </p:txBody>
      </p:sp>
    </p:spTree>
    <p:extLst>
      <p:ext uri="{BB962C8B-B14F-4D97-AF65-F5344CB8AC3E}">
        <p14:creationId xmlns:p14="http://schemas.microsoft.com/office/powerpoint/2010/main" val="2406574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93350-9418-6D13-708B-CD6E04F9C2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17B72D-142E-0AAA-799B-6546B5FE4C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2911AA-C213-FC3E-0550-CE0BC5D7AB7E}"/>
              </a:ext>
            </a:extLst>
          </p:cNvPr>
          <p:cNvSpPr>
            <a:spLocks noGrp="1"/>
          </p:cNvSpPr>
          <p:nvPr>
            <p:ph type="dt" sz="half" idx="10"/>
          </p:nvPr>
        </p:nvSpPr>
        <p:spPr/>
        <p:txBody>
          <a:bodyPr/>
          <a:lstStyle/>
          <a:p>
            <a:fld id="{31E2EAA3-C294-40F3-88CA-028CFBA0D6C2}" type="datetimeFigureOut">
              <a:rPr lang="en-US" smtClean="0"/>
              <a:t>11/10/2023</a:t>
            </a:fld>
            <a:endParaRPr lang="en-US"/>
          </a:p>
        </p:txBody>
      </p:sp>
      <p:sp>
        <p:nvSpPr>
          <p:cNvPr id="5" name="Footer Placeholder 4">
            <a:extLst>
              <a:ext uri="{FF2B5EF4-FFF2-40B4-BE49-F238E27FC236}">
                <a16:creationId xmlns:a16="http://schemas.microsoft.com/office/drawing/2014/main" id="{2D8AF585-17F5-2301-BA43-E4F6D814FF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12529E-1818-9BD2-BE72-D7AB59FBBE2D}"/>
              </a:ext>
            </a:extLst>
          </p:cNvPr>
          <p:cNvSpPr>
            <a:spLocks noGrp="1"/>
          </p:cNvSpPr>
          <p:nvPr>
            <p:ph type="sldNum" sz="quarter" idx="12"/>
          </p:nvPr>
        </p:nvSpPr>
        <p:spPr/>
        <p:txBody>
          <a:bodyPr/>
          <a:lstStyle/>
          <a:p>
            <a:fld id="{652DC6D7-DB30-47B3-82B5-AECD16CED6DF}" type="slidenum">
              <a:rPr lang="en-US" smtClean="0"/>
              <a:t>‹#›</a:t>
            </a:fld>
            <a:endParaRPr lang="en-US"/>
          </a:p>
        </p:txBody>
      </p:sp>
    </p:spTree>
    <p:extLst>
      <p:ext uri="{BB962C8B-B14F-4D97-AF65-F5344CB8AC3E}">
        <p14:creationId xmlns:p14="http://schemas.microsoft.com/office/powerpoint/2010/main" val="1874372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0F2D1-CAB1-2579-1232-B05DBD8BBD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EC9604-D704-094A-3915-D0009BF1A6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5F0A11-5677-F142-D076-83BE40BC9B96}"/>
              </a:ext>
            </a:extLst>
          </p:cNvPr>
          <p:cNvSpPr>
            <a:spLocks noGrp="1"/>
          </p:cNvSpPr>
          <p:nvPr>
            <p:ph type="dt" sz="half" idx="10"/>
          </p:nvPr>
        </p:nvSpPr>
        <p:spPr/>
        <p:txBody>
          <a:bodyPr/>
          <a:lstStyle/>
          <a:p>
            <a:fld id="{31E2EAA3-C294-40F3-88CA-028CFBA0D6C2}" type="datetimeFigureOut">
              <a:rPr lang="en-US" smtClean="0"/>
              <a:t>11/10/2023</a:t>
            </a:fld>
            <a:endParaRPr lang="en-US"/>
          </a:p>
        </p:txBody>
      </p:sp>
      <p:sp>
        <p:nvSpPr>
          <p:cNvPr id="5" name="Footer Placeholder 4">
            <a:extLst>
              <a:ext uri="{FF2B5EF4-FFF2-40B4-BE49-F238E27FC236}">
                <a16:creationId xmlns:a16="http://schemas.microsoft.com/office/drawing/2014/main" id="{CF3DC551-8EA6-05C1-2590-2E76CA5014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9AFF4-2729-80AA-C4A7-E6F0E29BF5DD}"/>
              </a:ext>
            </a:extLst>
          </p:cNvPr>
          <p:cNvSpPr>
            <a:spLocks noGrp="1"/>
          </p:cNvSpPr>
          <p:nvPr>
            <p:ph type="sldNum" sz="quarter" idx="12"/>
          </p:nvPr>
        </p:nvSpPr>
        <p:spPr/>
        <p:txBody>
          <a:bodyPr/>
          <a:lstStyle/>
          <a:p>
            <a:fld id="{652DC6D7-DB30-47B3-82B5-AECD16CED6DF}" type="slidenum">
              <a:rPr lang="en-US" smtClean="0"/>
              <a:t>‹#›</a:t>
            </a:fld>
            <a:endParaRPr lang="en-US"/>
          </a:p>
        </p:txBody>
      </p:sp>
    </p:spTree>
    <p:extLst>
      <p:ext uri="{BB962C8B-B14F-4D97-AF65-F5344CB8AC3E}">
        <p14:creationId xmlns:p14="http://schemas.microsoft.com/office/powerpoint/2010/main" val="740348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040AD-9C07-FB22-22BD-1037C69FEC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E9405F-2D31-74AC-04B1-200568FF29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9DB2DD-8122-6679-7803-BAE6C06A40CE}"/>
              </a:ext>
            </a:extLst>
          </p:cNvPr>
          <p:cNvSpPr>
            <a:spLocks noGrp="1"/>
          </p:cNvSpPr>
          <p:nvPr>
            <p:ph type="dt" sz="half" idx="10"/>
          </p:nvPr>
        </p:nvSpPr>
        <p:spPr/>
        <p:txBody>
          <a:bodyPr/>
          <a:lstStyle/>
          <a:p>
            <a:fld id="{31E2EAA3-C294-40F3-88CA-028CFBA0D6C2}" type="datetimeFigureOut">
              <a:rPr lang="en-US" smtClean="0"/>
              <a:t>11/10/2023</a:t>
            </a:fld>
            <a:endParaRPr lang="en-US"/>
          </a:p>
        </p:txBody>
      </p:sp>
      <p:sp>
        <p:nvSpPr>
          <p:cNvPr id="5" name="Footer Placeholder 4">
            <a:extLst>
              <a:ext uri="{FF2B5EF4-FFF2-40B4-BE49-F238E27FC236}">
                <a16:creationId xmlns:a16="http://schemas.microsoft.com/office/drawing/2014/main" id="{3DABF829-10B7-3D4A-29FE-59341E92BE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AC4286-D450-7B34-C3E0-C98D1506DE30}"/>
              </a:ext>
            </a:extLst>
          </p:cNvPr>
          <p:cNvSpPr>
            <a:spLocks noGrp="1"/>
          </p:cNvSpPr>
          <p:nvPr>
            <p:ph type="sldNum" sz="quarter" idx="12"/>
          </p:nvPr>
        </p:nvSpPr>
        <p:spPr/>
        <p:txBody>
          <a:bodyPr/>
          <a:lstStyle/>
          <a:p>
            <a:fld id="{652DC6D7-DB30-47B3-82B5-AECD16CED6DF}" type="slidenum">
              <a:rPr lang="en-US" smtClean="0"/>
              <a:t>‹#›</a:t>
            </a:fld>
            <a:endParaRPr lang="en-US"/>
          </a:p>
        </p:txBody>
      </p:sp>
    </p:spTree>
    <p:extLst>
      <p:ext uri="{BB962C8B-B14F-4D97-AF65-F5344CB8AC3E}">
        <p14:creationId xmlns:p14="http://schemas.microsoft.com/office/powerpoint/2010/main" val="3954445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6A3C-A6A8-75F4-511A-A6B1352329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287B97-2BBB-A65D-DAFC-126128C989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65FA1F-29BB-1A37-AF85-B5919F6B96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6C148F-53BA-E333-7FBB-CE4821393A41}"/>
              </a:ext>
            </a:extLst>
          </p:cNvPr>
          <p:cNvSpPr>
            <a:spLocks noGrp="1"/>
          </p:cNvSpPr>
          <p:nvPr>
            <p:ph type="dt" sz="half" idx="10"/>
          </p:nvPr>
        </p:nvSpPr>
        <p:spPr/>
        <p:txBody>
          <a:bodyPr/>
          <a:lstStyle/>
          <a:p>
            <a:fld id="{31E2EAA3-C294-40F3-88CA-028CFBA0D6C2}" type="datetimeFigureOut">
              <a:rPr lang="en-US" smtClean="0"/>
              <a:t>11/10/2023</a:t>
            </a:fld>
            <a:endParaRPr lang="en-US"/>
          </a:p>
        </p:txBody>
      </p:sp>
      <p:sp>
        <p:nvSpPr>
          <p:cNvPr id="6" name="Footer Placeholder 5">
            <a:extLst>
              <a:ext uri="{FF2B5EF4-FFF2-40B4-BE49-F238E27FC236}">
                <a16:creationId xmlns:a16="http://schemas.microsoft.com/office/drawing/2014/main" id="{85DE01D3-82B6-CCF6-D8D8-D60BC2A3C7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828105-CA8A-F6C7-1BB0-281001795A00}"/>
              </a:ext>
            </a:extLst>
          </p:cNvPr>
          <p:cNvSpPr>
            <a:spLocks noGrp="1"/>
          </p:cNvSpPr>
          <p:nvPr>
            <p:ph type="sldNum" sz="quarter" idx="12"/>
          </p:nvPr>
        </p:nvSpPr>
        <p:spPr/>
        <p:txBody>
          <a:bodyPr/>
          <a:lstStyle/>
          <a:p>
            <a:fld id="{652DC6D7-DB30-47B3-82B5-AECD16CED6DF}" type="slidenum">
              <a:rPr lang="en-US" smtClean="0"/>
              <a:t>‹#›</a:t>
            </a:fld>
            <a:endParaRPr lang="en-US"/>
          </a:p>
        </p:txBody>
      </p:sp>
    </p:spTree>
    <p:extLst>
      <p:ext uri="{BB962C8B-B14F-4D97-AF65-F5344CB8AC3E}">
        <p14:creationId xmlns:p14="http://schemas.microsoft.com/office/powerpoint/2010/main" val="2493107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86EFA-DA97-3B3C-8916-4847B6275E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1C9135-9117-F9CF-A7E9-9060E40CC2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A17889-5B9F-1776-8A60-366A2293C9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6862A6-6D90-AAA3-54E9-7D250FE062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7BAC87-ECEE-D542-0737-7A22499C69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76C174-8FC6-6D6B-1128-9A11B94288D8}"/>
              </a:ext>
            </a:extLst>
          </p:cNvPr>
          <p:cNvSpPr>
            <a:spLocks noGrp="1"/>
          </p:cNvSpPr>
          <p:nvPr>
            <p:ph type="dt" sz="half" idx="10"/>
          </p:nvPr>
        </p:nvSpPr>
        <p:spPr/>
        <p:txBody>
          <a:bodyPr/>
          <a:lstStyle/>
          <a:p>
            <a:fld id="{31E2EAA3-C294-40F3-88CA-028CFBA0D6C2}" type="datetimeFigureOut">
              <a:rPr lang="en-US" smtClean="0"/>
              <a:t>11/10/2023</a:t>
            </a:fld>
            <a:endParaRPr lang="en-US"/>
          </a:p>
        </p:txBody>
      </p:sp>
      <p:sp>
        <p:nvSpPr>
          <p:cNvPr id="8" name="Footer Placeholder 7">
            <a:extLst>
              <a:ext uri="{FF2B5EF4-FFF2-40B4-BE49-F238E27FC236}">
                <a16:creationId xmlns:a16="http://schemas.microsoft.com/office/drawing/2014/main" id="{F8C53709-A889-510F-1BDC-7EB388B0BA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A7615A-02F2-7DE4-13F5-A74E4703B6C2}"/>
              </a:ext>
            </a:extLst>
          </p:cNvPr>
          <p:cNvSpPr>
            <a:spLocks noGrp="1"/>
          </p:cNvSpPr>
          <p:nvPr>
            <p:ph type="sldNum" sz="quarter" idx="12"/>
          </p:nvPr>
        </p:nvSpPr>
        <p:spPr/>
        <p:txBody>
          <a:bodyPr/>
          <a:lstStyle/>
          <a:p>
            <a:fld id="{652DC6D7-DB30-47B3-82B5-AECD16CED6DF}" type="slidenum">
              <a:rPr lang="en-US" smtClean="0"/>
              <a:t>‹#›</a:t>
            </a:fld>
            <a:endParaRPr lang="en-US"/>
          </a:p>
        </p:txBody>
      </p:sp>
    </p:spTree>
    <p:extLst>
      <p:ext uri="{BB962C8B-B14F-4D97-AF65-F5344CB8AC3E}">
        <p14:creationId xmlns:p14="http://schemas.microsoft.com/office/powerpoint/2010/main" val="651777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2E431-D61D-361A-9B96-1C2FFE703C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D8A3E1-94C7-7602-62CC-1B90119A4114}"/>
              </a:ext>
            </a:extLst>
          </p:cNvPr>
          <p:cNvSpPr>
            <a:spLocks noGrp="1"/>
          </p:cNvSpPr>
          <p:nvPr>
            <p:ph type="dt" sz="half" idx="10"/>
          </p:nvPr>
        </p:nvSpPr>
        <p:spPr/>
        <p:txBody>
          <a:bodyPr/>
          <a:lstStyle/>
          <a:p>
            <a:fld id="{31E2EAA3-C294-40F3-88CA-028CFBA0D6C2}" type="datetimeFigureOut">
              <a:rPr lang="en-US" smtClean="0"/>
              <a:t>11/10/2023</a:t>
            </a:fld>
            <a:endParaRPr lang="en-US"/>
          </a:p>
        </p:txBody>
      </p:sp>
      <p:sp>
        <p:nvSpPr>
          <p:cNvPr id="4" name="Footer Placeholder 3">
            <a:extLst>
              <a:ext uri="{FF2B5EF4-FFF2-40B4-BE49-F238E27FC236}">
                <a16:creationId xmlns:a16="http://schemas.microsoft.com/office/drawing/2014/main" id="{FF21C73A-FE56-AD6B-285A-736C8912BB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14560B-CF09-8205-E87F-AA8FAF0473C7}"/>
              </a:ext>
            </a:extLst>
          </p:cNvPr>
          <p:cNvSpPr>
            <a:spLocks noGrp="1"/>
          </p:cNvSpPr>
          <p:nvPr>
            <p:ph type="sldNum" sz="quarter" idx="12"/>
          </p:nvPr>
        </p:nvSpPr>
        <p:spPr/>
        <p:txBody>
          <a:bodyPr/>
          <a:lstStyle/>
          <a:p>
            <a:fld id="{652DC6D7-DB30-47B3-82B5-AECD16CED6DF}" type="slidenum">
              <a:rPr lang="en-US" smtClean="0"/>
              <a:t>‹#›</a:t>
            </a:fld>
            <a:endParaRPr lang="en-US"/>
          </a:p>
        </p:txBody>
      </p:sp>
    </p:spTree>
    <p:extLst>
      <p:ext uri="{BB962C8B-B14F-4D97-AF65-F5344CB8AC3E}">
        <p14:creationId xmlns:p14="http://schemas.microsoft.com/office/powerpoint/2010/main" val="1142067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5818EF-5B8C-1A6A-8A48-F68154B4DB91}"/>
              </a:ext>
            </a:extLst>
          </p:cNvPr>
          <p:cNvSpPr>
            <a:spLocks noGrp="1"/>
          </p:cNvSpPr>
          <p:nvPr>
            <p:ph type="dt" sz="half" idx="10"/>
          </p:nvPr>
        </p:nvSpPr>
        <p:spPr/>
        <p:txBody>
          <a:bodyPr/>
          <a:lstStyle/>
          <a:p>
            <a:fld id="{31E2EAA3-C294-40F3-88CA-028CFBA0D6C2}" type="datetimeFigureOut">
              <a:rPr lang="en-US" smtClean="0"/>
              <a:t>11/10/2023</a:t>
            </a:fld>
            <a:endParaRPr lang="en-US"/>
          </a:p>
        </p:txBody>
      </p:sp>
      <p:sp>
        <p:nvSpPr>
          <p:cNvPr id="3" name="Footer Placeholder 2">
            <a:extLst>
              <a:ext uri="{FF2B5EF4-FFF2-40B4-BE49-F238E27FC236}">
                <a16:creationId xmlns:a16="http://schemas.microsoft.com/office/drawing/2014/main" id="{EDD839C8-3900-B3FB-4436-29614EBAAE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CCABDA-5C15-C196-273A-919580964E20}"/>
              </a:ext>
            </a:extLst>
          </p:cNvPr>
          <p:cNvSpPr>
            <a:spLocks noGrp="1"/>
          </p:cNvSpPr>
          <p:nvPr>
            <p:ph type="sldNum" sz="quarter" idx="12"/>
          </p:nvPr>
        </p:nvSpPr>
        <p:spPr/>
        <p:txBody>
          <a:bodyPr/>
          <a:lstStyle/>
          <a:p>
            <a:fld id="{652DC6D7-DB30-47B3-82B5-AECD16CED6DF}" type="slidenum">
              <a:rPr lang="en-US" smtClean="0"/>
              <a:t>‹#›</a:t>
            </a:fld>
            <a:endParaRPr lang="en-US"/>
          </a:p>
        </p:txBody>
      </p:sp>
    </p:spTree>
    <p:extLst>
      <p:ext uri="{BB962C8B-B14F-4D97-AF65-F5344CB8AC3E}">
        <p14:creationId xmlns:p14="http://schemas.microsoft.com/office/powerpoint/2010/main" val="3623388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7F26A-18A4-B302-CBD4-B1909964FB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DDDA15-5817-1CEC-34BF-839C6BC167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8CC089-A95C-421B-1BEF-5AF1E88BC3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192F8D-52BF-C00F-F2FC-A43E30768DE7}"/>
              </a:ext>
            </a:extLst>
          </p:cNvPr>
          <p:cNvSpPr>
            <a:spLocks noGrp="1"/>
          </p:cNvSpPr>
          <p:nvPr>
            <p:ph type="dt" sz="half" idx="10"/>
          </p:nvPr>
        </p:nvSpPr>
        <p:spPr/>
        <p:txBody>
          <a:bodyPr/>
          <a:lstStyle/>
          <a:p>
            <a:fld id="{31E2EAA3-C294-40F3-88CA-028CFBA0D6C2}" type="datetimeFigureOut">
              <a:rPr lang="en-US" smtClean="0"/>
              <a:t>11/10/2023</a:t>
            </a:fld>
            <a:endParaRPr lang="en-US"/>
          </a:p>
        </p:txBody>
      </p:sp>
      <p:sp>
        <p:nvSpPr>
          <p:cNvPr id="6" name="Footer Placeholder 5">
            <a:extLst>
              <a:ext uri="{FF2B5EF4-FFF2-40B4-BE49-F238E27FC236}">
                <a16:creationId xmlns:a16="http://schemas.microsoft.com/office/drawing/2014/main" id="{000907EB-8DE8-5670-84A9-DFF7222A63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89546-9FF2-F039-4516-24253394400A}"/>
              </a:ext>
            </a:extLst>
          </p:cNvPr>
          <p:cNvSpPr>
            <a:spLocks noGrp="1"/>
          </p:cNvSpPr>
          <p:nvPr>
            <p:ph type="sldNum" sz="quarter" idx="12"/>
          </p:nvPr>
        </p:nvSpPr>
        <p:spPr/>
        <p:txBody>
          <a:bodyPr/>
          <a:lstStyle/>
          <a:p>
            <a:fld id="{652DC6D7-DB30-47B3-82B5-AECD16CED6DF}" type="slidenum">
              <a:rPr lang="en-US" smtClean="0"/>
              <a:t>‹#›</a:t>
            </a:fld>
            <a:endParaRPr lang="en-US"/>
          </a:p>
        </p:txBody>
      </p:sp>
    </p:spTree>
    <p:extLst>
      <p:ext uri="{BB962C8B-B14F-4D97-AF65-F5344CB8AC3E}">
        <p14:creationId xmlns:p14="http://schemas.microsoft.com/office/powerpoint/2010/main" val="134293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9107E-1DE0-3EF3-82B8-CBE43BB6F2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1D180C-40CD-DCE3-2F36-CDA6D63608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A8A721-E92B-8A46-9B95-1A718BE71D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D02CD5-492E-51AB-BF89-CD6CF5C984C5}"/>
              </a:ext>
            </a:extLst>
          </p:cNvPr>
          <p:cNvSpPr>
            <a:spLocks noGrp="1"/>
          </p:cNvSpPr>
          <p:nvPr>
            <p:ph type="dt" sz="half" idx="10"/>
          </p:nvPr>
        </p:nvSpPr>
        <p:spPr/>
        <p:txBody>
          <a:bodyPr/>
          <a:lstStyle/>
          <a:p>
            <a:fld id="{31E2EAA3-C294-40F3-88CA-028CFBA0D6C2}" type="datetimeFigureOut">
              <a:rPr lang="en-US" smtClean="0"/>
              <a:t>11/10/2023</a:t>
            </a:fld>
            <a:endParaRPr lang="en-US"/>
          </a:p>
        </p:txBody>
      </p:sp>
      <p:sp>
        <p:nvSpPr>
          <p:cNvPr id="6" name="Footer Placeholder 5">
            <a:extLst>
              <a:ext uri="{FF2B5EF4-FFF2-40B4-BE49-F238E27FC236}">
                <a16:creationId xmlns:a16="http://schemas.microsoft.com/office/drawing/2014/main" id="{0F73C60C-EB21-68E4-510F-B2AA2C30CB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EC419C-4180-769C-8140-D10115F5FD37}"/>
              </a:ext>
            </a:extLst>
          </p:cNvPr>
          <p:cNvSpPr>
            <a:spLocks noGrp="1"/>
          </p:cNvSpPr>
          <p:nvPr>
            <p:ph type="sldNum" sz="quarter" idx="12"/>
          </p:nvPr>
        </p:nvSpPr>
        <p:spPr/>
        <p:txBody>
          <a:bodyPr/>
          <a:lstStyle/>
          <a:p>
            <a:fld id="{652DC6D7-DB30-47B3-82B5-AECD16CED6DF}" type="slidenum">
              <a:rPr lang="en-US" smtClean="0"/>
              <a:t>‹#›</a:t>
            </a:fld>
            <a:endParaRPr lang="en-US"/>
          </a:p>
        </p:txBody>
      </p:sp>
    </p:spTree>
    <p:extLst>
      <p:ext uri="{BB962C8B-B14F-4D97-AF65-F5344CB8AC3E}">
        <p14:creationId xmlns:p14="http://schemas.microsoft.com/office/powerpoint/2010/main" val="2281786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54CCF5-059A-AE55-FCEB-5A5E36B502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F0225D-1E98-C19C-6F58-E8887AD985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6855A-B370-1FCF-14C0-8C5CF2DB01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2EAA3-C294-40F3-88CA-028CFBA0D6C2}" type="datetimeFigureOut">
              <a:rPr lang="en-US" smtClean="0"/>
              <a:t>11/10/2023</a:t>
            </a:fld>
            <a:endParaRPr lang="en-US"/>
          </a:p>
        </p:txBody>
      </p:sp>
      <p:sp>
        <p:nvSpPr>
          <p:cNvPr id="5" name="Footer Placeholder 4">
            <a:extLst>
              <a:ext uri="{FF2B5EF4-FFF2-40B4-BE49-F238E27FC236}">
                <a16:creationId xmlns:a16="http://schemas.microsoft.com/office/drawing/2014/main" id="{552846EC-9DC2-ED35-A31F-83762707CE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C01052-F024-05E8-FC28-0F9CD8DDFB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2DC6D7-DB30-47B3-82B5-AECD16CED6DF}" type="slidenum">
              <a:rPr lang="en-US" smtClean="0"/>
              <a:t>‹#›</a:t>
            </a:fld>
            <a:endParaRPr lang="en-US"/>
          </a:p>
        </p:txBody>
      </p:sp>
    </p:spTree>
    <p:extLst>
      <p:ext uri="{BB962C8B-B14F-4D97-AF65-F5344CB8AC3E}">
        <p14:creationId xmlns:p14="http://schemas.microsoft.com/office/powerpoint/2010/main" val="3954717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9558-8CBC-D30A-02F3-65EA383A4C4F}"/>
              </a:ext>
            </a:extLst>
          </p:cNvPr>
          <p:cNvSpPr>
            <a:spLocks noGrp="1"/>
          </p:cNvSpPr>
          <p:nvPr>
            <p:ph type="ctrTitle"/>
          </p:nvPr>
        </p:nvSpPr>
        <p:spPr/>
        <p:txBody>
          <a:bodyPr>
            <a:normAutofit fontScale="90000"/>
          </a:bodyPr>
          <a:lstStyle/>
          <a:p>
            <a:r>
              <a:rPr lang="en-US" dirty="0">
                <a:solidFill>
                  <a:srgbClr val="C00000"/>
                </a:solidFill>
              </a:rPr>
              <a:t>CSCE 689: Special Topics in Modern Algorithms for Data Science </a:t>
            </a:r>
          </a:p>
        </p:txBody>
      </p:sp>
      <p:sp>
        <p:nvSpPr>
          <p:cNvPr id="3" name="Subtitle 2">
            <a:extLst>
              <a:ext uri="{FF2B5EF4-FFF2-40B4-BE49-F238E27FC236}">
                <a16:creationId xmlns:a16="http://schemas.microsoft.com/office/drawing/2014/main" id="{89802CB3-FC8E-C393-0D77-33E8A17F6B16}"/>
              </a:ext>
            </a:extLst>
          </p:cNvPr>
          <p:cNvSpPr>
            <a:spLocks noGrp="1"/>
          </p:cNvSpPr>
          <p:nvPr>
            <p:ph type="subTitle" idx="1"/>
          </p:nvPr>
        </p:nvSpPr>
        <p:spPr>
          <a:xfrm>
            <a:off x="1524000" y="3602037"/>
            <a:ext cx="9144000" cy="2789797"/>
          </a:xfrm>
        </p:spPr>
        <p:txBody>
          <a:bodyPr>
            <a:normAutofit/>
          </a:bodyPr>
          <a:lstStyle/>
          <a:p>
            <a:r>
              <a:rPr lang="en-US" sz="3600"/>
              <a:t>Lecture 27</a:t>
            </a:r>
            <a:endParaRPr lang="en-US" sz="3600" dirty="0"/>
          </a:p>
          <a:p>
            <a:endParaRPr lang="en-US" sz="3600" dirty="0"/>
          </a:p>
          <a:p>
            <a:r>
              <a:rPr lang="en-US" sz="2800" dirty="0"/>
              <a:t>Samson Zhou</a:t>
            </a:r>
          </a:p>
        </p:txBody>
      </p:sp>
    </p:spTree>
    <p:extLst>
      <p:ext uri="{BB962C8B-B14F-4D97-AF65-F5344CB8AC3E}">
        <p14:creationId xmlns:p14="http://schemas.microsoft.com/office/powerpoint/2010/main" val="642191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4980B61-3EFF-4398-AB0A-B413B98DC0D0}"/>
              </a:ext>
            </a:extLst>
          </p:cNvPr>
          <p:cNvSpPr/>
          <p:nvPr/>
        </p:nvSpPr>
        <p:spPr>
          <a:xfrm>
            <a:off x="7776885" y="3612332"/>
            <a:ext cx="159390" cy="156970"/>
          </a:xfrm>
          <a:prstGeom prst="ellipse">
            <a:avLst/>
          </a:prstGeom>
          <a:solidFill>
            <a:schemeClr val="accent4">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EC048D4-19FF-97E9-C51A-8EB9D790C2E4}"/>
              </a:ext>
            </a:extLst>
          </p:cNvPr>
          <p:cNvSpPr/>
          <p:nvPr/>
        </p:nvSpPr>
        <p:spPr>
          <a:xfrm>
            <a:off x="3590215" y="3645853"/>
            <a:ext cx="159390" cy="156970"/>
          </a:xfrm>
          <a:prstGeom prst="ellipse">
            <a:avLst/>
          </a:prstGeom>
          <a:solidFill>
            <a:schemeClr val="accent4">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08A84D7-2513-96A6-5E3E-6CC85283C905}"/>
              </a:ext>
            </a:extLst>
          </p:cNvPr>
          <p:cNvSpPr/>
          <p:nvPr/>
        </p:nvSpPr>
        <p:spPr>
          <a:xfrm>
            <a:off x="8412392" y="3312102"/>
            <a:ext cx="159390" cy="156970"/>
          </a:xfrm>
          <a:prstGeom prst="ellipse">
            <a:avLst/>
          </a:prstGeom>
          <a:solidFill>
            <a:schemeClr val="accent4">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A398A97-0FDD-367F-8D1C-68D44F5AA45A}"/>
              </a:ext>
            </a:extLst>
          </p:cNvPr>
          <p:cNvSpPr/>
          <p:nvPr/>
        </p:nvSpPr>
        <p:spPr>
          <a:xfrm>
            <a:off x="7900821" y="3233617"/>
            <a:ext cx="159390" cy="156970"/>
          </a:xfrm>
          <a:prstGeom prst="ellipse">
            <a:avLst/>
          </a:prstGeom>
          <a:solidFill>
            <a:schemeClr val="accent4">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198E0BC-D585-AD4C-3295-41521953FEE5}"/>
              </a:ext>
            </a:extLst>
          </p:cNvPr>
          <p:cNvSpPr/>
          <p:nvPr/>
        </p:nvSpPr>
        <p:spPr>
          <a:xfrm>
            <a:off x="8111491" y="3874156"/>
            <a:ext cx="159390" cy="156970"/>
          </a:xfrm>
          <a:prstGeom prst="ellipse">
            <a:avLst/>
          </a:prstGeom>
          <a:solidFill>
            <a:schemeClr val="accent4">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09D0ADF-36D0-892D-D8D9-928A5F78F6CB}"/>
              </a:ext>
            </a:extLst>
          </p:cNvPr>
          <p:cNvSpPr/>
          <p:nvPr/>
        </p:nvSpPr>
        <p:spPr>
          <a:xfrm>
            <a:off x="3827908" y="3990942"/>
            <a:ext cx="159390" cy="156970"/>
          </a:xfrm>
          <a:prstGeom prst="ellipse">
            <a:avLst/>
          </a:prstGeom>
          <a:solidFill>
            <a:schemeClr val="accent4">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F53238E-A558-12CE-9543-3169AD0E90E0}"/>
              </a:ext>
            </a:extLst>
          </p:cNvPr>
          <p:cNvSpPr/>
          <p:nvPr/>
        </p:nvSpPr>
        <p:spPr>
          <a:xfrm>
            <a:off x="4262341" y="3386017"/>
            <a:ext cx="159390" cy="156970"/>
          </a:xfrm>
          <a:prstGeom prst="ellipse">
            <a:avLst/>
          </a:prstGeom>
          <a:solidFill>
            <a:schemeClr val="accent4">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2D260F2-25FA-3A81-53BF-A948734A6C25}"/>
              </a:ext>
            </a:extLst>
          </p:cNvPr>
          <p:cNvSpPr/>
          <p:nvPr/>
        </p:nvSpPr>
        <p:spPr>
          <a:xfrm>
            <a:off x="8513918" y="3836065"/>
            <a:ext cx="159390" cy="156970"/>
          </a:xfrm>
          <a:prstGeom prst="ellipse">
            <a:avLst/>
          </a:prstGeom>
          <a:solidFill>
            <a:schemeClr val="accent4">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5680B09-9401-D1AC-8FBD-F68830574D9C}"/>
              </a:ext>
            </a:extLst>
          </p:cNvPr>
          <p:cNvSpPr/>
          <p:nvPr/>
        </p:nvSpPr>
        <p:spPr>
          <a:xfrm>
            <a:off x="3974710" y="3612332"/>
            <a:ext cx="159390" cy="156970"/>
          </a:xfrm>
          <a:prstGeom prst="ellipse">
            <a:avLst/>
          </a:prstGeom>
          <a:solidFill>
            <a:schemeClr val="accent4">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D5D0F3E-6218-F6C8-4B22-36237DA80DAC}"/>
              </a:ext>
            </a:extLst>
          </p:cNvPr>
          <p:cNvSpPr/>
          <p:nvPr/>
        </p:nvSpPr>
        <p:spPr>
          <a:xfrm>
            <a:off x="4212048" y="3883506"/>
            <a:ext cx="159390" cy="156970"/>
          </a:xfrm>
          <a:prstGeom prst="ellipse">
            <a:avLst/>
          </a:prstGeom>
          <a:solidFill>
            <a:schemeClr val="accent4">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77F64DD-4A97-B501-473A-CDAAF2866413}"/>
              </a:ext>
            </a:extLst>
          </p:cNvPr>
          <p:cNvSpPr/>
          <p:nvPr/>
        </p:nvSpPr>
        <p:spPr>
          <a:xfrm>
            <a:off x="3749605" y="3312102"/>
            <a:ext cx="159390" cy="156970"/>
          </a:xfrm>
          <a:prstGeom prst="ellipse">
            <a:avLst/>
          </a:prstGeom>
          <a:solidFill>
            <a:schemeClr val="accent4">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76C74A8-5CAD-A24F-8E94-7E7CADD092DE}"/>
              </a:ext>
            </a:extLst>
          </p:cNvPr>
          <p:cNvSpPr/>
          <p:nvPr/>
        </p:nvSpPr>
        <p:spPr>
          <a:xfrm>
            <a:off x="8156859" y="3533847"/>
            <a:ext cx="159390" cy="156970"/>
          </a:xfrm>
          <a:prstGeom prst="ellipse">
            <a:avLst/>
          </a:prstGeom>
          <a:solidFill>
            <a:schemeClr val="accent4">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C3FFC0F-B47A-09EA-FFEA-B8AA9744A771}"/>
              </a:ext>
            </a:extLst>
          </p:cNvPr>
          <p:cNvSpPr/>
          <p:nvPr/>
        </p:nvSpPr>
        <p:spPr>
          <a:xfrm>
            <a:off x="5488221" y="2302829"/>
            <a:ext cx="159390" cy="156970"/>
          </a:xfrm>
          <a:prstGeom prst="ellipse">
            <a:avLst/>
          </a:prstGeom>
          <a:solidFill>
            <a:schemeClr val="accent4">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80AF078-90E4-8BAB-FC34-540AA68D2937}"/>
              </a:ext>
            </a:extLst>
          </p:cNvPr>
          <p:cNvSpPr/>
          <p:nvPr/>
        </p:nvSpPr>
        <p:spPr>
          <a:xfrm>
            <a:off x="6418641" y="2302031"/>
            <a:ext cx="159390" cy="156970"/>
          </a:xfrm>
          <a:prstGeom prst="ellipse">
            <a:avLst/>
          </a:prstGeom>
          <a:solidFill>
            <a:schemeClr val="accent4">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870DAE7-2969-2779-71EB-EB440FC2973B}"/>
              </a:ext>
            </a:extLst>
          </p:cNvPr>
          <p:cNvSpPr/>
          <p:nvPr/>
        </p:nvSpPr>
        <p:spPr>
          <a:xfrm>
            <a:off x="6160347" y="2042993"/>
            <a:ext cx="159390" cy="156970"/>
          </a:xfrm>
          <a:prstGeom prst="ellipse">
            <a:avLst/>
          </a:prstGeom>
          <a:solidFill>
            <a:schemeClr val="accent4">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68DFE85-90A9-59C5-007D-197CEAA76477}"/>
              </a:ext>
            </a:extLst>
          </p:cNvPr>
          <p:cNvSpPr/>
          <p:nvPr/>
        </p:nvSpPr>
        <p:spPr>
          <a:xfrm>
            <a:off x="5872716" y="2269308"/>
            <a:ext cx="159390" cy="156970"/>
          </a:xfrm>
          <a:prstGeom prst="ellipse">
            <a:avLst/>
          </a:prstGeom>
          <a:solidFill>
            <a:schemeClr val="accent4">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E8B5684-828B-FA49-6C81-A28114E7EEEA}"/>
              </a:ext>
            </a:extLst>
          </p:cNvPr>
          <p:cNvSpPr/>
          <p:nvPr/>
        </p:nvSpPr>
        <p:spPr>
          <a:xfrm>
            <a:off x="6110054" y="2540482"/>
            <a:ext cx="159390" cy="156970"/>
          </a:xfrm>
          <a:prstGeom prst="ellipse">
            <a:avLst/>
          </a:prstGeom>
          <a:solidFill>
            <a:schemeClr val="accent4">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A311CFD-C8A7-0FAA-5715-87C0ACA69B2D}"/>
              </a:ext>
            </a:extLst>
          </p:cNvPr>
          <p:cNvSpPr/>
          <p:nvPr/>
        </p:nvSpPr>
        <p:spPr>
          <a:xfrm>
            <a:off x="5647611" y="1969078"/>
            <a:ext cx="159390" cy="156970"/>
          </a:xfrm>
          <a:prstGeom prst="ellipse">
            <a:avLst/>
          </a:prstGeom>
          <a:solidFill>
            <a:schemeClr val="accent4">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03643B8-1F0B-57B2-2160-C66AA6F086E6}"/>
              </a:ext>
            </a:extLst>
          </p:cNvPr>
          <p:cNvSpPr/>
          <p:nvPr/>
        </p:nvSpPr>
        <p:spPr>
          <a:xfrm>
            <a:off x="5966321" y="1742868"/>
            <a:ext cx="159390" cy="156970"/>
          </a:xfrm>
          <a:prstGeom prst="ellipse">
            <a:avLst/>
          </a:prstGeom>
          <a:solidFill>
            <a:schemeClr val="accent4">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250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17"/>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4"/>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500"/>
                                  </p:stCondLst>
                                  <p:childTnLst>
                                    <p:set>
                                      <p:cBhvr>
                                        <p:cTn id="24" dur="1" fill="hold">
                                          <p:stCondLst>
                                            <p:cond delay="0"/>
                                          </p:stCondLst>
                                        </p:cTn>
                                        <p:tgtEl>
                                          <p:spTgt spid="9"/>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grpId="0" nodeType="afterEffect">
                                  <p:stCondLst>
                                    <p:cond delay="500"/>
                                  </p:stCondLst>
                                  <p:childTnLst>
                                    <p:set>
                                      <p:cBhvr>
                                        <p:cTn id="27" dur="1" fill="hold">
                                          <p:stCondLst>
                                            <p:cond delay="0"/>
                                          </p:stCondLst>
                                        </p:cTn>
                                        <p:tgtEl>
                                          <p:spTgt spid="13"/>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grpId="0" nodeType="afterEffect">
                                  <p:stCondLst>
                                    <p:cond delay="500"/>
                                  </p:stCondLst>
                                  <p:childTnLst>
                                    <p:set>
                                      <p:cBhvr>
                                        <p:cTn id="30" dur="1" fill="hold">
                                          <p:stCondLst>
                                            <p:cond delay="0"/>
                                          </p:stCondLst>
                                        </p:cTn>
                                        <p:tgtEl>
                                          <p:spTgt spid="20"/>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grpId="0" nodeType="afterEffect">
                                  <p:stCondLst>
                                    <p:cond delay="500"/>
                                  </p:stCondLst>
                                  <p:childTnLst>
                                    <p:set>
                                      <p:cBhvr>
                                        <p:cTn id="33" dur="1" fill="hold">
                                          <p:stCondLst>
                                            <p:cond delay="0"/>
                                          </p:stCondLst>
                                        </p:cTn>
                                        <p:tgtEl>
                                          <p:spTgt spid="21"/>
                                        </p:tgtEl>
                                        <p:attrNameLst>
                                          <p:attrName>style.visibility</p:attrName>
                                        </p:attrNameLst>
                                      </p:cBhvr>
                                      <p:to>
                                        <p:strVal val="visible"/>
                                      </p:to>
                                    </p:set>
                                  </p:childTnLst>
                                </p:cTn>
                              </p:par>
                            </p:childTnLst>
                          </p:cTn>
                        </p:par>
                        <p:par>
                          <p:cTn id="34" fill="hold">
                            <p:stCondLst>
                              <p:cond delay="4500"/>
                            </p:stCondLst>
                            <p:childTnLst>
                              <p:par>
                                <p:cTn id="35" presetID="1" presetClass="entr" presetSubtype="0" fill="hold" grpId="0" nodeType="afterEffect">
                                  <p:stCondLst>
                                    <p:cond delay="500"/>
                                  </p:stCondLst>
                                  <p:childTnLst>
                                    <p:set>
                                      <p:cBhvr>
                                        <p:cTn id="36" dur="1" fill="hold">
                                          <p:stCondLst>
                                            <p:cond delay="0"/>
                                          </p:stCondLst>
                                        </p:cTn>
                                        <p:tgtEl>
                                          <p:spTgt spid="11"/>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grpId="0" nodeType="afterEffect">
                                  <p:stCondLst>
                                    <p:cond delay="500"/>
                                  </p:stCondLst>
                                  <p:childTnLst>
                                    <p:set>
                                      <p:cBhvr>
                                        <p:cTn id="39" dur="1" fill="hold">
                                          <p:stCondLst>
                                            <p:cond delay="0"/>
                                          </p:stCondLst>
                                        </p:cTn>
                                        <p:tgtEl>
                                          <p:spTgt spid="5"/>
                                        </p:tgtEl>
                                        <p:attrNameLst>
                                          <p:attrName>style.visibility</p:attrName>
                                        </p:attrNameLst>
                                      </p:cBhvr>
                                      <p:to>
                                        <p:strVal val="visible"/>
                                      </p:to>
                                    </p:set>
                                  </p:childTnLst>
                                </p:cTn>
                              </p:par>
                            </p:childTnLst>
                          </p:cTn>
                        </p:par>
                        <p:par>
                          <p:cTn id="40" fill="hold">
                            <p:stCondLst>
                              <p:cond delay="5500"/>
                            </p:stCondLst>
                            <p:childTnLst>
                              <p:par>
                                <p:cTn id="41" presetID="1" presetClass="entr" presetSubtype="0" fill="hold" grpId="0" nodeType="afterEffect">
                                  <p:stCondLst>
                                    <p:cond delay="500"/>
                                  </p:stCondLst>
                                  <p:childTnLst>
                                    <p:set>
                                      <p:cBhvr>
                                        <p:cTn id="42" dur="1" fill="hold">
                                          <p:stCondLst>
                                            <p:cond delay="0"/>
                                          </p:stCondLst>
                                        </p:cTn>
                                        <p:tgtEl>
                                          <p:spTgt spid="19"/>
                                        </p:tgtEl>
                                        <p:attrNameLst>
                                          <p:attrName>style.visibility</p:attrName>
                                        </p:attrNameLst>
                                      </p:cBhvr>
                                      <p:to>
                                        <p:strVal val="visible"/>
                                      </p:to>
                                    </p:set>
                                  </p:childTnLst>
                                </p:cTn>
                              </p:par>
                            </p:childTnLst>
                          </p:cTn>
                        </p:par>
                        <p:par>
                          <p:cTn id="43" fill="hold">
                            <p:stCondLst>
                              <p:cond delay="6000"/>
                            </p:stCondLst>
                            <p:childTnLst>
                              <p:par>
                                <p:cTn id="44" presetID="1" presetClass="entr" presetSubtype="0" fill="hold" grpId="0" nodeType="afterEffect">
                                  <p:stCondLst>
                                    <p:cond delay="500"/>
                                  </p:stCondLst>
                                  <p:childTnLst>
                                    <p:set>
                                      <p:cBhvr>
                                        <p:cTn id="45" dur="1" fill="hold">
                                          <p:stCondLst>
                                            <p:cond delay="0"/>
                                          </p:stCondLst>
                                        </p:cTn>
                                        <p:tgtEl>
                                          <p:spTgt spid="12"/>
                                        </p:tgtEl>
                                        <p:attrNameLst>
                                          <p:attrName>style.visibility</p:attrName>
                                        </p:attrNameLst>
                                      </p:cBhvr>
                                      <p:to>
                                        <p:strVal val="visible"/>
                                      </p:to>
                                    </p:set>
                                  </p:childTnLst>
                                </p:cTn>
                              </p:par>
                            </p:childTnLst>
                          </p:cTn>
                        </p:par>
                        <p:par>
                          <p:cTn id="46" fill="hold">
                            <p:stCondLst>
                              <p:cond delay="6500"/>
                            </p:stCondLst>
                            <p:childTnLst>
                              <p:par>
                                <p:cTn id="47" presetID="1" presetClass="entr" presetSubtype="0" fill="hold" grpId="0" nodeType="afterEffect">
                                  <p:stCondLst>
                                    <p:cond delay="500"/>
                                  </p:stCondLst>
                                  <p:childTnLst>
                                    <p:set>
                                      <p:cBhvr>
                                        <p:cTn id="48" dur="1" fill="hold">
                                          <p:stCondLst>
                                            <p:cond delay="0"/>
                                          </p:stCondLst>
                                        </p:cTn>
                                        <p:tgtEl>
                                          <p:spTgt spid="22"/>
                                        </p:tgtEl>
                                        <p:attrNameLst>
                                          <p:attrName>style.visibility</p:attrName>
                                        </p:attrNameLst>
                                      </p:cBhvr>
                                      <p:to>
                                        <p:strVal val="visible"/>
                                      </p:to>
                                    </p:set>
                                  </p:childTnLst>
                                </p:cTn>
                              </p:par>
                            </p:childTnLst>
                          </p:cTn>
                        </p:par>
                        <p:par>
                          <p:cTn id="49" fill="hold">
                            <p:stCondLst>
                              <p:cond delay="7000"/>
                            </p:stCondLst>
                            <p:childTnLst>
                              <p:par>
                                <p:cTn id="50" presetID="1" presetClass="entr" presetSubtype="0" fill="hold" grpId="0" nodeType="afterEffect">
                                  <p:stCondLst>
                                    <p:cond delay="500"/>
                                  </p:stCondLst>
                                  <p:childTnLst>
                                    <p:set>
                                      <p:cBhvr>
                                        <p:cTn id="51" dur="1" fill="hold">
                                          <p:stCondLst>
                                            <p:cond delay="0"/>
                                          </p:stCondLst>
                                        </p:cTn>
                                        <p:tgtEl>
                                          <p:spTgt spid="10"/>
                                        </p:tgtEl>
                                        <p:attrNameLst>
                                          <p:attrName>style.visibility</p:attrName>
                                        </p:attrNameLst>
                                      </p:cBhvr>
                                      <p:to>
                                        <p:strVal val="visible"/>
                                      </p:to>
                                    </p:set>
                                  </p:childTnLst>
                                </p:cTn>
                              </p:par>
                            </p:childTnLst>
                          </p:cTn>
                        </p:par>
                        <p:par>
                          <p:cTn id="52" fill="hold">
                            <p:stCondLst>
                              <p:cond delay="7500"/>
                            </p:stCondLst>
                            <p:childTnLst>
                              <p:par>
                                <p:cTn id="53" presetID="1" presetClass="entr" presetSubtype="0" fill="hold" grpId="0" nodeType="afterEffect">
                                  <p:stCondLst>
                                    <p:cond delay="500"/>
                                  </p:stCondLst>
                                  <p:childTnLst>
                                    <p:set>
                                      <p:cBhvr>
                                        <p:cTn id="54" dur="1" fill="hold">
                                          <p:stCondLst>
                                            <p:cond delay="0"/>
                                          </p:stCondLst>
                                        </p:cTn>
                                        <p:tgtEl>
                                          <p:spTgt spid="15"/>
                                        </p:tgtEl>
                                        <p:attrNameLst>
                                          <p:attrName>style.visibility</p:attrName>
                                        </p:attrNameLst>
                                      </p:cBhvr>
                                      <p:to>
                                        <p:strVal val="visible"/>
                                      </p:to>
                                    </p:set>
                                  </p:childTnLst>
                                </p:cTn>
                              </p:par>
                            </p:childTnLst>
                          </p:cTn>
                        </p:par>
                        <p:par>
                          <p:cTn id="55" fill="hold">
                            <p:stCondLst>
                              <p:cond delay="8000"/>
                            </p:stCondLst>
                            <p:childTnLst>
                              <p:par>
                                <p:cTn id="56" presetID="1" presetClass="entr" presetSubtype="0" fill="hold" grpId="0" nodeType="afterEffect">
                                  <p:stCondLst>
                                    <p:cond delay="500"/>
                                  </p:stCondLst>
                                  <p:childTnLst>
                                    <p:set>
                                      <p:cBhvr>
                                        <p:cTn id="57" dur="1" fill="hold">
                                          <p:stCondLst>
                                            <p:cond delay="0"/>
                                          </p:stCondLst>
                                        </p:cTn>
                                        <p:tgtEl>
                                          <p:spTgt spid="16"/>
                                        </p:tgtEl>
                                        <p:attrNameLst>
                                          <p:attrName>style.visibility</p:attrName>
                                        </p:attrNameLst>
                                      </p:cBhvr>
                                      <p:to>
                                        <p:strVal val="visible"/>
                                      </p:to>
                                    </p:set>
                                  </p:childTnLst>
                                </p:cTn>
                              </p:par>
                            </p:childTnLst>
                          </p:cTn>
                        </p:par>
                        <p:par>
                          <p:cTn id="58" fill="hold">
                            <p:stCondLst>
                              <p:cond delay="8500"/>
                            </p:stCondLst>
                            <p:childTnLst>
                              <p:par>
                                <p:cTn id="59" presetID="1" presetClass="entr" presetSubtype="0" fill="hold" grpId="0" nodeType="afterEffect">
                                  <p:stCondLst>
                                    <p:cond delay="50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4B7A-8516-47FC-9176-8158CF0B5C45}"/>
              </a:ext>
            </a:extLst>
          </p:cNvPr>
          <p:cNvSpPr>
            <a:spLocks noGrp="1"/>
          </p:cNvSpPr>
          <p:nvPr>
            <p:ph type="title"/>
          </p:nvPr>
        </p:nvSpPr>
        <p:spPr/>
        <p:txBody>
          <a:bodyPr/>
          <a:lstStyle/>
          <a:p>
            <a:r>
              <a:rPr lang="en-US" dirty="0">
                <a:solidFill>
                  <a:srgbClr val="C00000"/>
                </a:solidFill>
              </a:rPr>
              <a:t>Streaming Model</a:t>
            </a:r>
            <a:endParaRPr lang="en-US" dirty="0"/>
          </a:p>
        </p:txBody>
      </p:sp>
      <p:sp>
        <p:nvSpPr>
          <p:cNvPr id="3" name="Content Placeholder 2">
            <a:extLst>
              <a:ext uri="{FF2B5EF4-FFF2-40B4-BE49-F238E27FC236}">
                <a16:creationId xmlns:a16="http://schemas.microsoft.com/office/drawing/2014/main" id="{15255D49-9D60-44DD-910D-2EBD0529DEC9}"/>
              </a:ext>
            </a:extLst>
          </p:cNvPr>
          <p:cNvSpPr>
            <a:spLocks noGrp="1"/>
          </p:cNvSpPr>
          <p:nvPr>
            <p:ph idx="1"/>
          </p:nvPr>
        </p:nvSpPr>
        <p:spPr/>
        <p:txBody>
          <a:bodyPr>
            <a:normAutofit/>
          </a:bodyPr>
          <a:lstStyle/>
          <a:p>
            <a:pPr>
              <a:buClr>
                <a:schemeClr val="tx1"/>
              </a:buClr>
            </a:pPr>
            <a:r>
              <a:rPr lang="en-US" sz="3200" dirty="0"/>
              <a:t>We inherently assume the input is fixed in advance and thus </a:t>
            </a:r>
            <a:r>
              <a:rPr lang="en-US" sz="3200" i="1" dirty="0">
                <a:solidFill>
                  <a:srgbClr val="00B050"/>
                </a:solidFill>
              </a:rPr>
              <a:t>independent</a:t>
            </a:r>
            <a:r>
              <a:rPr lang="en-US" sz="3200" dirty="0"/>
              <a:t> of the algorithm</a:t>
            </a:r>
          </a:p>
          <a:p>
            <a:pPr>
              <a:buClr>
                <a:schemeClr val="tx1"/>
              </a:buClr>
            </a:pPr>
            <a:endParaRPr lang="en-US" sz="3200" dirty="0"/>
          </a:p>
          <a:p>
            <a:pPr>
              <a:buClr>
                <a:schemeClr val="tx1"/>
              </a:buClr>
            </a:pPr>
            <a:endParaRPr lang="en-US" sz="3200" dirty="0"/>
          </a:p>
          <a:p>
            <a:pPr>
              <a:buClr>
                <a:schemeClr val="tx1"/>
              </a:buClr>
            </a:pPr>
            <a:r>
              <a:rPr lang="en-US" sz="3200" dirty="0"/>
              <a:t>What if we need to interact with the algorithm multiple times?</a:t>
            </a:r>
          </a:p>
        </p:txBody>
      </p:sp>
    </p:spTree>
    <p:extLst>
      <p:ext uri="{BB962C8B-B14F-4D97-AF65-F5344CB8AC3E}">
        <p14:creationId xmlns:p14="http://schemas.microsoft.com/office/powerpoint/2010/main" val="425842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4B7A-8516-47FC-9176-8158CF0B5C45}"/>
              </a:ext>
            </a:extLst>
          </p:cNvPr>
          <p:cNvSpPr>
            <a:spLocks noGrp="1"/>
          </p:cNvSpPr>
          <p:nvPr>
            <p:ph type="title"/>
          </p:nvPr>
        </p:nvSpPr>
        <p:spPr/>
        <p:txBody>
          <a:bodyPr/>
          <a:lstStyle/>
          <a:p>
            <a:r>
              <a:rPr lang="en-US" dirty="0">
                <a:solidFill>
                  <a:srgbClr val="C00000"/>
                </a:solidFill>
              </a:rPr>
              <a:t>Case Study #1</a:t>
            </a:r>
            <a:endParaRPr lang="en-US" dirty="0"/>
          </a:p>
        </p:txBody>
      </p:sp>
      <p:sp>
        <p:nvSpPr>
          <p:cNvPr id="3" name="Content Placeholder 2">
            <a:extLst>
              <a:ext uri="{FF2B5EF4-FFF2-40B4-BE49-F238E27FC236}">
                <a16:creationId xmlns:a16="http://schemas.microsoft.com/office/drawing/2014/main" id="{15255D49-9D60-44DD-910D-2EBD0529DEC9}"/>
              </a:ext>
            </a:extLst>
          </p:cNvPr>
          <p:cNvSpPr>
            <a:spLocks noGrp="1"/>
          </p:cNvSpPr>
          <p:nvPr>
            <p:ph idx="1"/>
          </p:nvPr>
        </p:nvSpPr>
        <p:spPr/>
        <p:txBody>
          <a:bodyPr>
            <a:normAutofit/>
          </a:bodyPr>
          <a:lstStyle/>
          <a:p>
            <a:pPr>
              <a:buClr>
                <a:schemeClr val="tx1"/>
              </a:buClr>
            </a:pPr>
            <a:r>
              <a:rPr lang="en-US" sz="3200" dirty="0"/>
              <a:t>Suppose we run the same algorithm on multiple datasets. Do we know how to handle this?</a:t>
            </a:r>
          </a:p>
        </p:txBody>
      </p:sp>
    </p:spTree>
    <p:extLst>
      <p:ext uri="{BB962C8B-B14F-4D97-AF65-F5344CB8AC3E}">
        <p14:creationId xmlns:p14="http://schemas.microsoft.com/office/powerpoint/2010/main" val="1357256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4B7A-8516-47FC-9176-8158CF0B5C45}"/>
              </a:ext>
            </a:extLst>
          </p:cNvPr>
          <p:cNvSpPr>
            <a:spLocks noGrp="1"/>
          </p:cNvSpPr>
          <p:nvPr>
            <p:ph type="title"/>
          </p:nvPr>
        </p:nvSpPr>
        <p:spPr/>
        <p:txBody>
          <a:bodyPr/>
          <a:lstStyle/>
          <a:p>
            <a:r>
              <a:rPr lang="en-US" dirty="0">
                <a:solidFill>
                  <a:srgbClr val="C00000"/>
                </a:solidFill>
              </a:rPr>
              <a:t>Case Study #1</a:t>
            </a:r>
            <a:endParaRPr lang="en-US" dirty="0"/>
          </a:p>
        </p:txBody>
      </p:sp>
      <p:sp>
        <p:nvSpPr>
          <p:cNvPr id="3" name="Content Placeholder 2">
            <a:extLst>
              <a:ext uri="{FF2B5EF4-FFF2-40B4-BE49-F238E27FC236}">
                <a16:creationId xmlns:a16="http://schemas.microsoft.com/office/drawing/2014/main" id="{15255D49-9D60-44DD-910D-2EBD0529DEC9}"/>
              </a:ext>
            </a:extLst>
          </p:cNvPr>
          <p:cNvSpPr>
            <a:spLocks noGrp="1"/>
          </p:cNvSpPr>
          <p:nvPr>
            <p:ph idx="1"/>
          </p:nvPr>
        </p:nvSpPr>
        <p:spPr/>
        <p:txBody>
          <a:bodyPr>
            <a:normAutofit/>
          </a:bodyPr>
          <a:lstStyle/>
          <a:p>
            <a:pPr>
              <a:buClr>
                <a:schemeClr val="tx1"/>
              </a:buClr>
            </a:pPr>
            <a:r>
              <a:rPr lang="en-US" sz="3200" dirty="0"/>
              <a:t>Suppose we run the same algorithm on multiple datasets. Do we know how to handle this? </a:t>
            </a:r>
            <a:r>
              <a:rPr lang="en-US" sz="3200" dirty="0">
                <a:solidFill>
                  <a:srgbClr val="00B050"/>
                </a:solidFill>
              </a:rPr>
              <a:t>YES (union bound)</a:t>
            </a:r>
          </a:p>
        </p:txBody>
      </p:sp>
    </p:spTree>
    <p:extLst>
      <p:ext uri="{BB962C8B-B14F-4D97-AF65-F5344CB8AC3E}">
        <p14:creationId xmlns:p14="http://schemas.microsoft.com/office/powerpoint/2010/main" val="3918262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4B7A-8516-47FC-9176-8158CF0B5C45}"/>
              </a:ext>
            </a:extLst>
          </p:cNvPr>
          <p:cNvSpPr>
            <a:spLocks noGrp="1"/>
          </p:cNvSpPr>
          <p:nvPr>
            <p:ph type="title"/>
          </p:nvPr>
        </p:nvSpPr>
        <p:spPr/>
        <p:txBody>
          <a:bodyPr/>
          <a:lstStyle/>
          <a:p>
            <a:r>
              <a:rPr lang="en-US" dirty="0">
                <a:solidFill>
                  <a:srgbClr val="C00000"/>
                </a:solidFill>
              </a:rPr>
              <a:t>Case Study #2</a:t>
            </a:r>
            <a:endParaRPr lang="en-US" dirty="0"/>
          </a:p>
        </p:txBody>
      </p:sp>
      <p:sp>
        <p:nvSpPr>
          <p:cNvPr id="3" name="Content Placeholder 2">
            <a:extLst>
              <a:ext uri="{FF2B5EF4-FFF2-40B4-BE49-F238E27FC236}">
                <a16:creationId xmlns:a16="http://schemas.microsoft.com/office/drawing/2014/main" id="{15255D49-9D60-44DD-910D-2EBD0529DEC9}"/>
              </a:ext>
            </a:extLst>
          </p:cNvPr>
          <p:cNvSpPr>
            <a:spLocks noGrp="1"/>
          </p:cNvSpPr>
          <p:nvPr>
            <p:ph idx="1"/>
          </p:nvPr>
        </p:nvSpPr>
        <p:spPr/>
        <p:txBody>
          <a:bodyPr>
            <a:normAutofit/>
          </a:bodyPr>
          <a:lstStyle/>
          <a:p>
            <a:pPr>
              <a:buClr>
                <a:schemeClr val="tx1"/>
              </a:buClr>
            </a:pPr>
            <a:r>
              <a:rPr lang="en-US" sz="3200" dirty="0"/>
              <a:t>Suppose I have a batch of queries for a randomized database algorithm. Do we know how to handle this?</a:t>
            </a:r>
          </a:p>
        </p:txBody>
      </p:sp>
    </p:spTree>
    <p:extLst>
      <p:ext uri="{BB962C8B-B14F-4D97-AF65-F5344CB8AC3E}">
        <p14:creationId xmlns:p14="http://schemas.microsoft.com/office/powerpoint/2010/main" val="3776512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4B7A-8516-47FC-9176-8158CF0B5C45}"/>
              </a:ext>
            </a:extLst>
          </p:cNvPr>
          <p:cNvSpPr>
            <a:spLocks noGrp="1"/>
          </p:cNvSpPr>
          <p:nvPr>
            <p:ph type="title"/>
          </p:nvPr>
        </p:nvSpPr>
        <p:spPr/>
        <p:txBody>
          <a:bodyPr/>
          <a:lstStyle/>
          <a:p>
            <a:r>
              <a:rPr lang="en-US" dirty="0">
                <a:solidFill>
                  <a:srgbClr val="C00000"/>
                </a:solidFill>
              </a:rPr>
              <a:t>Case Study #2</a:t>
            </a:r>
            <a:endParaRPr lang="en-US" dirty="0"/>
          </a:p>
        </p:txBody>
      </p:sp>
      <p:sp>
        <p:nvSpPr>
          <p:cNvPr id="3" name="Content Placeholder 2">
            <a:extLst>
              <a:ext uri="{FF2B5EF4-FFF2-40B4-BE49-F238E27FC236}">
                <a16:creationId xmlns:a16="http://schemas.microsoft.com/office/drawing/2014/main" id="{15255D49-9D60-44DD-910D-2EBD0529DEC9}"/>
              </a:ext>
            </a:extLst>
          </p:cNvPr>
          <p:cNvSpPr>
            <a:spLocks noGrp="1"/>
          </p:cNvSpPr>
          <p:nvPr>
            <p:ph idx="1"/>
          </p:nvPr>
        </p:nvSpPr>
        <p:spPr/>
        <p:txBody>
          <a:bodyPr>
            <a:normAutofit/>
          </a:bodyPr>
          <a:lstStyle/>
          <a:p>
            <a:pPr>
              <a:buClr>
                <a:schemeClr val="tx1"/>
              </a:buClr>
            </a:pPr>
            <a:r>
              <a:rPr lang="en-US" sz="3200" dirty="0"/>
              <a:t>Suppose I have a batch of queries for a randomized database algorithm. Do we know how to handle this? </a:t>
            </a:r>
            <a:r>
              <a:rPr lang="en-US" sz="3200" dirty="0">
                <a:solidFill>
                  <a:srgbClr val="00B050"/>
                </a:solidFill>
              </a:rPr>
              <a:t>YES, if the batch of queries is fixed in advance</a:t>
            </a:r>
          </a:p>
        </p:txBody>
      </p:sp>
    </p:spTree>
    <p:extLst>
      <p:ext uri="{BB962C8B-B14F-4D97-AF65-F5344CB8AC3E}">
        <p14:creationId xmlns:p14="http://schemas.microsoft.com/office/powerpoint/2010/main" val="2000460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4B7A-8516-47FC-9176-8158CF0B5C45}"/>
              </a:ext>
            </a:extLst>
          </p:cNvPr>
          <p:cNvSpPr>
            <a:spLocks noGrp="1"/>
          </p:cNvSpPr>
          <p:nvPr>
            <p:ph type="title"/>
          </p:nvPr>
        </p:nvSpPr>
        <p:spPr/>
        <p:txBody>
          <a:bodyPr/>
          <a:lstStyle/>
          <a:p>
            <a:r>
              <a:rPr lang="en-US" dirty="0">
                <a:solidFill>
                  <a:srgbClr val="C00000"/>
                </a:solidFill>
              </a:rPr>
              <a:t>Case Study #3</a:t>
            </a:r>
            <a:endParaRPr lang="en-US" dirty="0"/>
          </a:p>
        </p:txBody>
      </p:sp>
      <p:sp>
        <p:nvSpPr>
          <p:cNvPr id="3" name="Content Placeholder 2">
            <a:extLst>
              <a:ext uri="{FF2B5EF4-FFF2-40B4-BE49-F238E27FC236}">
                <a16:creationId xmlns:a16="http://schemas.microsoft.com/office/drawing/2014/main" id="{15255D49-9D60-44DD-910D-2EBD0529DEC9}"/>
              </a:ext>
            </a:extLst>
          </p:cNvPr>
          <p:cNvSpPr>
            <a:spLocks noGrp="1"/>
          </p:cNvSpPr>
          <p:nvPr>
            <p:ph idx="1"/>
          </p:nvPr>
        </p:nvSpPr>
        <p:spPr/>
        <p:txBody>
          <a:bodyPr>
            <a:normAutofit/>
          </a:bodyPr>
          <a:lstStyle/>
          <a:p>
            <a:pPr>
              <a:buClr>
                <a:schemeClr val="tx1"/>
              </a:buClr>
            </a:pPr>
            <a:r>
              <a:rPr lang="en-US" sz="3200" dirty="0"/>
              <a:t>Suppose I ask a sequence of queries for a randomized database algorithm. Do we know how to handle this? </a:t>
            </a:r>
          </a:p>
        </p:txBody>
      </p:sp>
    </p:spTree>
    <p:extLst>
      <p:ext uri="{BB962C8B-B14F-4D97-AF65-F5344CB8AC3E}">
        <p14:creationId xmlns:p14="http://schemas.microsoft.com/office/powerpoint/2010/main" val="1909643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4B7A-8516-47FC-9176-8158CF0B5C45}"/>
              </a:ext>
            </a:extLst>
          </p:cNvPr>
          <p:cNvSpPr>
            <a:spLocks noGrp="1"/>
          </p:cNvSpPr>
          <p:nvPr>
            <p:ph type="title"/>
          </p:nvPr>
        </p:nvSpPr>
        <p:spPr/>
        <p:txBody>
          <a:bodyPr/>
          <a:lstStyle/>
          <a:p>
            <a:r>
              <a:rPr lang="en-US" dirty="0">
                <a:solidFill>
                  <a:srgbClr val="C00000"/>
                </a:solidFill>
              </a:rPr>
              <a:t>Case Study #3</a:t>
            </a:r>
            <a:endParaRPr lang="en-US" dirty="0"/>
          </a:p>
        </p:txBody>
      </p:sp>
      <p:sp>
        <p:nvSpPr>
          <p:cNvPr id="3" name="Content Placeholder 2">
            <a:extLst>
              <a:ext uri="{FF2B5EF4-FFF2-40B4-BE49-F238E27FC236}">
                <a16:creationId xmlns:a16="http://schemas.microsoft.com/office/drawing/2014/main" id="{15255D49-9D60-44DD-910D-2EBD0529DEC9}"/>
              </a:ext>
            </a:extLst>
          </p:cNvPr>
          <p:cNvSpPr>
            <a:spLocks noGrp="1"/>
          </p:cNvSpPr>
          <p:nvPr>
            <p:ph idx="1"/>
          </p:nvPr>
        </p:nvSpPr>
        <p:spPr/>
        <p:txBody>
          <a:bodyPr>
            <a:normAutofit/>
          </a:bodyPr>
          <a:lstStyle/>
          <a:p>
            <a:pPr>
              <a:buClr>
                <a:schemeClr val="tx1"/>
              </a:buClr>
            </a:pPr>
            <a:r>
              <a:rPr lang="en-US" sz="3200" dirty="0"/>
              <a:t>Suppose I ask a sequence of queries for a randomized database algorithm. Do we know how to handle this? </a:t>
            </a:r>
            <a:r>
              <a:rPr lang="en-US" sz="3200" dirty="0">
                <a:solidFill>
                  <a:srgbClr val="00B050"/>
                </a:solidFill>
              </a:rPr>
              <a:t>YES, if the batch of queries is fixed in advance</a:t>
            </a:r>
            <a:r>
              <a:rPr lang="en-US" sz="3200" dirty="0"/>
              <a:t>, </a:t>
            </a:r>
            <a:r>
              <a:rPr lang="en-US" sz="3200" dirty="0">
                <a:solidFill>
                  <a:srgbClr val="FF0000"/>
                </a:solidFill>
              </a:rPr>
              <a:t>NO if each query can depend on the answer to previous queries</a:t>
            </a:r>
          </a:p>
          <a:p>
            <a:pPr>
              <a:buClr>
                <a:schemeClr val="tx1"/>
              </a:buClr>
            </a:pPr>
            <a:endParaRPr lang="en-US" sz="3200" dirty="0">
              <a:solidFill>
                <a:srgbClr val="FF0000"/>
              </a:solidFill>
            </a:endParaRPr>
          </a:p>
          <a:p>
            <a:pPr>
              <a:buClr>
                <a:schemeClr val="tx1"/>
              </a:buClr>
            </a:pPr>
            <a:r>
              <a:rPr lang="en-US" sz="3200" dirty="0"/>
              <a:t>In the latter case, future inputs may not be independent of the algorithm’s randomness</a:t>
            </a:r>
          </a:p>
        </p:txBody>
      </p:sp>
    </p:spTree>
    <p:extLst>
      <p:ext uri="{BB962C8B-B14F-4D97-AF65-F5344CB8AC3E}">
        <p14:creationId xmlns:p14="http://schemas.microsoft.com/office/powerpoint/2010/main" val="3001065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4B7A-8516-47FC-9176-8158CF0B5C45}"/>
              </a:ext>
            </a:extLst>
          </p:cNvPr>
          <p:cNvSpPr>
            <a:spLocks noGrp="1"/>
          </p:cNvSpPr>
          <p:nvPr>
            <p:ph type="title"/>
          </p:nvPr>
        </p:nvSpPr>
        <p:spPr/>
        <p:txBody>
          <a:bodyPr/>
          <a:lstStyle/>
          <a:p>
            <a:r>
              <a:rPr lang="en-US" dirty="0" err="1">
                <a:solidFill>
                  <a:srgbClr val="C00000"/>
                </a:solidFill>
              </a:rPr>
              <a:t>Adversarially</a:t>
            </a:r>
            <a:r>
              <a:rPr lang="en-US" dirty="0">
                <a:solidFill>
                  <a:srgbClr val="C00000"/>
                </a:solidFill>
              </a:rPr>
              <a:t> Robust Streaming</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5255D49-9D60-44DD-910D-2EBD0529DEC9}"/>
                  </a:ext>
                </a:extLst>
              </p:cNvPr>
              <p:cNvSpPr>
                <a:spLocks noGrp="1"/>
              </p:cNvSpPr>
              <p:nvPr>
                <p:ph idx="1"/>
              </p:nvPr>
            </p:nvSpPr>
            <p:spPr/>
            <p:txBody>
              <a:bodyPr/>
              <a:lstStyle/>
              <a:p>
                <a:pPr>
                  <a:buClr>
                    <a:schemeClr val="tx1"/>
                  </a:buClr>
                </a:pPr>
                <a:r>
                  <a:rPr lang="en-US" dirty="0">
                    <a:solidFill>
                      <a:srgbClr val="00B050"/>
                    </a:solidFill>
                  </a:rPr>
                  <a:t>Input</a:t>
                </a:r>
                <a:r>
                  <a:rPr lang="en-US" dirty="0"/>
                  <a:t>: Elements of an underlying data set </a:t>
                </a:r>
                <a14:m>
                  <m:oMath xmlns:m="http://schemas.openxmlformats.org/officeDocument/2006/math">
                    <m:r>
                      <a:rPr lang="en-US" i="1">
                        <a:solidFill>
                          <a:srgbClr val="C00000"/>
                        </a:solidFill>
                        <a:latin typeface="Cambria Math" panose="02040503050406030204" pitchFamily="18" charset="0"/>
                      </a:rPr>
                      <m:t>𝑆</m:t>
                    </m:r>
                  </m:oMath>
                </a14:m>
                <a:r>
                  <a:rPr lang="en-US" dirty="0"/>
                  <a:t>, which arrives sequentially and </a:t>
                </a:r>
                <a:r>
                  <a:rPr lang="en-US" i="1" dirty="0" err="1">
                    <a:solidFill>
                      <a:srgbClr val="C00000"/>
                    </a:solidFill>
                  </a:rPr>
                  <a:t>adversarially</a:t>
                </a:r>
                <a:endParaRPr lang="en-US" i="1" dirty="0"/>
              </a:p>
              <a:p>
                <a:pPr>
                  <a:buClr>
                    <a:schemeClr val="tx1"/>
                  </a:buClr>
                </a:pPr>
                <a:r>
                  <a:rPr lang="en-US" dirty="0">
                    <a:solidFill>
                      <a:srgbClr val="00B050"/>
                    </a:solidFill>
                  </a:rPr>
                  <a:t>Output</a:t>
                </a:r>
                <a:r>
                  <a:rPr lang="en-US" dirty="0"/>
                  <a:t>: Evaluation (or approximation) of a given function</a:t>
                </a:r>
              </a:p>
              <a:p>
                <a:pPr>
                  <a:buClr>
                    <a:schemeClr val="tx1"/>
                  </a:buClr>
                </a:pPr>
                <a:r>
                  <a:rPr lang="en-US" dirty="0">
                    <a:solidFill>
                      <a:srgbClr val="00B050"/>
                    </a:solidFill>
                  </a:rPr>
                  <a:t>Goal</a:t>
                </a:r>
                <a:r>
                  <a:rPr lang="en-US" dirty="0"/>
                  <a:t>: Use space </a:t>
                </a:r>
                <a:r>
                  <a:rPr lang="en-US" i="1" dirty="0">
                    <a:solidFill>
                      <a:srgbClr val="7030A0"/>
                    </a:solidFill>
                  </a:rPr>
                  <a:t>sublinear</a:t>
                </a:r>
                <a:r>
                  <a:rPr lang="en-US" i="1" dirty="0"/>
                  <a:t> </a:t>
                </a:r>
                <a:r>
                  <a:rPr lang="en-US" dirty="0"/>
                  <a:t>in the size </a:t>
                </a:r>
                <a14:m>
                  <m:oMath xmlns:m="http://schemas.openxmlformats.org/officeDocument/2006/math">
                    <m:r>
                      <a:rPr lang="en-US" i="1">
                        <a:solidFill>
                          <a:srgbClr val="C00000"/>
                        </a:solidFill>
                        <a:latin typeface="Cambria Math" panose="02040503050406030204" pitchFamily="18" charset="0"/>
                      </a:rPr>
                      <m:t>𝑚</m:t>
                    </m:r>
                    <m:r>
                      <a:rPr lang="en-US" i="1">
                        <a:solidFill>
                          <a:srgbClr val="C00000"/>
                        </a:solidFill>
                        <a:latin typeface="Cambria Math" panose="02040503050406030204" pitchFamily="18" charset="0"/>
                      </a:rPr>
                      <m:t> </m:t>
                    </m:r>
                  </m:oMath>
                </a14:m>
                <a:r>
                  <a:rPr lang="en-US" dirty="0"/>
                  <a:t>of the input </a:t>
                </a:r>
                <a14:m>
                  <m:oMath xmlns:m="http://schemas.openxmlformats.org/officeDocument/2006/math">
                    <m:r>
                      <a:rPr lang="en-US" i="1">
                        <a:solidFill>
                          <a:srgbClr val="C00000"/>
                        </a:solidFill>
                        <a:latin typeface="Cambria Math" panose="02040503050406030204" pitchFamily="18" charset="0"/>
                      </a:rPr>
                      <m:t>𝑆</m:t>
                    </m:r>
                  </m:oMath>
                </a14:m>
                <a:endParaRPr lang="en-US" dirty="0">
                  <a:solidFill>
                    <a:srgbClr val="C00000"/>
                  </a:solidFill>
                </a:endParaRPr>
              </a:p>
            </p:txBody>
          </p:sp>
        </mc:Choice>
        <mc:Fallback xmlns="">
          <p:sp>
            <p:nvSpPr>
              <p:cNvPr id="3" name="Content Placeholder 2">
                <a:extLst>
                  <a:ext uri="{FF2B5EF4-FFF2-40B4-BE49-F238E27FC236}">
                    <a16:creationId xmlns:a16="http://schemas.microsoft.com/office/drawing/2014/main" id="{15255D49-9D60-44DD-910D-2EBD0529DEC9}"/>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pic>
        <p:nvPicPr>
          <p:cNvPr id="1026" name="Picture 2" descr="Image result for hacker clipart">
            <a:extLst>
              <a:ext uri="{FF2B5EF4-FFF2-40B4-BE49-F238E27FC236}">
                <a16:creationId xmlns:a16="http://schemas.microsoft.com/office/drawing/2014/main" id="{6157BAA3-7F96-4ED9-BBF4-8361607E3A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081" y="4158264"/>
            <a:ext cx="1743075" cy="17907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8942A8E-5218-4DA2-9563-772E9BC3A65A}"/>
              </a:ext>
            </a:extLst>
          </p:cNvPr>
          <p:cNvSpPr txBox="1"/>
          <p:nvPr/>
        </p:nvSpPr>
        <p:spPr>
          <a:xfrm>
            <a:off x="3175148" y="4699671"/>
            <a:ext cx="444352" cy="707886"/>
          </a:xfrm>
          <a:prstGeom prst="rect">
            <a:avLst/>
          </a:prstGeom>
          <a:noFill/>
        </p:spPr>
        <p:txBody>
          <a:bodyPr wrap="none" rtlCol="0">
            <a:spAutoFit/>
          </a:bodyPr>
          <a:lstStyle/>
          <a:p>
            <a:r>
              <a:rPr lang="en-US" sz="4000" dirty="0"/>
              <a:t>1</a:t>
            </a:r>
          </a:p>
        </p:txBody>
      </p:sp>
      <p:pic>
        <p:nvPicPr>
          <p:cNvPr id="10" name="Picture 9" descr="A picture containing clipart&#10;&#10;Description automatically generated">
            <a:extLst>
              <a:ext uri="{FF2B5EF4-FFF2-40B4-BE49-F238E27FC236}">
                <a16:creationId xmlns:a16="http://schemas.microsoft.com/office/drawing/2014/main" id="{8DC6FE31-B607-4356-85E4-A2BE83D9C9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90078" y="4001294"/>
            <a:ext cx="1620520" cy="2025650"/>
          </a:xfrm>
          <a:prstGeom prst="rect">
            <a:avLst/>
          </a:prstGeom>
        </p:spPr>
      </p:pic>
      <p:sp>
        <p:nvSpPr>
          <p:cNvPr id="12" name="TextBox 11">
            <a:extLst>
              <a:ext uri="{FF2B5EF4-FFF2-40B4-BE49-F238E27FC236}">
                <a16:creationId xmlns:a16="http://schemas.microsoft.com/office/drawing/2014/main" id="{353B686B-0020-4DE7-BA6E-01AEFC87D6C2}"/>
              </a:ext>
            </a:extLst>
          </p:cNvPr>
          <p:cNvSpPr txBox="1"/>
          <p:nvPr/>
        </p:nvSpPr>
        <p:spPr>
          <a:xfrm>
            <a:off x="8350326" y="4699671"/>
            <a:ext cx="444352" cy="707886"/>
          </a:xfrm>
          <a:prstGeom prst="rect">
            <a:avLst/>
          </a:prstGeom>
          <a:noFill/>
        </p:spPr>
        <p:txBody>
          <a:bodyPr wrap="none" rtlCol="0">
            <a:spAutoFit/>
          </a:bodyPr>
          <a:lstStyle/>
          <a:p>
            <a:r>
              <a:rPr lang="en-US" sz="4000" dirty="0">
                <a:solidFill>
                  <a:srgbClr val="00B050"/>
                </a:solidFill>
              </a:rPr>
              <a:t>1</a:t>
            </a:r>
          </a:p>
        </p:txBody>
      </p:sp>
    </p:spTree>
    <p:extLst>
      <p:ext uri="{BB962C8B-B14F-4D97-AF65-F5344CB8AC3E}">
        <p14:creationId xmlns:p14="http://schemas.microsoft.com/office/powerpoint/2010/main" val="147130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1000"/>
                                  </p:iterate>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1000"/>
                                  </p:iterate>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4B7A-8516-47FC-9176-8158CF0B5C45}"/>
              </a:ext>
            </a:extLst>
          </p:cNvPr>
          <p:cNvSpPr>
            <a:spLocks noGrp="1"/>
          </p:cNvSpPr>
          <p:nvPr>
            <p:ph type="title"/>
          </p:nvPr>
        </p:nvSpPr>
        <p:spPr/>
        <p:txBody>
          <a:bodyPr/>
          <a:lstStyle/>
          <a:p>
            <a:r>
              <a:rPr lang="en-US" dirty="0" err="1">
                <a:solidFill>
                  <a:srgbClr val="C00000"/>
                </a:solidFill>
              </a:rPr>
              <a:t>Adversarially</a:t>
            </a:r>
            <a:r>
              <a:rPr lang="en-US" dirty="0">
                <a:solidFill>
                  <a:srgbClr val="C00000"/>
                </a:solidFill>
              </a:rPr>
              <a:t> Robust Streaming</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5255D49-9D60-44DD-910D-2EBD0529DEC9}"/>
                  </a:ext>
                </a:extLst>
              </p:cNvPr>
              <p:cNvSpPr>
                <a:spLocks noGrp="1"/>
              </p:cNvSpPr>
              <p:nvPr>
                <p:ph idx="1"/>
              </p:nvPr>
            </p:nvSpPr>
            <p:spPr/>
            <p:txBody>
              <a:bodyPr/>
              <a:lstStyle/>
              <a:p>
                <a:pPr>
                  <a:buClr>
                    <a:schemeClr val="tx1"/>
                  </a:buClr>
                </a:pPr>
                <a:r>
                  <a:rPr lang="en-US" dirty="0">
                    <a:solidFill>
                      <a:srgbClr val="00B050"/>
                    </a:solidFill>
                  </a:rPr>
                  <a:t>Input</a:t>
                </a:r>
                <a:r>
                  <a:rPr lang="en-US" dirty="0"/>
                  <a:t>: Elements of an underlying data set </a:t>
                </a:r>
                <a14:m>
                  <m:oMath xmlns:m="http://schemas.openxmlformats.org/officeDocument/2006/math">
                    <m:r>
                      <a:rPr lang="en-US" i="1">
                        <a:solidFill>
                          <a:srgbClr val="C00000"/>
                        </a:solidFill>
                        <a:latin typeface="Cambria Math" panose="02040503050406030204" pitchFamily="18" charset="0"/>
                      </a:rPr>
                      <m:t>𝑆</m:t>
                    </m:r>
                  </m:oMath>
                </a14:m>
                <a:r>
                  <a:rPr lang="en-US" dirty="0"/>
                  <a:t>, which arrives sequentially and </a:t>
                </a:r>
                <a:r>
                  <a:rPr lang="en-US" i="1" dirty="0" err="1">
                    <a:solidFill>
                      <a:srgbClr val="C00000"/>
                    </a:solidFill>
                  </a:rPr>
                  <a:t>adversarially</a:t>
                </a:r>
                <a:endParaRPr lang="en-US" i="1" dirty="0"/>
              </a:p>
              <a:p>
                <a:pPr>
                  <a:buClr>
                    <a:schemeClr val="tx1"/>
                  </a:buClr>
                </a:pPr>
                <a:r>
                  <a:rPr lang="en-US" dirty="0">
                    <a:solidFill>
                      <a:srgbClr val="00B050"/>
                    </a:solidFill>
                  </a:rPr>
                  <a:t>Output</a:t>
                </a:r>
                <a:r>
                  <a:rPr lang="en-US" dirty="0"/>
                  <a:t>: Evaluation (or approximation) of a given function</a:t>
                </a:r>
              </a:p>
              <a:p>
                <a:pPr>
                  <a:buClr>
                    <a:schemeClr val="tx1"/>
                  </a:buClr>
                </a:pPr>
                <a:r>
                  <a:rPr lang="en-US" dirty="0">
                    <a:solidFill>
                      <a:srgbClr val="00B050"/>
                    </a:solidFill>
                  </a:rPr>
                  <a:t>Goal</a:t>
                </a:r>
                <a:r>
                  <a:rPr lang="en-US" dirty="0"/>
                  <a:t>: Use space </a:t>
                </a:r>
                <a:r>
                  <a:rPr lang="en-US" i="1" dirty="0">
                    <a:solidFill>
                      <a:srgbClr val="7030A0"/>
                    </a:solidFill>
                  </a:rPr>
                  <a:t>sublinear</a:t>
                </a:r>
                <a:r>
                  <a:rPr lang="en-US" i="1" dirty="0"/>
                  <a:t> </a:t>
                </a:r>
                <a:r>
                  <a:rPr lang="en-US" dirty="0"/>
                  <a:t>in the size </a:t>
                </a:r>
                <a14:m>
                  <m:oMath xmlns:m="http://schemas.openxmlformats.org/officeDocument/2006/math">
                    <m:r>
                      <a:rPr lang="en-US" i="1">
                        <a:solidFill>
                          <a:srgbClr val="C00000"/>
                        </a:solidFill>
                        <a:latin typeface="Cambria Math" panose="02040503050406030204" pitchFamily="18" charset="0"/>
                      </a:rPr>
                      <m:t>𝑚</m:t>
                    </m:r>
                    <m:r>
                      <a:rPr lang="en-US" i="1">
                        <a:solidFill>
                          <a:srgbClr val="C00000"/>
                        </a:solidFill>
                        <a:latin typeface="Cambria Math" panose="02040503050406030204" pitchFamily="18" charset="0"/>
                      </a:rPr>
                      <m:t> </m:t>
                    </m:r>
                  </m:oMath>
                </a14:m>
                <a:r>
                  <a:rPr lang="en-US" dirty="0"/>
                  <a:t>of the input </a:t>
                </a:r>
                <a14:m>
                  <m:oMath xmlns:m="http://schemas.openxmlformats.org/officeDocument/2006/math">
                    <m:r>
                      <a:rPr lang="en-US" i="1">
                        <a:solidFill>
                          <a:srgbClr val="C00000"/>
                        </a:solidFill>
                        <a:latin typeface="Cambria Math" panose="02040503050406030204" pitchFamily="18" charset="0"/>
                      </a:rPr>
                      <m:t>𝑆</m:t>
                    </m:r>
                  </m:oMath>
                </a14:m>
                <a:endParaRPr lang="en-US" dirty="0">
                  <a:solidFill>
                    <a:srgbClr val="C00000"/>
                  </a:solidFill>
                </a:endParaRPr>
              </a:p>
            </p:txBody>
          </p:sp>
        </mc:Choice>
        <mc:Fallback xmlns="">
          <p:sp>
            <p:nvSpPr>
              <p:cNvPr id="3" name="Content Placeholder 2">
                <a:extLst>
                  <a:ext uri="{FF2B5EF4-FFF2-40B4-BE49-F238E27FC236}">
                    <a16:creationId xmlns:a16="http://schemas.microsoft.com/office/drawing/2014/main" id="{15255D49-9D60-44DD-910D-2EBD0529DEC9}"/>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pic>
        <p:nvPicPr>
          <p:cNvPr id="1026" name="Picture 2" descr="Image result for hacker clipart">
            <a:extLst>
              <a:ext uri="{FF2B5EF4-FFF2-40B4-BE49-F238E27FC236}">
                <a16:creationId xmlns:a16="http://schemas.microsoft.com/office/drawing/2014/main" id="{6157BAA3-7F96-4ED9-BBF4-8361607E3A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081" y="4158264"/>
            <a:ext cx="1743075" cy="17907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8942A8E-5218-4DA2-9563-772E9BC3A65A}"/>
              </a:ext>
            </a:extLst>
          </p:cNvPr>
          <p:cNvSpPr txBox="1"/>
          <p:nvPr/>
        </p:nvSpPr>
        <p:spPr>
          <a:xfrm>
            <a:off x="3175148" y="4699671"/>
            <a:ext cx="704039" cy="707886"/>
          </a:xfrm>
          <a:prstGeom prst="rect">
            <a:avLst/>
          </a:prstGeom>
          <a:noFill/>
        </p:spPr>
        <p:txBody>
          <a:bodyPr wrap="none" rtlCol="0">
            <a:spAutoFit/>
          </a:bodyPr>
          <a:lstStyle/>
          <a:p>
            <a:r>
              <a:rPr lang="en-US" sz="4000" dirty="0"/>
              <a:t>10</a:t>
            </a:r>
          </a:p>
        </p:txBody>
      </p:sp>
      <p:pic>
        <p:nvPicPr>
          <p:cNvPr id="10" name="Picture 9" descr="A picture containing clipart&#10;&#10;Description automatically generated">
            <a:extLst>
              <a:ext uri="{FF2B5EF4-FFF2-40B4-BE49-F238E27FC236}">
                <a16:creationId xmlns:a16="http://schemas.microsoft.com/office/drawing/2014/main" id="{8DC6FE31-B607-4356-85E4-A2BE83D9C9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90078" y="4001294"/>
            <a:ext cx="1620520" cy="2025650"/>
          </a:xfrm>
          <a:prstGeom prst="rect">
            <a:avLst/>
          </a:prstGeom>
        </p:spPr>
      </p:pic>
      <p:sp>
        <p:nvSpPr>
          <p:cNvPr id="12" name="TextBox 11">
            <a:extLst>
              <a:ext uri="{FF2B5EF4-FFF2-40B4-BE49-F238E27FC236}">
                <a16:creationId xmlns:a16="http://schemas.microsoft.com/office/drawing/2014/main" id="{353B686B-0020-4DE7-BA6E-01AEFC87D6C2}"/>
              </a:ext>
            </a:extLst>
          </p:cNvPr>
          <p:cNvSpPr txBox="1"/>
          <p:nvPr/>
        </p:nvSpPr>
        <p:spPr>
          <a:xfrm>
            <a:off x="8350326" y="4699671"/>
            <a:ext cx="444352" cy="707886"/>
          </a:xfrm>
          <a:prstGeom prst="rect">
            <a:avLst/>
          </a:prstGeom>
          <a:noFill/>
        </p:spPr>
        <p:txBody>
          <a:bodyPr wrap="none" rtlCol="0">
            <a:spAutoFit/>
          </a:bodyPr>
          <a:lstStyle/>
          <a:p>
            <a:r>
              <a:rPr lang="en-US" sz="4000" dirty="0">
                <a:solidFill>
                  <a:srgbClr val="00B050"/>
                </a:solidFill>
              </a:rPr>
              <a:t>1</a:t>
            </a:r>
          </a:p>
        </p:txBody>
      </p:sp>
    </p:spTree>
    <p:extLst>
      <p:ext uri="{BB962C8B-B14F-4D97-AF65-F5344CB8AC3E}">
        <p14:creationId xmlns:p14="http://schemas.microsoft.com/office/powerpoint/2010/main" val="229431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1000"/>
                                  </p:iterate>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AC62-A5FD-2A5B-018F-859A378AA1D4}"/>
              </a:ext>
            </a:extLst>
          </p:cNvPr>
          <p:cNvSpPr>
            <a:spLocks noGrp="1"/>
          </p:cNvSpPr>
          <p:nvPr>
            <p:ph type="title"/>
          </p:nvPr>
        </p:nvSpPr>
        <p:spPr>
          <a:xfrm>
            <a:off x="838199" y="365125"/>
            <a:ext cx="10780059" cy="1325563"/>
          </a:xfrm>
        </p:spPr>
        <p:txBody>
          <a:bodyPr/>
          <a:lstStyle/>
          <a:p>
            <a:r>
              <a:rPr lang="en-US" dirty="0">
                <a:solidFill>
                  <a:srgbClr val="C00000"/>
                </a:solidFill>
              </a:rPr>
              <a:t>Presentation Schedule</a:t>
            </a:r>
          </a:p>
        </p:txBody>
      </p:sp>
      <p:sp>
        <p:nvSpPr>
          <p:cNvPr id="3" name="Content Placeholder 2">
            <a:extLst>
              <a:ext uri="{FF2B5EF4-FFF2-40B4-BE49-F238E27FC236}">
                <a16:creationId xmlns:a16="http://schemas.microsoft.com/office/drawing/2014/main" id="{76F2126B-4AA6-302B-7E5A-170FFAAB8BD1}"/>
              </a:ext>
            </a:extLst>
          </p:cNvPr>
          <p:cNvSpPr>
            <a:spLocks noGrp="1"/>
          </p:cNvSpPr>
          <p:nvPr>
            <p:ph idx="1"/>
          </p:nvPr>
        </p:nvSpPr>
        <p:spPr>
          <a:xfrm>
            <a:off x="838200" y="1825624"/>
            <a:ext cx="10515600" cy="4422775"/>
          </a:xfrm>
        </p:spPr>
        <p:txBody>
          <a:bodyPr>
            <a:normAutofit/>
          </a:bodyPr>
          <a:lstStyle/>
          <a:p>
            <a:pPr>
              <a:buClr>
                <a:schemeClr val="tx1"/>
              </a:buClr>
            </a:pPr>
            <a:r>
              <a:rPr lang="en-US" dirty="0">
                <a:solidFill>
                  <a:srgbClr val="00B050"/>
                </a:solidFill>
              </a:rPr>
              <a:t>November 27</a:t>
            </a:r>
            <a:r>
              <a:rPr lang="en-US" dirty="0"/>
              <a:t>: </a:t>
            </a:r>
            <a:r>
              <a:rPr lang="en-US" dirty="0" err="1"/>
              <a:t>Chunkai</a:t>
            </a:r>
            <a:r>
              <a:rPr lang="en-US" dirty="0"/>
              <a:t>, Jung, Galaxy AI</a:t>
            </a:r>
          </a:p>
          <a:p>
            <a:pPr>
              <a:buClr>
                <a:schemeClr val="tx1"/>
              </a:buClr>
            </a:pPr>
            <a:r>
              <a:rPr lang="en-US" dirty="0">
                <a:solidFill>
                  <a:srgbClr val="00B050"/>
                </a:solidFill>
              </a:rPr>
              <a:t>November 29</a:t>
            </a:r>
            <a:r>
              <a:rPr lang="en-US" dirty="0"/>
              <a:t>: STMI, Anmol, Jason</a:t>
            </a:r>
          </a:p>
          <a:p>
            <a:pPr>
              <a:buClr>
                <a:schemeClr val="tx1"/>
              </a:buClr>
            </a:pPr>
            <a:r>
              <a:rPr lang="en-US" dirty="0">
                <a:solidFill>
                  <a:srgbClr val="00B050"/>
                </a:solidFill>
              </a:rPr>
              <a:t>December 1</a:t>
            </a:r>
            <a:r>
              <a:rPr lang="en-US" dirty="0"/>
              <a:t>: </a:t>
            </a:r>
            <a:r>
              <a:rPr lang="en-US" dirty="0" err="1"/>
              <a:t>Bokun</a:t>
            </a:r>
            <a:r>
              <a:rPr lang="en-US" dirty="0"/>
              <a:t>, Ayesha, </a:t>
            </a:r>
            <a:r>
              <a:rPr lang="en-US" dirty="0" err="1"/>
              <a:t>Dawei</a:t>
            </a:r>
            <a:r>
              <a:rPr lang="en-US" dirty="0"/>
              <a:t>, </a:t>
            </a:r>
            <a:r>
              <a:rPr lang="en-US" dirty="0" err="1"/>
              <a:t>Lipai</a:t>
            </a:r>
            <a:endParaRPr lang="en-US" dirty="0"/>
          </a:p>
        </p:txBody>
      </p:sp>
    </p:spTree>
    <p:extLst>
      <p:ext uri="{BB962C8B-B14F-4D97-AF65-F5344CB8AC3E}">
        <p14:creationId xmlns:p14="http://schemas.microsoft.com/office/powerpoint/2010/main" val="3156464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4B7A-8516-47FC-9176-8158CF0B5C45}"/>
              </a:ext>
            </a:extLst>
          </p:cNvPr>
          <p:cNvSpPr>
            <a:spLocks noGrp="1"/>
          </p:cNvSpPr>
          <p:nvPr>
            <p:ph type="title"/>
          </p:nvPr>
        </p:nvSpPr>
        <p:spPr/>
        <p:txBody>
          <a:bodyPr/>
          <a:lstStyle/>
          <a:p>
            <a:r>
              <a:rPr lang="en-US" dirty="0" err="1">
                <a:solidFill>
                  <a:srgbClr val="C00000"/>
                </a:solidFill>
              </a:rPr>
              <a:t>Adversarially</a:t>
            </a:r>
            <a:r>
              <a:rPr lang="en-US" dirty="0">
                <a:solidFill>
                  <a:srgbClr val="C00000"/>
                </a:solidFill>
              </a:rPr>
              <a:t> Robust Streaming</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5255D49-9D60-44DD-910D-2EBD0529DEC9}"/>
                  </a:ext>
                </a:extLst>
              </p:cNvPr>
              <p:cNvSpPr>
                <a:spLocks noGrp="1"/>
              </p:cNvSpPr>
              <p:nvPr>
                <p:ph idx="1"/>
              </p:nvPr>
            </p:nvSpPr>
            <p:spPr/>
            <p:txBody>
              <a:bodyPr/>
              <a:lstStyle/>
              <a:p>
                <a:pPr>
                  <a:buClr>
                    <a:schemeClr val="tx1"/>
                  </a:buClr>
                </a:pPr>
                <a:r>
                  <a:rPr lang="en-US" dirty="0">
                    <a:solidFill>
                      <a:srgbClr val="00B050"/>
                    </a:solidFill>
                  </a:rPr>
                  <a:t>Input</a:t>
                </a:r>
                <a:r>
                  <a:rPr lang="en-US" dirty="0"/>
                  <a:t>: Elements of an underlying data set </a:t>
                </a:r>
                <a14:m>
                  <m:oMath xmlns:m="http://schemas.openxmlformats.org/officeDocument/2006/math">
                    <m:r>
                      <a:rPr lang="en-US" i="1">
                        <a:solidFill>
                          <a:srgbClr val="C00000"/>
                        </a:solidFill>
                        <a:latin typeface="Cambria Math" panose="02040503050406030204" pitchFamily="18" charset="0"/>
                      </a:rPr>
                      <m:t>𝑆</m:t>
                    </m:r>
                  </m:oMath>
                </a14:m>
                <a:r>
                  <a:rPr lang="en-US" dirty="0"/>
                  <a:t>, which arrives sequentially and </a:t>
                </a:r>
                <a:r>
                  <a:rPr lang="en-US" i="1" dirty="0" err="1">
                    <a:solidFill>
                      <a:srgbClr val="C00000"/>
                    </a:solidFill>
                  </a:rPr>
                  <a:t>adversarially</a:t>
                </a:r>
                <a:endParaRPr lang="en-US" i="1" dirty="0"/>
              </a:p>
              <a:p>
                <a:pPr>
                  <a:buClr>
                    <a:schemeClr val="tx1"/>
                  </a:buClr>
                </a:pPr>
                <a:r>
                  <a:rPr lang="en-US" dirty="0">
                    <a:solidFill>
                      <a:srgbClr val="00B050"/>
                    </a:solidFill>
                  </a:rPr>
                  <a:t>Output</a:t>
                </a:r>
                <a:r>
                  <a:rPr lang="en-US" dirty="0"/>
                  <a:t>: Evaluation (or approximation) of a given function</a:t>
                </a:r>
              </a:p>
              <a:p>
                <a:pPr>
                  <a:buClr>
                    <a:schemeClr val="tx1"/>
                  </a:buClr>
                </a:pPr>
                <a:r>
                  <a:rPr lang="en-US" dirty="0">
                    <a:solidFill>
                      <a:srgbClr val="00B050"/>
                    </a:solidFill>
                  </a:rPr>
                  <a:t>Goal</a:t>
                </a:r>
                <a:r>
                  <a:rPr lang="en-US" dirty="0"/>
                  <a:t>: Use space </a:t>
                </a:r>
                <a:r>
                  <a:rPr lang="en-US" i="1" dirty="0">
                    <a:solidFill>
                      <a:srgbClr val="7030A0"/>
                    </a:solidFill>
                  </a:rPr>
                  <a:t>sublinear</a:t>
                </a:r>
                <a:r>
                  <a:rPr lang="en-US" i="1" dirty="0"/>
                  <a:t> </a:t>
                </a:r>
                <a:r>
                  <a:rPr lang="en-US" dirty="0"/>
                  <a:t>in the size </a:t>
                </a:r>
                <a14:m>
                  <m:oMath xmlns:m="http://schemas.openxmlformats.org/officeDocument/2006/math">
                    <m:r>
                      <a:rPr lang="en-US" i="1">
                        <a:solidFill>
                          <a:srgbClr val="C00000"/>
                        </a:solidFill>
                        <a:latin typeface="Cambria Math" panose="02040503050406030204" pitchFamily="18" charset="0"/>
                      </a:rPr>
                      <m:t>𝑚</m:t>
                    </m:r>
                    <m:r>
                      <a:rPr lang="en-US" i="1">
                        <a:solidFill>
                          <a:srgbClr val="C00000"/>
                        </a:solidFill>
                        <a:latin typeface="Cambria Math" panose="02040503050406030204" pitchFamily="18" charset="0"/>
                      </a:rPr>
                      <m:t> </m:t>
                    </m:r>
                  </m:oMath>
                </a14:m>
                <a:r>
                  <a:rPr lang="en-US" dirty="0"/>
                  <a:t>of the input </a:t>
                </a:r>
                <a14:m>
                  <m:oMath xmlns:m="http://schemas.openxmlformats.org/officeDocument/2006/math">
                    <m:r>
                      <a:rPr lang="en-US" i="1">
                        <a:solidFill>
                          <a:srgbClr val="C00000"/>
                        </a:solidFill>
                        <a:latin typeface="Cambria Math" panose="02040503050406030204" pitchFamily="18" charset="0"/>
                      </a:rPr>
                      <m:t>𝑆</m:t>
                    </m:r>
                  </m:oMath>
                </a14:m>
                <a:endParaRPr lang="en-US" dirty="0">
                  <a:solidFill>
                    <a:srgbClr val="C00000"/>
                  </a:solidFill>
                </a:endParaRPr>
              </a:p>
            </p:txBody>
          </p:sp>
        </mc:Choice>
        <mc:Fallback xmlns="">
          <p:sp>
            <p:nvSpPr>
              <p:cNvPr id="3" name="Content Placeholder 2">
                <a:extLst>
                  <a:ext uri="{FF2B5EF4-FFF2-40B4-BE49-F238E27FC236}">
                    <a16:creationId xmlns:a16="http://schemas.microsoft.com/office/drawing/2014/main" id="{15255D49-9D60-44DD-910D-2EBD0529DEC9}"/>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pic>
        <p:nvPicPr>
          <p:cNvPr id="1026" name="Picture 2" descr="Image result for hacker clipart">
            <a:extLst>
              <a:ext uri="{FF2B5EF4-FFF2-40B4-BE49-F238E27FC236}">
                <a16:creationId xmlns:a16="http://schemas.microsoft.com/office/drawing/2014/main" id="{6157BAA3-7F96-4ED9-BBF4-8361607E3A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081" y="4158264"/>
            <a:ext cx="1743075" cy="17907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8942A8E-5218-4DA2-9563-772E9BC3A65A}"/>
              </a:ext>
            </a:extLst>
          </p:cNvPr>
          <p:cNvSpPr txBox="1"/>
          <p:nvPr/>
        </p:nvSpPr>
        <p:spPr>
          <a:xfrm>
            <a:off x="3175148" y="4699671"/>
            <a:ext cx="963725" cy="707886"/>
          </a:xfrm>
          <a:prstGeom prst="rect">
            <a:avLst/>
          </a:prstGeom>
          <a:noFill/>
        </p:spPr>
        <p:txBody>
          <a:bodyPr wrap="none" rtlCol="0">
            <a:spAutoFit/>
          </a:bodyPr>
          <a:lstStyle/>
          <a:p>
            <a:r>
              <a:rPr lang="en-US" sz="4000" dirty="0"/>
              <a:t>101</a:t>
            </a:r>
          </a:p>
        </p:txBody>
      </p:sp>
      <p:pic>
        <p:nvPicPr>
          <p:cNvPr id="10" name="Picture 9" descr="A picture containing clipart&#10;&#10;Description automatically generated">
            <a:extLst>
              <a:ext uri="{FF2B5EF4-FFF2-40B4-BE49-F238E27FC236}">
                <a16:creationId xmlns:a16="http://schemas.microsoft.com/office/drawing/2014/main" id="{8DC6FE31-B607-4356-85E4-A2BE83D9C9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90078" y="4001294"/>
            <a:ext cx="1620520" cy="2025650"/>
          </a:xfrm>
          <a:prstGeom prst="rect">
            <a:avLst/>
          </a:prstGeom>
        </p:spPr>
      </p:pic>
      <p:sp>
        <p:nvSpPr>
          <p:cNvPr id="12" name="TextBox 11">
            <a:extLst>
              <a:ext uri="{FF2B5EF4-FFF2-40B4-BE49-F238E27FC236}">
                <a16:creationId xmlns:a16="http://schemas.microsoft.com/office/drawing/2014/main" id="{353B686B-0020-4DE7-BA6E-01AEFC87D6C2}"/>
              </a:ext>
            </a:extLst>
          </p:cNvPr>
          <p:cNvSpPr txBox="1"/>
          <p:nvPr/>
        </p:nvSpPr>
        <p:spPr>
          <a:xfrm>
            <a:off x="8350326" y="4699671"/>
            <a:ext cx="444352" cy="707886"/>
          </a:xfrm>
          <a:prstGeom prst="rect">
            <a:avLst/>
          </a:prstGeom>
          <a:noFill/>
        </p:spPr>
        <p:txBody>
          <a:bodyPr wrap="none" rtlCol="0">
            <a:spAutoFit/>
          </a:bodyPr>
          <a:lstStyle/>
          <a:p>
            <a:r>
              <a:rPr lang="en-US" sz="4000" dirty="0">
                <a:solidFill>
                  <a:srgbClr val="00B050"/>
                </a:solidFill>
              </a:rPr>
              <a:t>2</a:t>
            </a:r>
          </a:p>
        </p:txBody>
      </p:sp>
    </p:spTree>
    <p:extLst>
      <p:ext uri="{BB962C8B-B14F-4D97-AF65-F5344CB8AC3E}">
        <p14:creationId xmlns:p14="http://schemas.microsoft.com/office/powerpoint/2010/main" val="360356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1000"/>
                                  </p:iterate>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4B7A-8516-47FC-9176-8158CF0B5C45}"/>
              </a:ext>
            </a:extLst>
          </p:cNvPr>
          <p:cNvSpPr>
            <a:spLocks noGrp="1"/>
          </p:cNvSpPr>
          <p:nvPr>
            <p:ph type="title"/>
          </p:nvPr>
        </p:nvSpPr>
        <p:spPr/>
        <p:txBody>
          <a:bodyPr/>
          <a:lstStyle/>
          <a:p>
            <a:r>
              <a:rPr lang="en-US" dirty="0" err="1">
                <a:solidFill>
                  <a:srgbClr val="C00000"/>
                </a:solidFill>
              </a:rPr>
              <a:t>Adversarially</a:t>
            </a:r>
            <a:r>
              <a:rPr lang="en-US" dirty="0">
                <a:solidFill>
                  <a:srgbClr val="C00000"/>
                </a:solidFill>
              </a:rPr>
              <a:t> Robust Streaming</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5255D49-9D60-44DD-910D-2EBD0529DEC9}"/>
                  </a:ext>
                </a:extLst>
              </p:cNvPr>
              <p:cNvSpPr>
                <a:spLocks noGrp="1"/>
              </p:cNvSpPr>
              <p:nvPr>
                <p:ph idx="1"/>
              </p:nvPr>
            </p:nvSpPr>
            <p:spPr/>
            <p:txBody>
              <a:bodyPr/>
              <a:lstStyle/>
              <a:p>
                <a:pPr>
                  <a:buClr>
                    <a:schemeClr val="tx1"/>
                  </a:buClr>
                </a:pPr>
                <a:r>
                  <a:rPr lang="en-US" dirty="0">
                    <a:solidFill>
                      <a:srgbClr val="00B050"/>
                    </a:solidFill>
                  </a:rPr>
                  <a:t>Input</a:t>
                </a:r>
                <a:r>
                  <a:rPr lang="en-US" dirty="0"/>
                  <a:t>: Elements of an underlying data set </a:t>
                </a:r>
                <a14:m>
                  <m:oMath xmlns:m="http://schemas.openxmlformats.org/officeDocument/2006/math">
                    <m:r>
                      <a:rPr lang="en-US" i="1">
                        <a:solidFill>
                          <a:srgbClr val="C00000"/>
                        </a:solidFill>
                        <a:latin typeface="Cambria Math" panose="02040503050406030204" pitchFamily="18" charset="0"/>
                      </a:rPr>
                      <m:t>𝑆</m:t>
                    </m:r>
                  </m:oMath>
                </a14:m>
                <a:r>
                  <a:rPr lang="en-US" dirty="0"/>
                  <a:t>, which arrives sequentially and </a:t>
                </a:r>
                <a:r>
                  <a:rPr lang="en-US" i="1" dirty="0" err="1">
                    <a:solidFill>
                      <a:srgbClr val="C00000"/>
                    </a:solidFill>
                  </a:rPr>
                  <a:t>adversarially</a:t>
                </a:r>
                <a:endParaRPr lang="en-US" i="1" dirty="0"/>
              </a:p>
              <a:p>
                <a:pPr>
                  <a:buClr>
                    <a:schemeClr val="tx1"/>
                  </a:buClr>
                </a:pPr>
                <a:r>
                  <a:rPr lang="en-US" dirty="0">
                    <a:solidFill>
                      <a:srgbClr val="00B050"/>
                    </a:solidFill>
                  </a:rPr>
                  <a:t>Output</a:t>
                </a:r>
                <a:r>
                  <a:rPr lang="en-US" dirty="0"/>
                  <a:t>: Evaluation (or approximation) of a given function</a:t>
                </a:r>
              </a:p>
              <a:p>
                <a:pPr>
                  <a:buClr>
                    <a:schemeClr val="tx1"/>
                  </a:buClr>
                </a:pPr>
                <a:r>
                  <a:rPr lang="en-US" dirty="0">
                    <a:solidFill>
                      <a:srgbClr val="00B050"/>
                    </a:solidFill>
                  </a:rPr>
                  <a:t>Goal</a:t>
                </a:r>
                <a:r>
                  <a:rPr lang="en-US" dirty="0"/>
                  <a:t>: Use space </a:t>
                </a:r>
                <a:r>
                  <a:rPr lang="en-US" i="1" dirty="0">
                    <a:solidFill>
                      <a:srgbClr val="7030A0"/>
                    </a:solidFill>
                  </a:rPr>
                  <a:t>sublinear</a:t>
                </a:r>
                <a:r>
                  <a:rPr lang="en-US" i="1" dirty="0"/>
                  <a:t> </a:t>
                </a:r>
                <a:r>
                  <a:rPr lang="en-US" dirty="0"/>
                  <a:t>in the size </a:t>
                </a:r>
                <a14:m>
                  <m:oMath xmlns:m="http://schemas.openxmlformats.org/officeDocument/2006/math">
                    <m:r>
                      <a:rPr lang="en-US" i="1">
                        <a:solidFill>
                          <a:srgbClr val="C00000"/>
                        </a:solidFill>
                        <a:latin typeface="Cambria Math" panose="02040503050406030204" pitchFamily="18" charset="0"/>
                      </a:rPr>
                      <m:t>𝑚</m:t>
                    </m:r>
                    <m:r>
                      <a:rPr lang="en-US" i="1">
                        <a:solidFill>
                          <a:srgbClr val="C00000"/>
                        </a:solidFill>
                        <a:latin typeface="Cambria Math" panose="02040503050406030204" pitchFamily="18" charset="0"/>
                      </a:rPr>
                      <m:t> </m:t>
                    </m:r>
                  </m:oMath>
                </a14:m>
                <a:r>
                  <a:rPr lang="en-US" dirty="0"/>
                  <a:t>of the input </a:t>
                </a:r>
                <a14:m>
                  <m:oMath xmlns:m="http://schemas.openxmlformats.org/officeDocument/2006/math">
                    <m:r>
                      <a:rPr lang="en-US" i="1">
                        <a:solidFill>
                          <a:srgbClr val="C00000"/>
                        </a:solidFill>
                        <a:latin typeface="Cambria Math" panose="02040503050406030204" pitchFamily="18" charset="0"/>
                      </a:rPr>
                      <m:t>𝑆</m:t>
                    </m:r>
                  </m:oMath>
                </a14:m>
                <a:endParaRPr lang="en-US" dirty="0">
                  <a:solidFill>
                    <a:srgbClr val="C00000"/>
                  </a:solidFill>
                </a:endParaRPr>
              </a:p>
            </p:txBody>
          </p:sp>
        </mc:Choice>
        <mc:Fallback xmlns="">
          <p:sp>
            <p:nvSpPr>
              <p:cNvPr id="3" name="Content Placeholder 2">
                <a:extLst>
                  <a:ext uri="{FF2B5EF4-FFF2-40B4-BE49-F238E27FC236}">
                    <a16:creationId xmlns:a16="http://schemas.microsoft.com/office/drawing/2014/main" id="{15255D49-9D60-44DD-910D-2EBD0529DEC9}"/>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pic>
        <p:nvPicPr>
          <p:cNvPr id="1026" name="Picture 2" descr="Image result for hacker clipart">
            <a:extLst>
              <a:ext uri="{FF2B5EF4-FFF2-40B4-BE49-F238E27FC236}">
                <a16:creationId xmlns:a16="http://schemas.microsoft.com/office/drawing/2014/main" id="{6157BAA3-7F96-4ED9-BBF4-8361607E3A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081" y="4158264"/>
            <a:ext cx="1743075" cy="17907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8942A8E-5218-4DA2-9563-772E9BC3A65A}"/>
              </a:ext>
            </a:extLst>
          </p:cNvPr>
          <p:cNvSpPr txBox="1"/>
          <p:nvPr/>
        </p:nvSpPr>
        <p:spPr>
          <a:xfrm>
            <a:off x="3175148" y="4699671"/>
            <a:ext cx="1223412" cy="707886"/>
          </a:xfrm>
          <a:prstGeom prst="rect">
            <a:avLst/>
          </a:prstGeom>
          <a:noFill/>
        </p:spPr>
        <p:txBody>
          <a:bodyPr wrap="none" rtlCol="0">
            <a:spAutoFit/>
          </a:bodyPr>
          <a:lstStyle/>
          <a:p>
            <a:r>
              <a:rPr lang="en-US" sz="4000" dirty="0"/>
              <a:t>1010</a:t>
            </a:r>
          </a:p>
        </p:txBody>
      </p:sp>
      <p:sp>
        <p:nvSpPr>
          <p:cNvPr id="12" name="TextBox 11">
            <a:extLst>
              <a:ext uri="{FF2B5EF4-FFF2-40B4-BE49-F238E27FC236}">
                <a16:creationId xmlns:a16="http://schemas.microsoft.com/office/drawing/2014/main" id="{353B686B-0020-4DE7-BA6E-01AEFC87D6C2}"/>
              </a:ext>
            </a:extLst>
          </p:cNvPr>
          <p:cNvSpPr txBox="1"/>
          <p:nvPr/>
        </p:nvSpPr>
        <p:spPr>
          <a:xfrm>
            <a:off x="8350326" y="4699671"/>
            <a:ext cx="444352" cy="707886"/>
          </a:xfrm>
          <a:prstGeom prst="rect">
            <a:avLst/>
          </a:prstGeom>
          <a:noFill/>
        </p:spPr>
        <p:txBody>
          <a:bodyPr wrap="none" rtlCol="0">
            <a:spAutoFit/>
          </a:bodyPr>
          <a:lstStyle/>
          <a:p>
            <a:r>
              <a:rPr lang="en-US" sz="4000" dirty="0">
                <a:solidFill>
                  <a:srgbClr val="C00000"/>
                </a:solidFill>
              </a:rPr>
              <a:t>3</a:t>
            </a:r>
          </a:p>
        </p:txBody>
      </p:sp>
      <p:pic>
        <p:nvPicPr>
          <p:cNvPr id="11" name="Picture 10" descr="A picture containing clipart&#10;&#10;Description automatically generated">
            <a:extLst>
              <a:ext uri="{FF2B5EF4-FFF2-40B4-BE49-F238E27FC236}">
                <a16:creationId xmlns:a16="http://schemas.microsoft.com/office/drawing/2014/main" id="{FF55506B-922C-4AEF-A5DD-6475EFA331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90078" y="4001294"/>
            <a:ext cx="1620520" cy="2025650"/>
          </a:xfrm>
          <a:prstGeom prst="rect">
            <a:avLst/>
          </a:prstGeom>
        </p:spPr>
      </p:pic>
    </p:spTree>
    <p:extLst>
      <p:ext uri="{BB962C8B-B14F-4D97-AF65-F5344CB8AC3E}">
        <p14:creationId xmlns:p14="http://schemas.microsoft.com/office/powerpoint/2010/main" val="170515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1000"/>
                                  </p:iterate>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4B7A-8516-47FC-9176-8158CF0B5C45}"/>
              </a:ext>
            </a:extLst>
          </p:cNvPr>
          <p:cNvSpPr>
            <a:spLocks noGrp="1"/>
          </p:cNvSpPr>
          <p:nvPr>
            <p:ph type="title"/>
          </p:nvPr>
        </p:nvSpPr>
        <p:spPr/>
        <p:txBody>
          <a:bodyPr/>
          <a:lstStyle/>
          <a:p>
            <a:r>
              <a:rPr lang="en-US" dirty="0" err="1">
                <a:solidFill>
                  <a:srgbClr val="C00000"/>
                </a:solidFill>
              </a:rPr>
              <a:t>Adversarially</a:t>
            </a:r>
            <a:r>
              <a:rPr lang="en-US" dirty="0">
                <a:solidFill>
                  <a:srgbClr val="C00000"/>
                </a:solidFill>
              </a:rPr>
              <a:t> Robust Streaming</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5255D49-9D60-44DD-910D-2EBD0529DEC9}"/>
                  </a:ext>
                </a:extLst>
              </p:cNvPr>
              <p:cNvSpPr>
                <a:spLocks noGrp="1"/>
              </p:cNvSpPr>
              <p:nvPr>
                <p:ph idx="1"/>
              </p:nvPr>
            </p:nvSpPr>
            <p:spPr/>
            <p:txBody>
              <a:bodyPr/>
              <a:lstStyle/>
              <a:p>
                <a:pPr>
                  <a:buClr>
                    <a:schemeClr val="tx1"/>
                  </a:buClr>
                </a:pPr>
                <a:r>
                  <a:rPr lang="en-US" dirty="0">
                    <a:solidFill>
                      <a:srgbClr val="00B050"/>
                    </a:solidFill>
                  </a:rPr>
                  <a:t>Input</a:t>
                </a:r>
                <a:r>
                  <a:rPr lang="en-US" dirty="0"/>
                  <a:t>: Elements of an underlying data set </a:t>
                </a:r>
                <a14:m>
                  <m:oMath xmlns:m="http://schemas.openxmlformats.org/officeDocument/2006/math">
                    <m:r>
                      <a:rPr lang="en-US" i="1">
                        <a:solidFill>
                          <a:srgbClr val="C00000"/>
                        </a:solidFill>
                        <a:latin typeface="Cambria Math" panose="02040503050406030204" pitchFamily="18" charset="0"/>
                      </a:rPr>
                      <m:t>𝑆</m:t>
                    </m:r>
                  </m:oMath>
                </a14:m>
                <a:r>
                  <a:rPr lang="en-US" dirty="0"/>
                  <a:t>, which arrives sequentially and </a:t>
                </a:r>
                <a:r>
                  <a:rPr lang="en-US" i="1" dirty="0" err="1">
                    <a:solidFill>
                      <a:srgbClr val="C00000"/>
                    </a:solidFill>
                  </a:rPr>
                  <a:t>adversarially</a:t>
                </a:r>
                <a:endParaRPr lang="en-US" i="1" dirty="0"/>
              </a:p>
              <a:p>
                <a:pPr>
                  <a:buClr>
                    <a:schemeClr val="tx1"/>
                  </a:buClr>
                </a:pPr>
                <a:r>
                  <a:rPr lang="en-US" dirty="0">
                    <a:solidFill>
                      <a:srgbClr val="00B050"/>
                    </a:solidFill>
                  </a:rPr>
                  <a:t>Output</a:t>
                </a:r>
                <a:r>
                  <a:rPr lang="en-US" dirty="0"/>
                  <a:t>: Evaluation (or approximation) of a given function</a:t>
                </a:r>
              </a:p>
              <a:p>
                <a:pPr>
                  <a:buClr>
                    <a:schemeClr val="tx1"/>
                  </a:buClr>
                </a:pPr>
                <a:r>
                  <a:rPr lang="en-US" dirty="0">
                    <a:solidFill>
                      <a:srgbClr val="00B050"/>
                    </a:solidFill>
                  </a:rPr>
                  <a:t>Goal</a:t>
                </a:r>
                <a:r>
                  <a:rPr lang="en-US" dirty="0"/>
                  <a:t>: Use space </a:t>
                </a:r>
                <a:r>
                  <a:rPr lang="en-US" i="1" dirty="0">
                    <a:solidFill>
                      <a:srgbClr val="7030A0"/>
                    </a:solidFill>
                  </a:rPr>
                  <a:t>sublinear</a:t>
                </a:r>
                <a:r>
                  <a:rPr lang="en-US" i="1" dirty="0"/>
                  <a:t> </a:t>
                </a:r>
                <a:r>
                  <a:rPr lang="en-US" dirty="0"/>
                  <a:t>in the size </a:t>
                </a:r>
                <a14:m>
                  <m:oMath xmlns:m="http://schemas.openxmlformats.org/officeDocument/2006/math">
                    <m:r>
                      <a:rPr lang="en-US" i="1">
                        <a:solidFill>
                          <a:srgbClr val="C00000"/>
                        </a:solidFill>
                        <a:latin typeface="Cambria Math" panose="02040503050406030204" pitchFamily="18" charset="0"/>
                      </a:rPr>
                      <m:t>𝑚</m:t>
                    </m:r>
                    <m:r>
                      <a:rPr lang="en-US" i="1">
                        <a:solidFill>
                          <a:srgbClr val="C00000"/>
                        </a:solidFill>
                        <a:latin typeface="Cambria Math" panose="02040503050406030204" pitchFamily="18" charset="0"/>
                      </a:rPr>
                      <m:t> </m:t>
                    </m:r>
                  </m:oMath>
                </a14:m>
                <a:r>
                  <a:rPr lang="en-US" dirty="0"/>
                  <a:t>of the input </a:t>
                </a:r>
                <a14:m>
                  <m:oMath xmlns:m="http://schemas.openxmlformats.org/officeDocument/2006/math">
                    <m:r>
                      <a:rPr lang="en-US" i="1">
                        <a:solidFill>
                          <a:srgbClr val="C00000"/>
                        </a:solidFill>
                        <a:latin typeface="Cambria Math" panose="02040503050406030204" pitchFamily="18" charset="0"/>
                      </a:rPr>
                      <m:t>𝑆</m:t>
                    </m:r>
                  </m:oMath>
                </a14:m>
                <a:endParaRPr lang="en-US" dirty="0">
                  <a:solidFill>
                    <a:srgbClr val="C00000"/>
                  </a:solidFill>
                </a:endParaRPr>
              </a:p>
            </p:txBody>
          </p:sp>
        </mc:Choice>
        <mc:Fallback xmlns="">
          <p:sp>
            <p:nvSpPr>
              <p:cNvPr id="3" name="Content Placeholder 2">
                <a:extLst>
                  <a:ext uri="{FF2B5EF4-FFF2-40B4-BE49-F238E27FC236}">
                    <a16:creationId xmlns:a16="http://schemas.microsoft.com/office/drawing/2014/main" id="{15255D49-9D60-44DD-910D-2EBD0529DEC9}"/>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pic>
        <p:nvPicPr>
          <p:cNvPr id="1026" name="Picture 2" descr="Image result for hacker clipart">
            <a:extLst>
              <a:ext uri="{FF2B5EF4-FFF2-40B4-BE49-F238E27FC236}">
                <a16:creationId xmlns:a16="http://schemas.microsoft.com/office/drawing/2014/main" id="{6157BAA3-7F96-4ED9-BBF4-8361607E3A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081" y="4158264"/>
            <a:ext cx="1743075" cy="17907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8942A8E-5218-4DA2-9563-772E9BC3A65A}"/>
              </a:ext>
            </a:extLst>
          </p:cNvPr>
          <p:cNvSpPr txBox="1"/>
          <p:nvPr/>
        </p:nvSpPr>
        <p:spPr>
          <a:xfrm>
            <a:off x="3175148" y="4699671"/>
            <a:ext cx="1223412" cy="707886"/>
          </a:xfrm>
          <a:prstGeom prst="rect">
            <a:avLst/>
          </a:prstGeom>
          <a:noFill/>
        </p:spPr>
        <p:txBody>
          <a:bodyPr wrap="none" rtlCol="0">
            <a:spAutoFit/>
          </a:bodyPr>
          <a:lstStyle/>
          <a:p>
            <a:r>
              <a:rPr lang="en-US" sz="4000" dirty="0"/>
              <a:t>1010</a:t>
            </a:r>
          </a:p>
        </p:txBody>
      </p:sp>
      <p:sp>
        <p:nvSpPr>
          <p:cNvPr id="12" name="TextBox 11">
            <a:extLst>
              <a:ext uri="{FF2B5EF4-FFF2-40B4-BE49-F238E27FC236}">
                <a16:creationId xmlns:a16="http://schemas.microsoft.com/office/drawing/2014/main" id="{353B686B-0020-4DE7-BA6E-01AEFC87D6C2}"/>
              </a:ext>
            </a:extLst>
          </p:cNvPr>
          <p:cNvSpPr txBox="1"/>
          <p:nvPr/>
        </p:nvSpPr>
        <p:spPr>
          <a:xfrm>
            <a:off x="8350326" y="4699671"/>
            <a:ext cx="444352" cy="707886"/>
          </a:xfrm>
          <a:prstGeom prst="rect">
            <a:avLst/>
          </a:prstGeom>
          <a:noFill/>
        </p:spPr>
        <p:txBody>
          <a:bodyPr wrap="none" rtlCol="0">
            <a:spAutoFit/>
          </a:bodyPr>
          <a:lstStyle/>
          <a:p>
            <a:r>
              <a:rPr lang="en-US" sz="4000" dirty="0">
                <a:solidFill>
                  <a:srgbClr val="C00000"/>
                </a:solidFill>
              </a:rPr>
              <a:t>3</a:t>
            </a:r>
          </a:p>
        </p:txBody>
      </p:sp>
      <p:pic>
        <p:nvPicPr>
          <p:cNvPr id="2050" name="Picture 2" descr="Image result for &quot;d'oh&quot; clipart">
            <a:extLst>
              <a:ext uri="{FF2B5EF4-FFF2-40B4-BE49-F238E27FC236}">
                <a16:creationId xmlns:a16="http://schemas.microsoft.com/office/drawing/2014/main" id="{B3CAF929-30F7-4105-91DA-601005364E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6769" y="4148739"/>
            <a:ext cx="1962150"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297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4B7A-8516-47FC-9176-8158CF0B5C45}"/>
              </a:ext>
            </a:extLst>
          </p:cNvPr>
          <p:cNvSpPr>
            <a:spLocks noGrp="1"/>
          </p:cNvSpPr>
          <p:nvPr>
            <p:ph type="title"/>
          </p:nvPr>
        </p:nvSpPr>
        <p:spPr/>
        <p:txBody>
          <a:bodyPr/>
          <a:lstStyle/>
          <a:p>
            <a:r>
              <a:rPr lang="en-US" dirty="0" err="1">
                <a:solidFill>
                  <a:srgbClr val="C00000"/>
                </a:solidFill>
              </a:rPr>
              <a:t>Adversarially</a:t>
            </a:r>
            <a:r>
              <a:rPr lang="en-US" dirty="0">
                <a:solidFill>
                  <a:srgbClr val="C00000"/>
                </a:solidFill>
              </a:rPr>
              <a:t> Robust Streaming</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5255D49-9D60-44DD-910D-2EBD0529DEC9}"/>
                  </a:ext>
                </a:extLst>
              </p:cNvPr>
              <p:cNvSpPr>
                <a:spLocks noGrp="1"/>
              </p:cNvSpPr>
              <p:nvPr>
                <p:ph idx="1"/>
              </p:nvPr>
            </p:nvSpPr>
            <p:spPr/>
            <p:txBody>
              <a:bodyPr/>
              <a:lstStyle/>
              <a:p>
                <a:pPr>
                  <a:buClr>
                    <a:schemeClr val="tx1"/>
                  </a:buClr>
                </a:pPr>
                <a:r>
                  <a:rPr lang="en-US" dirty="0">
                    <a:solidFill>
                      <a:srgbClr val="00B050"/>
                    </a:solidFill>
                  </a:rPr>
                  <a:t>Input</a:t>
                </a:r>
                <a:r>
                  <a:rPr lang="en-US" dirty="0"/>
                  <a:t>: Elements of an underlying data set </a:t>
                </a:r>
                <a14:m>
                  <m:oMath xmlns:m="http://schemas.openxmlformats.org/officeDocument/2006/math">
                    <m:r>
                      <a:rPr lang="en-US" i="1" smtClean="0">
                        <a:solidFill>
                          <a:srgbClr val="C00000"/>
                        </a:solidFill>
                        <a:latin typeface="Cambria Math" panose="02040503050406030204" pitchFamily="18" charset="0"/>
                      </a:rPr>
                      <m:t>𝑆</m:t>
                    </m:r>
                  </m:oMath>
                </a14:m>
                <a:r>
                  <a:rPr lang="en-US" dirty="0"/>
                  <a:t>, which arrives sequentially and </a:t>
                </a:r>
                <a:r>
                  <a:rPr lang="en-US" i="1" dirty="0" err="1">
                    <a:solidFill>
                      <a:srgbClr val="C00000"/>
                    </a:solidFill>
                  </a:rPr>
                  <a:t>adversarially</a:t>
                </a:r>
                <a:endParaRPr lang="en-US" i="1" dirty="0"/>
              </a:p>
              <a:p>
                <a:pPr>
                  <a:buClr>
                    <a:schemeClr val="tx1"/>
                  </a:buClr>
                </a:pPr>
                <a:r>
                  <a:rPr lang="en-US" dirty="0">
                    <a:solidFill>
                      <a:srgbClr val="00B050"/>
                    </a:solidFill>
                  </a:rPr>
                  <a:t>Output</a:t>
                </a:r>
                <a:r>
                  <a:rPr lang="en-US" dirty="0"/>
                  <a:t>: Evaluation (or approximation) of a given function</a:t>
                </a:r>
              </a:p>
              <a:p>
                <a:pPr>
                  <a:buClr>
                    <a:schemeClr val="tx1"/>
                  </a:buClr>
                </a:pPr>
                <a:r>
                  <a:rPr lang="en-US" dirty="0">
                    <a:solidFill>
                      <a:srgbClr val="00B050"/>
                    </a:solidFill>
                  </a:rPr>
                  <a:t>Goal</a:t>
                </a:r>
                <a:r>
                  <a:rPr lang="en-US" dirty="0"/>
                  <a:t>: Use space </a:t>
                </a:r>
                <a:r>
                  <a:rPr lang="en-US" i="1" dirty="0">
                    <a:solidFill>
                      <a:srgbClr val="7030A0"/>
                    </a:solidFill>
                  </a:rPr>
                  <a:t>sublinear</a:t>
                </a:r>
                <a:r>
                  <a:rPr lang="en-US" i="1" dirty="0"/>
                  <a:t> </a:t>
                </a:r>
                <a:r>
                  <a:rPr lang="en-US" dirty="0"/>
                  <a:t>in the size </a:t>
                </a:r>
                <a14:m>
                  <m:oMath xmlns:m="http://schemas.openxmlformats.org/officeDocument/2006/math">
                    <m:r>
                      <a:rPr lang="en-US" b="0" i="1" smtClean="0">
                        <a:solidFill>
                          <a:srgbClr val="C00000"/>
                        </a:solidFill>
                        <a:latin typeface="Cambria Math" panose="02040503050406030204" pitchFamily="18" charset="0"/>
                      </a:rPr>
                      <m:t>𝑚</m:t>
                    </m:r>
                    <m:r>
                      <a:rPr lang="en-US" b="0" i="1" smtClean="0">
                        <a:solidFill>
                          <a:srgbClr val="C00000"/>
                        </a:solidFill>
                        <a:latin typeface="Cambria Math" panose="02040503050406030204" pitchFamily="18" charset="0"/>
                      </a:rPr>
                      <m:t> </m:t>
                    </m:r>
                  </m:oMath>
                </a14:m>
                <a:r>
                  <a:rPr lang="en-US" dirty="0"/>
                  <a:t>of the input </a:t>
                </a:r>
                <a14:m>
                  <m:oMath xmlns:m="http://schemas.openxmlformats.org/officeDocument/2006/math">
                    <m:r>
                      <a:rPr lang="en-US" i="1" smtClean="0">
                        <a:solidFill>
                          <a:srgbClr val="C00000"/>
                        </a:solidFill>
                        <a:latin typeface="Cambria Math" panose="02040503050406030204" pitchFamily="18" charset="0"/>
                      </a:rPr>
                      <m:t>𝑆</m:t>
                    </m:r>
                  </m:oMath>
                </a14:m>
                <a:endParaRPr lang="en-US" dirty="0">
                  <a:solidFill>
                    <a:srgbClr val="C00000"/>
                  </a:solidFill>
                </a:endParaRPr>
              </a:p>
              <a:p>
                <a:pPr>
                  <a:buClr>
                    <a:schemeClr val="tx1"/>
                  </a:buClr>
                </a:pPr>
                <a:endParaRPr lang="en-US" dirty="0">
                  <a:solidFill>
                    <a:srgbClr val="C00000"/>
                  </a:solidFill>
                </a:endParaRPr>
              </a:p>
              <a:p>
                <a:pPr>
                  <a:buClr>
                    <a:schemeClr val="tx1"/>
                  </a:buClr>
                </a:pPr>
                <a:r>
                  <a:rPr lang="en-US" dirty="0" err="1">
                    <a:solidFill>
                      <a:srgbClr val="00B050"/>
                    </a:solidFill>
                  </a:rPr>
                  <a:t>Adversarially</a:t>
                </a:r>
                <a:r>
                  <a:rPr lang="en-US" dirty="0">
                    <a:solidFill>
                      <a:srgbClr val="00B050"/>
                    </a:solidFill>
                  </a:rPr>
                  <a:t> Robust</a:t>
                </a:r>
                <a:r>
                  <a:rPr lang="en-US" dirty="0"/>
                  <a:t>: “Future queries may depend on previous queries”</a:t>
                </a:r>
              </a:p>
              <a:p>
                <a:pPr>
                  <a:buClr>
                    <a:schemeClr val="tx1"/>
                  </a:buClr>
                </a:pPr>
                <a:r>
                  <a:rPr lang="en-US" dirty="0">
                    <a:solidFill>
                      <a:srgbClr val="00B050"/>
                    </a:solidFill>
                  </a:rPr>
                  <a:t>Motivation</a:t>
                </a:r>
                <a:r>
                  <a:rPr lang="en-US" dirty="0"/>
                  <a:t>: Database queries, adversarial ML</a:t>
                </a:r>
              </a:p>
            </p:txBody>
          </p:sp>
        </mc:Choice>
        <mc:Fallback xmlns="">
          <p:sp>
            <p:nvSpPr>
              <p:cNvPr id="3" name="Content Placeholder 2">
                <a:extLst>
                  <a:ext uri="{FF2B5EF4-FFF2-40B4-BE49-F238E27FC236}">
                    <a16:creationId xmlns:a16="http://schemas.microsoft.com/office/drawing/2014/main" id="{15255D49-9D60-44DD-910D-2EBD0529DEC9}"/>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4205190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BF990B6-7B29-9724-0779-E7C1D3B32D1B}"/>
              </a:ext>
            </a:extLst>
          </p:cNvPr>
          <p:cNvSpPr txBox="1"/>
          <p:nvPr/>
        </p:nvSpPr>
        <p:spPr>
          <a:xfrm>
            <a:off x="144720" y="4819650"/>
            <a:ext cx="6199882" cy="1938992"/>
          </a:xfrm>
          <a:prstGeom prst="rect">
            <a:avLst/>
          </a:prstGeom>
          <a:noFill/>
        </p:spPr>
        <p:txBody>
          <a:bodyPr wrap="square">
            <a:spAutoFit/>
          </a:bodyPr>
          <a:lstStyle/>
          <a:p>
            <a:r>
              <a:rPr lang="en-US" sz="2000" dirty="0"/>
              <a:t>Human readers will easily identify the image as showing two men on skis. Google’s Cloud Vision service reported being 91 percent certain it saw a dog. Other stunts have shown how to make stop signs invisible, or audio that sounds benign to humans but is transcribed by software as “OK Google browse to evil dot com.”</a:t>
            </a:r>
          </a:p>
        </p:txBody>
      </p:sp>
      <p:pic>
        <p:nvPicPr>
          <p:cNvPr id="4" name="Picture 3">
            <a:extLst>
              <a:ext uri="{FF2B5EF4-FFF2-40B4-BE49-F238E27FC236}">
                <a16:creationId xmlns:a16="http://schemas.microsoft.com/office/drawing/2014/main" id="{4B597C7E-244A-8388-9438-FB4F96CB7559}"/>
              </a:ext>
            </a:extLst>
          </p:cNvPr>
          <p:cNvPicPr>
            <a:picLocks noChangeAspect="1"/>
          </p:cNvPicPr>
          <p:nvPr/>
        </p:nvPicPr>
        <p:blipFill>
          <a:blip r:embed="rId2"/>
          <a:stretch>
            <a:fillRect/>
          </a:stretch>
        </p:blipFill>
        <p:spPr>
          <a:xfrm>
            <a:off x="290512" y="0"/>
            <a:ext cx="4524375" cy="4819650"/>
          </a:xfrm>
          <a:prstGeom prst="rect">
            <a:avLst/>
          </a:prstGeom>
        </p:spPr>
      </p:pic>
      <p:pic>
        <p:nvPicPr>
          <p:cNvPr id="6" name="Picture 5">
            <a:extLst>
              <a:ext uri="{FF2B5EF4-FFF2-40B4-BE49-F238E27FC236}">
                <a16:creationId xmlns:a16="http://schemas.microsoft.com/office/drawing/2014/main" id="{815E36B3-4387-2E80-A7D1-E1E7B9719721}"/>
              </a:ext>
            </a:extLst>
          </p:cNvPr>
          <p:cNvPicPr>
            <a:picLocks noChangeAspect="1"/>
          </p:cNvPicPr>
          <p:nvPr/>
        </p:nvPicPr>
        <p:blipFill>
          <a:blip r:embed="rId3"/>
          <a:stretch>
            <a:fillRect/>
          </a:stretch>
        </p:blipFill>
        <p:spPr>
          <a:xfrm>
            <a:off x="6199882" y="336232"/>
            <a:ext cx="5895975" cy="5934075"/>
          </a:xfrm>
          <a:prstGeom prst="rect">
            <a:avLst/>
          </a:prstGeom>
        </p:spPr>
      </p:pic>
      <p:pic>
        <p:nvPicPr>
          <p:cNvPr id="9" name="Picture 8">
            <a:extLst>
              <a:ext uri="{FF2B5EF4-FFF2-40B4-BE49-F238E27FC236}">
                <a16:creationId xmlns:a16="http://schemas.microsoft.com/office/drawing/2014/main" id="{B66D8716-3E23-6632-7833-776A4A28CF53}"/>
              </a:ext>
            </a:extLst>
          </p:cNvPr>
          <p:cNvPicPr>
            <a:picLocks noChangeAspect="1"/>
          </p:cNvPicPr>
          <p:nvPr/>
        </p:nvPicPr>
        <p:blipFill>
          <a:blip r:embed="rId4"/>
          <a:stretch>
            <a:fillRect/>
          </a:stretch>
        </p:blipFill>
        <p:spPr>
          <a:xfrm>
            <a:off x="4618702" y="6390039"/>
            <a:ext cx="847725" cy="285750"/>
          </a:xfrm>
          <a:prstGeom prst="rect">
            <a:avLst/>
          </a:prstGeom>
        </p:spPr>
      </p:pic>
    </p:spTree>
    <p:extLst>
      <p:ext uri="{BB962C8B-B14F-4D97-AF65-F5344CB8AC3E}">
        <p14:creationId xmlns:p14="http://schemas.microsoft.com/office/powerpoint/2010/main" val="2586134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1E2EFEA-67E6-3509-D474-A5D104355217}"/>
              </a:ext>
            </a:extLst>
          </p:cNvPr>
          <p:cNvPicPr>
            <a:picLocks noChangeAspect="1"/>
          </p:cNvPicPr>
          <p:nvPr/>
        </p:nvPicPr>
        <p:blipFill>
          <a:blip r:embed="rId2"/>
          <a:stretch>
            <a:fillRect/>
          </a:stretch>
        </p:blipFill>
        <p:spPr>
          <a:xfrm>
            <a:off x="2447816" y="0"/>
            <a:ext cx="7296367" cy="6858000"/>
          </a:xfrm>
          <a:prstGeom prst="rect">
            <a:avLst/>
          </a:prstGeom>
        </p:spPr>
      </p:pic>
    </p:spTree>
    <p:extLst>
      <p:ext uri="{BB962C8B-B14F-4D97-AF65-F5344CB8AC3E}">
        <p14:creationId xmlns:p14="http://schemas.microsoft.com/office/powerpoint/2010/main" val="1691703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539454-E2E5-FAB2-A5D8-9E0F857F836F}"/>
              </a:ext>
            </a:extLst>
          </p:cNvPr>
          <p:cNvPicPr>
            <a:picLocks noChangeAspect="1"/>
          </p:cNvPicPr>
          <p:nvPr/>
        </p:nvPicPr>
        <p:blipFill>
          <a:blip r:embed="rId2"/>
          <a:stretch>
            <a:fillRect/>
          </a:stretch>
        </p:blipFill>
        <p:spPr>
          <a:xfrm>
            <a:off x="1826788" y="733425"/>
            <a:ext cx="8010525" cy="5391150"/>
          </a:xfrm>
          <a:prstGeom prst="rect">
            <a:avLst/>
          </a:prstGeom>
        </p:spPr>
      </p:pic>
    </p:spTree>
    <p:extLst>
      <p:ext uri="{BB962C8B-B14F-4D97-AF65-F5344CB8AC3E}">
        <p14:creationId xmlns:p14="http://schemas.microsoft.com/office/powerpoint/2010/main" val="3922069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17419AC-DCE6-4371-8DE2-D617E99D653D}"/>
                  </a:ext>
                </a:extLst>
              </p:cNvPr>
              <p:cNvSpPr>
                <a:spLocks noGrp="1"/>
              </p:cNvSpPr>
              <p:nvPr>
                <p:ph type="title"/>
              </p:nvPr>
            </p:nvSpPr>
            <p:spPr/>
            <p:txBody>
              <a:bodyPr/>
              <a:lstStyle/>
              <a:p>
                <a:r>
                  <a:rPr lang="en-US" dirty="0">
                    <a:solidFill>
                      <a:srgbClr val="C00000"/>
                    </a:solidFill>
                  </a:rPr>
                  <a:t>AMS </a:t>
                </a:r>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𝐹</m:t>
                        </m:r>
                      </m:e>
                      <m:sub>
                        <m:r>
                          <a:rPr lang="en-US" b="0" i="1" smtClean="0">
                            <a:solidFill>
                              <a:srgbClr val="C00000"/>
                            </a:solidFill>
                            <a:latin typeface="Cambria Math" panose="02040503050406030204" pitchFamily="18" charset="0"/>
                          </a:rPr>
                          <m:t>2</m:t>
                        </m:r>
                      </m:sub>
                    </m:sSub>
                    <m:r>
                      <a:rPr lang="en-US" i="1">
                        <a:solidFill>
                          <a:srgbClr val="C00000"/>
                        </a:solidFill>
                        <a:latin typeface="Cambria Math" panose="02040503050406030204" pitchFamily="18" charset="0"/>
                      </a:rPr>
                      <m:t> </m:t>
                    </m:r>
                  </m:oMath>
                </a14:m>
                <a:r>
                  <a:rPr lang="en-US" dirty="0">
                    <a:solidFill>
                      <a:srgbClr val="C00000"/>
                    </a:solidFill>
                  </a:rPr>
                  <a:t>Algorithm</a:t>
                </a:r>
                <a:endParaRPr lang="en-US" dirty="0"/>
              </a:p>
            </p:txBody>
          </p:sp>
        </mc:Choice>
        <mc:Fallback xmlns="">
          <p:sp>
            <p:nvSpPr>
              <p:cNvPr id="2" name="Title 1">
                <a:extLst>
                  <a:ext uri="{FF2B5EF4-FFF2-40B4-BE49-F238E27FC236}">
                    <a16:creationId xmlns:a16="http://schemas.microsoft.com/office/drawing/2014/main" id="{B17419AC-DCE6-4371-8DE2-D617E99D653D}"/>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3">
                <a:extLst>
                  <a:ext uri="{FF2B5EF4-FFF2-40B4-BE49-F238E27FC236}">
                    <a16:creationId xmlns:a16="http://schemas.microsoft.com/office/drawing/2014/main" id="{46EDD9D9-1338-4BC5-9D28-964A84C143C2}"/>
                  </a:ext>
                </a:extLst>
              </p:cNvPr>
              <p:cNvSpPr>
                <a:spLocks noGrp="1"/>
              </p:cNvSpPr>
              <p:nvPr>
                <p:ph idx="1"/>
              </p:nvPr>
            </p:nvSpPr>
            <p:spPr>
              <a:xfrm>
                <a:off x="838200" y="1825625"/>
                <a:ext cx="10242755" cy="4351338"/>
              </a:xfrm>
            </p:spPr>
            <p:txBody>
              <a:bodyPr>
                <a:normAutofit/>
              </a:bodyPr>
              <a:lstStyle/>
              <a:p>
                <a:r>
                  <a:rPr lang="en-US" dirty="0"/>
                  <a:t>Let </a:t>
                </a:r>
                <a14:m>
                  <m:oMath xmlns:m="http://schemas.openxmlformats.org/officeDocument/2006/math">
                    <m:r>
                      <a:rPr lang="en-US" b="0" i="1" smtClean="0">
                        <a:solidFill>
                          <a:srgbClr val="C00000"/>
                        </a:solidFill>
                        <a:latin typeface="Cambria Math" panose="02040503050406030204" pitchFamily="18" charset="0"/>
                      </a:rPr>
                      <m:t>𝑠</m:t>
                    </m:r>
                    <m:r>
                      <a:rPr lang="en-US" b="0" i="1" smtClean="0">
                        <a:solidFill>
                          <a:srgbClr val="C00000"/>
                        </a:solidFill>
                        <a:latin typeface="Cambria Math" panose="02040503050406030204" pitchFamily="18" charset="0"/>
                      </a:rPr>
                      <m:t>∈</m:t>
                    </m:r>
                    <m:sSup>
                      <m:sSupPr>
                        <m:ctrlPr>
                          <a:rPr lang="en-US" b="0" i="1" smtClean="0">
                            <a:solidFill>
                              <a:srgbClr val="C00000"/>
                            </a:solidFill>
                            <a:latin typeface="Cambria Math" panose="02040503050406030204" pitchFamily="18" charset="0"/>
                          </a:rPr>
                        </m:ctrlPr>
                      </m:sSupPr>
                      <m:e>
                        <m:d>
                          <m:dPr>
                            <m:begChr m:val="{"/>
                            <m:endChr m:val="}"/>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−1,+1</m:t>
                            </m:r>
                          </m:e>
                        </m:d>
                      </m:e>
                      <m:sup>
                        <m:r>
                          <a:rPr lang="en-US" b="0" i="1" smtClean="0">
                            <a:solidFill>
                              <a:srgbClr val="C00000"/>
                            </a:solidFill>
                            <a:latin typeface="Cambria Math" panose="02040503050406030204" pitchFamily="18" charset="0"/>
                          </a:rPr>
                          <m:t>𝑛</m:t>
                        </m:r>
                      </m:sup>
                    </m:sSup>
                  </m:oMath>
                </a14:m>
                <a:r>
                  <a:rPr lang="en-US" dirty="0"/>
                  <a:t> be a sign vector of length </a:t>
                </a:r>
                <a14:m>
                  <m:oMath xmlns:m="http://schemas.openxmlformats.org/officeDocument/2006/math">
                    <m:r>
                      <a:rPr lang="en-US" b="0" i="1" smtClean="0">
                        <a:solidFill>
                          <a:srgbClr val="C00000"/>
                        </a:solidFill>
                        <a:latin typeface="Cambria Math" panose="02040503050406030204" pitchFamily="18" charset="0"/>
                      </a:rPr>
                      <m:t>𝑛</m:t>
                    </m:r>
                  </m:oMath>
                </a14:m>
                <a:endParaRPr lang="en-US" dirty="0">
                  <a:solidFill>
                    <a:schemeClr val="tx1"/>
                  </a:solidFill>
                </a:endParaRPr>
              </a:p>
              <a:p>
                <a:r>
                  <a:rPr lang="en-US" dirty="0"/>
                  <a:t>Let </a:t>
                </a:r>
                <a14:m>
                  <m:oMath xmlns:m="http://schemas.openxmlformats.org/officeDocument/2006/math">
                    <m:r>
                      <a:rPr lang="en-US" b="0" i="1" smtClean="0">
                        <a:solidFill>
                          <a:srgbClr val="C00000"/>
                        </a:solidFill>
                        <a:latin typeface="Cambria Math" panose="02040503050406030204" pitchFamily="18" charset="0"/>
                      </a:rPr>
                      <m:t>𝑍</m:t>
                    </m:r>
                    <m:r>
                      <a:rPr lang="en-US" b="0" i="1" smtClean="0">
                        <a:solidFill>
                          <a:srgbClr val="C00000"/>
                        </a:solidFill>
                        <a:latin typeface="Cambria Math" panose="02040503050406030204" pitchFamily="18" charset="0"/>
                      </a:rPr>
                      <m:t>=</m:t>
                    </m:r>
                    <m:d>
                      <m:dPr>
                        <m:begChr m:val="⟨"/>
                        <m:endChr m:val="⟩"/>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𝑠</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𝑓</m:t>
                        </m:r>
                      </m:e>
                    </m:d>
                    <m:r>
                      <a:rPr lang="en-US" b="0" i="1" smtClean="0">
                        <a:solidFill>
                          <a:srgbClr val="C00000"/>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𝑠</m:t>
                        </m:r>
                      </m:e>
                      <m:sub>
                        <m:r>
                          <a:rPr lang="en-US" b="0" i="1" smtClean="0">
                            <a:solidFill>
                              <a:srgbClr val="C00000"/>
                            </a:solidFill>
                            <a:latin typeface="Cambria Math" panose="02040503050406030204" pitchFamily="18" charset="0"/>
                          </a:rPr>
                          <m:t>1</m:t>
                        </m:r>
                      </m:sub>
                    </m:sSub>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𝑓</m:t>
                        </m:r>
                      </m:e>
                      <m:sub>
                        <m:r>
                          <a:rPr lang="en-US" b="0" i="1" smtClean="0">
                            <a:solidFill>
                              <a:srgbClr val="C00000"/>
                            </a:solidFill>
                            <a:latin typeface="Cambria Math" panose="02040503050406030204" pitchFamily="18" charset="0"/>
                          </a:rPr>
                          <m:t>1</m:t>
                        </m:r>
                      </m:sub>
                    </m:sSub>
                    <m:r>
                      <a:rPr lang="en-US" b="0" i="1" smtClean="0">
                        <a:solidFill>
                          <a:srgbClr val="C00000"/>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𝑠</m:t>
                        </m:r>
                      </m:e>
                      <m:sub>
                        <m:r>
                          <a:rPr lang="en-US" b="0" i="1" smtClean="0">
                            <a:solidFill>
                              <a:srgbClr val="C00000"/>
                            </a:solidFill>
                            <a:latin typeface="Cambria Math" panose="02040503050406030204" pitchFamily="18" charset="0"/>
                          </a:rPr>
                          <m:t>𝑛</m:t>
                        </m:r>
                      </m:sub>
                    </m:sSub>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𝑓</m:t>
                        </m:r>
                      </m:e>
                      <m:sub>
                        <m:r>
                          <a:rPr lang="en-US" b="0" i="1" smtClean="0">
                            <a:solidFill>
                              <a:srgbClr val="C00000"/>
                            </a:solidFill>
                            <a:latin typeface="Cambria Math" panose="02040503050406030204" pitchFamily="18" charset="0"/>
                          </a:rPr>
                          <m:t>𝑛</m:t>
                        </m:r>
                      </m:sub>
                    </m:sSub>
                  </m:oMath>
                </a14:m>
                <a:r>
                  <a:rPr lang="en-US" dirty="0">
                    <a:solidFill>
                      <a:schemeClr val="tx1"/>
                    </a:solidFill>
                  </a:rPr>
                  <a:t> </a:t>
                </a:r>
                <a:r>
                  <a:rPr lang="en-US" dirty="0"/>
                  <a:t>and consider </a:t>
                </a:r>
                <a14:m>
                  <m:oMath xmlns:m="http://schemas.openxmlformats.org/officeDocument/2006/math">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𝑍</m:t>
                        </m:r>
                      </m:e>
                      <m:sup>
                        <m:r>
                          <a:rPr lang="en-US" b="0" i="1" smtClean="0">
                            <a:solidFill>
                              <a:srgbClr val="C00000"/>
                            </a:solidFill>
                            <a:latin typeface="Cambria Math" panose="02040503050406030204" pitchFamily="18" charset="0"/>
                          </a:rPr>
                          <m:t>2</m:t>
                        </m:r>
                      </m:sup>
                    </m:sSup>
                  </m:oMath>
                </a14:m>
                <a:endParaRPr lang="en-US" dirty="0">
                  <a:solidFill>
                    <a:schemeClr val="tx1"/>
                  </a:solidFill>
                </a:endParaRPr>
              </a:p>
              <a:p>
                <a:endParaRPr lang="en-US" dirty="0"/>
              </a:p>
              <a:p>
                <a:endParaRPr lang="en-US" dirty="0">
                  <a:solidFill>
                    <a:schemeClr val="tx1"/>
                  </a:solidFill>
                </a:endParaRPr>
              </a:p>
              <a:p>
                <a:endParaRPr lang="en-US" dirty="0"/>
              </a:p>
              <a:p>
                <a:endParaRPr lang="en-US" dirty="0"/>
              </a:p>
              <a:p>
                <a:r>
                  <a:rPr lang="en-US" dirty="0">
                    <a:solidFill>
                      <a:schemeClr val="tx1"/>
                    </a:solidFill>
                  </a:rPr>
                  <a:t>Take the mean of </a:t>
                </a:r>
                <a14:m>
                  <m:oMath xmlns:m="http://schemas.openxmlformats.org/officeDocument/2006/math">
                    <m:r>
                      <a:rPr lang="en-US" i="1" smtClean="0">
                        <a:solidFill>
                          <a:srgbClr val="C00000"/>
                        </a:solidFill>
                        <a:latin typeface="Cambria Math" panose="02040503050406030204" pitchFamily="18" charset="0"/>
                      </a:rPr>
                      <m:t>𝑂</m:t>
                    </m:r>
                    <m:d>
                      <m:dPr>
                        <m:ctrlPr>
                          <a:rPr lang="en-US" i="1">
                            <a:solidFill>
                              <a:srgbClr val="C00000"/>
                            </a:solidFill>
                            <a:latin typeface="Cambria Math" panose="02040503050406030204" pitchFamily="18" charset="0"/>
                          </a:rPr>
                        </m:ctrlPr>
                      </m:dPr>
                      <m:e>
                        <m:f>
                          <m:fPr>
                            <m:ctrlPr>
                              <a:rPr lang="en-US" i="1">
                                <a:solidFill>
                                  <a:srgbClr val="C00000"/>
                                </a:solidFill>
                                <a:latin typeface="Cambria Math" panose="02040503050406030204" pitchFamily="18" charset="0"/>
                              </a:rPr>
                            </m:ctrlPr>
                          </m:fPr>
                          <m:num>
                            <m:r>
                              <a:rPr lang="en-US" i="1">
                                <a:solidFill>
                                  <a:srgbClr val="C00000"/>
                                </a:solidFill>
                                <a:latin typeface="Cambria Math" panose="02040503050406030204" pitchFamily="18" charset="0"/>
                              </a:rPr>
                              <m:t>1</m:t>
                            </m:r>
                          </m:num>
                          <m:den>
                            <m:sSup>
                              <m:sSupPr>
                                <m:ctrlPr>
                                  <a:rPr lang="en-US" i="1">
                                    <a:solidFill>
                                      <a:srgbClr val="C00000"/>
                                    </a:solidFill>
                                    <a:latin typeface="Cambria Math" panose="02040503050406030204" pitchFamily="18" charset="0"/>
                                  </a:rPr>
                                </m:ctrlPr>
                              </m:sSupPr>
                              <m:e>
                                <m:r>
                                  <a:rPr lang="en-US" i="1" smtClean="0">
                                    <a:solidFill>
                                      <a:srgbClr val="C00000"/>
                                    </a:solidFill>
                                    <a:latin typeface="Cambria Math" panose="02040503050406030204" pitchFamily="18" charset="0"/>
                                  </a:rPr>
                                  <m:t>𝜀</m:t>
                                </m:r>
                              </m:e>
                              <m:sup>
                                <m:r>
                                  <a:rPr lang="en-US" i="1">
                                    <a:solidFill>
                                      <a:srgbClr val="C00000"/>
                                    </a:solidFill>
                                    <a:latin typeface="Cambria Math" panose="02040503050406030204" pitchFamily="18" charset="0"/>
                                  </a:rPr>
                                  <m:t>2</m:t>
                                </m:r>
                              </m:sup>
                            </m:sSup>
                          </m:den>
                        </m:f>
                      </m:e>
                    </m:d>
                  </m:oMath>
                </a14:m>
                <a:r>
                  <a:rPr lang="en-US" dirty="0"/>
                  <a:t> inner products for </a:t>
                </a:r>
                <a14:m>
                  <m:oMath xmlns:m="http://schemas.openxmlformats.org/officeDocument/2006/math">
                    <m:r>
                      <a:rPr lang="en-US" b="0" i="0" smtClean="0">
                        <a:solidFill>
                          <a:srgbClr val="C00000"/>
                        </a:solidFill>
                        <a:latin typeface="Cambria Math" panose="02040503050406030204" pitchFamily="18" charset="0"/>
                      </a:rPr>
                      <m:t>(1+</m:t>
                    </m:r>
                    <m:r>
                      <a:rPr lang="en-US" i="1" smtClean="0">
                        <a:solidFill>
                          <a:srgbClr val="C00000"/>
                        </a:solidFill>
                        <a:latin typeface="Cambria Math" panose="02040503050406030204" pitchFamily="18" charset="0"/>
                      </a:rPr>
                      <m:t>𝜀</m:t>
                    </m:r>
                    <m:r>
                      <a:rPr lang="en-US" b="0" i="1" smtClean="0">
                        <a:solidFill>
                          <a:srgbClr val="C00000"/>
                        </a:solidFill>
                        <a:latin typeface="Cambria Math" panose="02040503050406030204" pitchFamily="18" charset="0"/>
                      </a:rPr>
                      <m:t>)</m:t>
                    </m:r>
                  </m:oMath>
                </a14:m>
                <a:r>
                  <a:rPr lang="en-US" dirty="0">
                    <a:solidFill>
                      <a:schemeClr val="tx1"/>
                    </a:solidFill>
                  </a:rPr>
                  <a:t>-approximation </a:t>
                </a:r>
                <a:r>
                  <a:rPr lang="en-US" dirty="0">
                    <a:solidFill>
                      <a:schemeClr val="accent1"/>
                    </a:solidFill>
                  </a:rPr>
                  <a:t>[AlonMatiasSzegedy99] </a:t>
                </a:r>
              </a:p>
              <a:p>
                <a:endParaRPr lang="en-US" dirty="0"/>
              </a:p>
            </p:txBody>
          </p:sp>
        </mc:Choice>
        <mc:Fallback xmlns="">
          <p:sp>
            <p:nvSpPr>
              <p:cNvPr id="5" name="Content Placeholder 3">
                <a:extLst>
                  <a:ext uri="{FF2B5EF4-FFF2-40B4-BE49-F238E27FC236}">
                    <a16:creationId xmlns:a16="http://schemas.microsoft.com/office/drawing/2014/main" id="{46EDD9D9-1338-4BC5-9D28-964A84C143C2}"/>
                  </a:ext>
                </a:extLst>
              </p:cNvPr>
              <p:cNvSpPr>
                <a:spLocks noGrp="1" noRot="1" noChangeAspect="1" noMove="1" noResize="1" noEditPoints="1" noAdjustHandles="1" noChangeArrowheads="1" noChangeShapeType="1" noTextEdit="1"/>
              </p:cNvSpPr>
              <p:nvPr>
                <p:ph idx="1"/>
              </p:nvPr>
            </p:nvSpPr>
            <p:spPr>
              <a:xfrm>
                <a:off x="838200" y="1825625"/>
                <a:ext cx="10242755" cy="4351338"/>
              </a:xfrm>
              <a:blipFill>
                <a:blip r:embed="rId3"/>
                <a:stretch>
                  <a:fillRect l="-1071"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2FD8736-F162-41C2-9CE0-9BF3ADDC3736}"/>
                  </a:ext>
                </a:extLst>
              </p:cNvPr>
              <p:cNvSpPr/>
              <p:nvPr/>
            </p:nvSpPr>
            <p:spPr>
              <a:xfrm>
                <a:off x="2001520" y="3157669"/>
                <a:ext cx="7650480" cy="676147"/>
              </a:xfrm>
              <a:prstGeom prst="rect">
                <a:avLst/>
              </a:prstGeom>
            </p:spPr>
            <p:txBody>
              <a:bodyPr wrap="square">
                <a:spAutoFit/>
              </a:bodyPr>
              <a:lstStyle/>
              <a:p>
                <a14:m>
                  <m:oMath xmlns:m="http://schemas.openxmlformats.org/officeDocument/2006/math">
                    <m:r>
                      <a:rPr lang="en-US" sz="3200" b="0" i="1" smtClean="0">
                        <a:solidFill>
                          <a:srgbClr val="C00000"/>
                        </a:solidFill>
                        <a:latin typeface="Cambria Math" panose="02040503050406030204" pitchFamily="18" charset="0"/>
                      </a:rPr>
                      <m:t>𝐸</m:t>
                    </m:r>
                    <m:d>
                      <m:dPr>
                        <m:begChr m:val="["/>
                        <m:endChr m:val="]"/>
                        <m:ctrlPr>
                          <a:rPr lang="en-US" sz="3200" b="0" i="1" smtClean="0">
                            <a:solidFill>
                              <a:srgbClr val="C00000"/>
                            </a:solidFill>
                            <a:latin typeface="Cambria Math" panose="02040503050406030204" pitchFamily="18" charset="0"/>
                          </a:rPr>
                        </m:ctrlPr>
                      </m:dPr>
                      <m:e>
                        <m:sSup>
                          <m:sSupPr>
                            <m:ctrlPr>
                              <a:rPr lang="en-US" sz="3200" b="0" i="1" smtClean="0">
                                <a:solidFill>
                                  <a:srgbClr val="C00000"/>
                                </a:solidFill>
                                <a:latin typeface="Cambria Math" panose="02040503050406030204" pitchFamily="18" charset="0"/>
                              </a:rPr>
                            </m:ctrlPr>
                          </m:sSupPr>
                          <m:e>
                            <m:r>
                              <a:rPr lang="en-US" sz="3200" b="0" i="1" smtClean="0">
                                <a:solidFill>
                                  <a:srgbClr val="C00000"/>
                                </a:solidFill>
                                <a:latin typeface="Cambria Math" panose="02040503050406030204" pitchFamily="18" charset="0"/>
                              </a:rPr>
                              <m:t>𝑍</m:t>
                            </m:r>
                          </m:e>
                          <m:sup>
                            <m:r>
                              <a:rPr lang="en-US" sz="3200" b="0" i="1" smtClean="0">
                                <a:solidFill>
                                  <a:srgbClr val="C00000"/>
                                </a:solidFill>
                                <a:latin typeface="Cambria Math" panose="02040503050406030204" pitchFamily="18" charset="0"/>
                              </a:rPr>
                              <m:t>2</m:t>
                            </m:r>
                          </m:sup>
                        </m:sSup>
                      </m:e>
                    </m:d>
                    <m:r>
                      <a:rPr lang="en-US" sz="3200" b="0" i="1" smtClean="0">
                        <a:solidFill>
                          <a:srgbClr val="C00000"/>
                        </a:solidFill>
                        <a:latin typeface="Cambria Math" panose="02040503050406030204" pitchFamily="18" charset="0"/>
                      </a:rPr>
                      <m:t>=</m:t>
                    </m:r>
                  </m:oMath>
                </a14:m>
                <a:r>
                  <a:rPr lang="en-US" sz="3200" dirty="0">
                    <a:solidFill>
                      <a:srgbClr val="C00000"/>
                    </a:solidFill>
                  </a:rPr>
                  <a:t> </a:t>
                </a:r>
                <a14:m>
                  <m:oMath xmlns:m="http://schemas.openxmlformats.org/officeDocument/2006/math">
                    <m:nary>
                      <m:naryPr>
                        <m:chr m:val="∑"/>
                        <m:supHide m:val="on"/>
                        <m:ctrlPr>
                          <a:rPr lang="en-US" sz="3200" b="0" i="1" smtClean="0">
                            <a:solidFill>
                              <a:srgbClr val="C00000"/>
                            </a:solidFill>
                            <a:latin typeface="Cambria Math" panose="02040503050406030204" pitchFamily="18" charset="0"/>
                          </a:rPr>
                        </m:ctrlPr>
                      </m:naryPr>
                      <m:sub>
                        <m:r>
                          <m:rPr>
                            <m:brk m:alnAt="7"/>
                          </m:rPr>
                          <a:rPr lang="en-US" sz="3200" b="0" i="1" smtClean="0">
                            <a:solidFill>
                              <a:srgbClr val="C00000"/>
                            </a:solidFill>
                            <a:latin typeface="Cambria Math" panose="02040503050406030204" pitchFamily="18" charset="0"/>
                          </a:rPr>
                          <m:t>𝑖</m:t>
                        </m:r>
                        <m:r>
                          <a:rPr lang="en-US" sz="3200" b="0" i="1" smtClean="0">
                            <a:solidFill>
                              <a:srgbClr val="C00000"/>
                            </a:solidFill>
                            <a:latin typeface="Cambria Math" panose="02040503050406030204" pitchFamily="18" charset="0"/>
                          </a:rPr>
                          <m:t>,</m:t>
                        </m:r>
                        <m:r>
                          <a:rPr lang="en-US" sz="3200" b="0" i="1" smtClean="0">
                            <a:solidFill>
                              <a:srgbClr val="C00000"/>
                            </a:solidFill>
                            <a:latin typeface="Cambria Math" panose="02040503050406030204" pitchFamily="18" charset="0"/>
                          </a:rPr>
                          <m:t>𝑗</m:t>
                        </m:r>
                      </m:sub>
                      <m:sup/>
                      <m:e>
                        <m:r>
                          <a:rPr lang="en-US" sz="3200" b="0" i="1" smtClean="0">
                            <a:solidFill>
                              <a:srgbClr val="C00000"/>
                            </a:solidFill>
                            <a:latin typeface="Cambria Math" panose="02040503050406030204" pitchFamily="18" charset="0"/>
                          </a:rPr>
                          <m:t>𝐸</m:t>
                        </m:r>
                        <m:d>
                          <m:dPr>
                            <m:begChr m:val="["/>
                            <m:endChr m:val="]"/>
                            <m:ctrlPr>
                              <a:rPr lang="en-US" sz="3200" b="0" i="1" smtClean="0">
                                <a:solidFill>
                                  <a:srgbClr val="C00000"/>
                                </a:solidFill>
                                <a:latin typeface="Cambria Math" panose="02040503050406030204" pitchFamily="18" charset="0"/>
                              </a:rPr>
                            </m:ctrlPr>
                          </m:dPr>
                          <m:e>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𝑠</m:t>
                                </m:r>
                              </m:e>
                              <m:sub>
                                <m:r>
                                  <a:rPr lang="en-US" sz="3200" b="0" i="1" smtClean="0">
                                    <a:solidFill>
                                      <a:srgbClr val="C00000"/>
                                    </a:solidFill>
                                    <a:latin typeface="Cambria Math" panose="02040503050406030204" pitchFamily="18" charset="0"/>
                                  </a:rPr>
                                  <m:t>𝑖</m:t>
                                </m:r>
                              </m:sub>
                            </m:sSub>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𝑠</m:t>
                                </m:r>
                              </m:e>
                              <m:sub>
                                <m:r>
                                  <a:rPr lang="en-US" sz="3200" b="0" i="1" smtClean="0">
                                    <a:solidFill>
                                      <a:srgbClr val="C00000"/>
                                    </a:solidFill>
                                    <a:latin typeface="Cambria Math" panose="02040503050406030204" pitchFamily="18" charset="0"/>
                                  </a:rPr>
                                  <m:t>𝑗</m:t>
                                </m:r>
                              </m:sub>
                            </m:sSub>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𝑓</m:t>
                                </m:r>
                              </m:e>
                              <m:sub>
                                <m:r>
                                  <a:rPr lang="en-US" sz="3200" b="0" i="1" smtClean="0">
                                    <a:solidFill>
                                      <a:srgbClr val="C00000"/>
                                    </a:solidFill>
                                    <a:latin typeface="Cambria Math" panose="02040503050406030204" pitchFamily="18" charset="0"/>
                                  </a:rPr>
                                  <m:t>𝑖</m:t>
                                </m:r>
                              </m:sub>
                            </m:sSub>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𝑓</m:t>
                                </m:r>
                              </m:e>
                              <m:sub>
                                <m:r>
                                  <a:rPr lang="en-US" sz="3200" b="0" i="1" smtClean="0">
                                    <a:solidFill>
                                      <a:srgbClr val="C00000"/>
                                    </a:solidFill>
                                    <a:latin typeface="Cambria Math" panose="02040503050406030204" pitchFamily="18" charset="0"/>
                                  </a:rPr>
                                  <m:t>𝑗</m:t>
                                </m:r>
                              </m:sub>
                            </m:sSub>
                          </m:e>
                        </m:d>
                      </m:e>
                    </m:nary>
                    <m:r>
                      <a:rPr lang="en-US" sz="3200" b="0" i="1" smtClean="0">
                        <a:solidFill>
                          <a:srgbClr val="C00000"/>
                        </a:solidFill>
                        <a:latin typeface="Cambria Math" panose="02040503050406030204" pitchFamily="18" charset="0"/>
                      </a:rPr>
                      <m:t>=</m:t>
                    </m:r>
                    <m:sSubSup>
                      <m:sSubSupPr>
                        <m:ctrlPr>
                          <a:rPr lang="en-US" sz="3200" b="0" i="1" smtClean="0">
                            <a:solidFill>
                              <a:srgbClr val="C00000"/>
                            </a:solidFill>
                            <a:latin typeface="Cambria Math" panose="02040503050406030204" pitchFamily="18" charset="0"/>
                          </a:rPr>
                        </m:ctrlPr>
                      </m:sSubSupPr>
                      <m:e>
                        <m:r>
                          <a:rPr lang="en-US" sz="3200" b="0" i="1" smtClean="0">
                            <a:solidFill>
                              <a:srgbClr val="C00000"/>
                            </a:solidFill>
                            <a:latin typeface="Cambria Math" panose="02040503050406030204" pitchFamily="18" charset="0"/>
                          </a:rPr>
                          <m:t>𝑓</m:t>
                        </m:r>
                      </m:e>
                      <m:sub>
                        <m:r>
                          <a:rPr lang="en-US" sz="3200" b="0" i="1" smtClean="0">
                            <a:solidFill>
                              <a:srgbClr val="C00000"/>
                            </a:solidFill>
                            <a:latin typeface="Cambria Math" panose="02040503050406030204" pitchFamily="18" charset="0"/>
                          </a:rPr>
                          <m:t>1</m:t>
                        </m:r>
                      </m:sub>
                      <m:sup>
                        <m:r>
                          <a:rPr lang="en-US" sz="3200" b="0" i="1" smtClean="0">
                            <a:solidFill>
                              <a:srgbClr val="C00000"/>
                            </a:solidFill>
                            <a:latin typeface="Cambria Math" panose="02040503050406030204" pitchFamily="18" charset="0"/>
                          </a:rPr>
                          <m:t>2</m:t>
                        </m:r>
                      </m:sup>
                    </m:sSubSup>
                    <m:r>
                      <a:rPr lang="en-US" sz="3200" b="0" i="1" smtClean="0">
                        <a:solidFill>
                          <a:srgbClr val="C00000"/>
                        </a:solidFill>
                        <a:latin typeface="Cambria Math" panose="02040503050406030204" pitchFamily="18" charset="0"/>
                      </a:rPr>
                      <m:t>+…+</m:t>
                    </m:r>
                    <m:sSubSup>
                      <m:sSubSupPr>
                        <m:ctrlPr>
                          <a:rPr lang="en-US" sz="3200" b="0" i="1" smtClean="0">
                            <a:solidFill>
                              <a:srgbClr val="C00000"/>
                            </a:solidFill>
                            <a:latin typeface="Cambria Math" panose="02040503050406030204" pitchFamily="18" charset="0"/>
                          </a:rPr>
                        </m:ctrlPr>
                      </m:sSubSupPr>
                      <m:e>
                        <m:r>
                          <a:rPr lang="en-US" sz="3200" b="0" i="1" smtClean="0">
                            <a:solidFill>
                              <a:srgbClr val="C00000"/>
                            </a:solidFill>
                            <a:latin typeface="Cambria Math" panose="02040503050406030204" pitchFamily="18" charset="0"/>
                          </a:rPr>
                          <m:t>𝑓</m:t>
                        </m:r>
                      </m:e>
                      <m:sub>
                        <m:r>
                          <a:rPr lang="en-US" sz="3200" b="0" i="1" smtClean="0">
                            <a:solidFill>
                              <a:srgbClr val="C00000"/>
                            </a:solidFill>
                            <a:latin typeface="Cambria Math" panose="02040503050406030204" pitchFamily="18" charset="0"/>
                          </a:rPr>
                          <m:t>𝑛</m:t>
                        </m:r>
                      </m:sub>
                      <m:sup>
                        <m:r>
                          <a:rPr lang="en-US" sz="3200" b="0" i="1" smtClean="0">
                            <a:solidFill>
                              <a:srgbClr val="C00000"/>
                            </a:solidFill>
                            <a:latin typeface="Cambria Math" panose="02040503050406030204" pitchFamily="18" charset="0"/>
                          </a:rPr>
                          <m:t>2</m:t>
                        </m:r>
                      </m:sup>
                    </m:sSubSup>
                  </m:oMath>
                </a14:m>
                <a:endParaRPr lang="en-US" sz="3200" dirty="0"/>
              </a:p>
            </p:txBody>
          </p:sp>
        </mc:Choice>
        <mc:Fallback xmlns="">
          <p:sp>
            <p:nvSpPr>
              <p:cNvPr id="6" name="Rectangle 5">
                <a:extLst>
                  <a:ext uri="{FF2B5EF4-FFF2-40B4-BE49-F238E27FC236}">
                    <a16:creationId xmlns:a16="http://schemas.microsoft.com/office/drawing/2014/main" id="{B2FD8736-F162-41C2-9CE0-9BF3ADDC3736}"/>
                  </a:ext>
                </a:extLst>
              </p:cNvPr>
              <p:cNvSpPr>
                <a:spLocks noRot="1" noChangeAspect="1" noMove="1" noResize="1" noEditPoints="1" noAdjustHandles="1" noChangeArrowheads="1" noChangeShapeType="1" noTextEdit="1"/>
              </p:cNvSpPr>
              <p:nvPr/>
            </p:nvSpPr>
            <p:spPr>
              <a:xfrm>
                <a:off x="2001520" y="3157669"/>
                <a:ext cx="7650480" cy="67614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33AA5B8-8DF2-48A8-AB73-B8A511479AD0}"/>
                  </a:ext>
                </a:extLst>
              </p:cNvPr>
              <p:cNvSpPr/>
              <p:nvPr/>
            </p:nvSpPr>
            <p:spPr>
              <a:xfrm>
                <a:off x="2001520" y="4001294"/>
                <a:ext cx="7650480" cy="676147"/>
              </a:xfrm>
              <a:prstGeom prst="rect">
                <a:avLst/>
              </a:prstGeom>
            </p:spPr>
            <p:txBody>
              <a:bodyPr wrap="square">
                <a:spAutoFit/>
              </a:bodyPr>
              <a:lstStyle/>
              <a:p>
                <a14:m>
                  <m:oMath xmlns:m="http://schemas.openxmlformats.org/officeDocument/2006/math">
                    <m:r>
                      <a:rPr lang="en-US" sz="3200" b="0" i="1" smtClean="0">
                        <a:solidFill>
                          <a:srgbClr val="C00000"/>
                        </a:solidFill>
                        <a:latin typeface="Cambria Math" panose="02040503050406030204" pitchFamily="18" charset="0"/>
                      </a:rPr>
                      <m:t>𝑉𝑎𝑟</m:t>
                    </m:r>
                    <m:d>
                      <m:dPr>
                        <m:begChr m:val="["/>
                        <m:endChr m:val="]"/>
                        <m:ctrlPr>
                          <a:rPr lang="en-US" sz="3200" b="0" i="1" smtClean="0">
                            <a:solidFill>
                              <a:srgbClr val="C00000"/>
                            </a:solidFill>
                            <a:latin typeface="Cambria Math" panose="02040503050406030204" pitchFamily="18" charset="0"/>
                          </a:rPr>
                        </m:ctrlPr>
                      </m:dPr>
                      <m:e>
                        <m:sSup>
                          <m:sSupPr>
                            <m:ctrlPr>
                              <a:rPr lang="en-US" sz="3200" b="0" i="1" smtClean="0">
                                <a:solidFill>
                                  <a:srgbClr val="C00000"/>
                                </a:solidFill>
                                <a:latin typeface="Cambria Math" panose="02040503050406030204" pitchFamily="18" charset="0"/>
                              </a:rPr>
                            </m:ctrlPr>
                          </m:sSupPr>
                          <m:e>
                            <m:r>
                              <a:rPr lang="en-US" sz="3200" b="0" i="1" smtClean="0">
                                <a:solidFill>
                                  <a:srgbClr val="C00000"/>
                                </a:solidFill>
                                <a:latin typeface="Cambria Math" panose="02040503050406030204" pitchFamily="18" charset="0"/>
                              </a:rPr>
                              <m:t>𝑍</m:t>
                            </m:r>
                          </m:e>
                          <m:sup>
                            <m:r>
                              <a:rPr lang="en-US" sz="3200" b="0" i="1" smtClean="0">
                                <a:solidFill>
                                  <a:srgbClr val="C00000"/>
                                </a:solidFill>
                                <a:latin typeface="Cambria Math" panose="02040503050406030204" pitchFamily="18" charset="0"/>
                              </a:rPr>
                              <m:t>2</m:t>
                            </m:r>
                          </m:sup>
                        </m:sSup>
                      </m:e>
                    </m:d>
                    <m:r>
                      <a:rPr lang="en-US" sz="3200" b="0" i="1" smtClean="0">
                        <a:solidFill>
                          <a:srgbClr val="C00000"/>
                        </a:solidFill>
                        <a:latin typeface="Cambria Math" panose="02040503050406030204" pitchFamily="18" charset="0"/>
                      </a:rPr>
                      <m:t>≤</m:t>
                    </m:r>
                  </m:oMath>
                </a14:m>
                <a:r>
                  <a:rPr lang="en-US" sz="3200" dirty="0">
                    <a:solidFill>
                      <a:srgbClr val="C00000"/>
                    </a:solidFill>
                  </a:rPr>
                  <a:t> </a:t>
                </a:r>
                <a14:m>
                  <m:oMath xmlns:m="http://schemas.openxmlformats.org/officeDocument/2006/math">
                    <m:nary>
                      <m:naryPr>
                        <m:chr m:val="∑"/>
                        <m:supHide m:val="on"/>
                        <m:ctrlPr>
                          <a:rPr lang="en-US" sz="3200" b="0" i="1" smtClean="0">
                            <a:solidFill>
                              <a:srgbClr val="C00000"/>
                            </a:solidFill>
                            <a:latin typeface="Cambria Math" panose="02040503050406030204" pitchFamily="18" charset="0"/>
                          </a:rPr>
                        </m:ctrlPr>
                      </m:naryPr>
                      <m:sub>
                        <m:r>
                          <m:rPr>
                            <m:brk m:alnAt="7"/>
                          </m:rPr>
                          <a:rPr lang="en-US" sz="3200" b="0" i="1" smtClean="0">
                            <a:solidFill>
                              <a:srgbClr val="C00000"/>
                            </a:solidFill>
                            <a:latin typeface="Cambria Math" panose="02040503050406030204" pitchFamily="18" charset="0"/>
                          </a:rPr>
                          <m:t>𝑖</m:t>
                        </m:r>
                        <m:r>
                          <a:rPr lang="en-US" sz="3200" b="0" i="1" smtClean="0">
                            <a:solidFill>
                              <a:srgbClr val="C00000"/>
                            </a:solidFill>
                            <a:latin typeface="Cambria Math" panose="02040503050406030204" pitchFamily="18" charset="0"/>
                          </a:rPr>
                          <m:t>,</m:t>
                        </m:r>
                        <m:r>
                          <a:rPr lang="en-US" sz="3200" b="0" i="1" smtClean="0">
                            <a:solidFill>
                              <a:srgbClr val="C00000"/>
                            </a:solidFill>
                            <a:latin typeface="Cambria Math" panose="02040503050406030204" pitchFamily="18" charset="0"/>
                          </a:rPr>
                          <m:t>𝑗</m:t>
                        </m:r>
                      </m:sub>
                      <m:sup/>
                      <m:e>
                        <m:r>
                          <a:rPr lang="en-US" sz="3200" b="0" i="1" smtClean="0">
                            <a:solidFill>
                              <a:srgbClr val="C00000"/>
                            </a:solidFill>
                            <a:latin typeface="Cambria Math" panose="02040503050406030204" pitchFamily="18" charset="0"/>
                          </a:rPr>
                          <m:t>𝐸</m:t>
                        </m:r>
                        <m:d>
                          <m:dPr>
                            <m:begChr m:val="["/>
                            <m:endChr m:val="]"/>
                            <m:ctrlPr>
                              <a:rPr lang="en-US" sz="3200" b="0" i="1" smtClean="0">
                                <a:solidFill>
                                  <a:srgbClr val="C00000"/>
                                </a:solidFill>
                                <a:latin typeface="Cambria Math" panose="02040503050406030204" pitchFamily="18" charset="0"/>
                              </a:rPr>
                            </m:ctrlPr>
                          </m:dPr>
                          <m:e>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𝑠</m:t>
                                </m:r>
                              </m:e>
                              <m:sub>
                                <m:r>
                                  <a:rPr lang="en-US" sz="3200" b="0" i="1" smtClean="0">
                                    <a:solidFill>
                                      <a:srgbClr val="C00000"/>
                                    </a:solidFill>
                                    <a:latin typeface="Cambria Math" panose="02040503050406030204" pitchFamily="18" charset="0"/>
                                  </a:rPr>
                                  <m:t>𝑖</m:t>
                                </m:r>
                              </m:sub>
                            </m:sSub>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𝑠</m:t>
                                </m:r>
                              </m:e>
                              <m:sub>
                                <m:r>
                                  <a:rPr lang="en-US" sz="3200" b="0" i="1" smtClean="0">
                                    <a:solidFill>
                                      <a:srgbClr val="C00000"/>
                                    </a:solidFill>
                                    <a:latin typeface="Cambria Math" panose="02040503050406030204" pitchFamily="18" charset="0"/>
                                  </a:rPr>
                                  <m:t>𝑗</m:t>
                                </m:r>
                              </m:sub>
                            </m:sSub>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𝑠</m:t>
                                </m:r>
                              </m:e>
                              <m:sub>
                                <m:r>
                                  <a:rPr lang="en-US" sz="3200" b="0" i="1" smtClean="0">
                                    <a:solidFill>
                                      <a:srgbClr val="C00000"/>
                                    </a:solidFill>
                                    <a:latin typeface="Cambria Math" panose="02040503050406030204" pitchFamily="18" charset="0"/>
                                  </a:rPr>
                                  <m:t>𝑘</m:t>
                                </m:r>
                              </m:sub>
                            </m:sSub>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𝑠</m:t>
                                </m:r>
                              </m:e>
                              <m:sub>
                                <m:r>
                                  <a:rPr lang="en-US" sz="3200" b="0" i="1" smtClean="0">
                                    <a:solidFill>
                                      <a:srgbClr val="C00000"/>
                                    </a:solidFill>
                                    <a:latin typeface="Cambria Math" panose="02040503050406030204" pitchFamily="18" charset="0"/>
                                  </a:rPr>
                                  <m:t>𝑙</m:t>
                                </m:r>
                              </m:sub>
                            </m:sSub>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𝑓</m:t>
                                </m:r>
                              </m:e>
                              <m:sub>
                                <m:r>
                                  <a:rPr lang="en-US" sz="3200" b="0" i="1" smtClean="0">
                                    <a:solidFill>
                                      <a:srgbClr val="C00000"/>
                                    </a:solidFill>
                                    <a:latin typeface="Cambria Math" panose="02040503050406030204" pitchFamily="18" charset="0"/>
                                  </a:rPr>
                                  <m:t>𝑖</m:t>
                                </m:r>
                              </m:sub>
                            </m:sSub>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𝑓</m:t>
                                </m:r>
                              </m:e>
                              <m:sub>
                                <m:r>
                                  <a:rPr lang="en-US" sz="3200" b="0" i="1" smtClean="0">
                                    <a:solidFill>
                                      <a:srgbClr val="C00000"/>
                                    </a:solidFill>
                                    <a:latin typeface="Cambria Math" panose="02040503050406030204" pitchFamily="18" charset="0"/>
                                  </a:rPr>
                                  <m:t>𝑗</m:t>
                                </m:r>
                              </m:sub>
                            </m:sSub>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𝑓</m:t>
                                </m:r>
                              </m:e>
                              <m:sub>
                                <m:r>
                                  <a:rPr lang="en-US" sz="3200" b="0" i="1" smtClean="0">
                                    <a:solidFill>
                                      <a:srgbClr val="C00000"/>
                                    </a:solidFill>
                                    <a:latin typeface="Cambria Math" panose="02040503050406030204" pitchFamily="18" charset="0"/>
                                  </a:rPr>
                                  <m:t>𝑘</m:t>
                                </m:r>
                              </m:sub>
                            </m:sSub>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𝑓</m:t>
                                </m:r>
                              </m:e>
                              <m:sub>
                                <m:r>
                                  <a:rPr lang="en-US" sz="3200" b="0" i="1" smtClean="0">
                                    <a:solidFill>
                                      <a:srgbClr val="C00000"/>
                                    </a:solidFill>
                                    <a:latin typeface="Cambria Math" panose="02040503050406030204" pitchFamily="18" charset="0"/>
                                  </a:rPr>
                                  <m:t>𝑙</m:t>
                                </m:r>
                              </m:sub>
                            </m:sSub>
                          </m:e>
                        </m:d>
                      </m:e>
                    </m:nary>
                    <m:r>
                      <a:rPr lang="en-US" sz="3200" b="0" i="1" smtClean="0">
                        <a:solidFill>
                          <a:srgbClr val="C00000"/>
                        </a:solidFill>
                        <a:latin typeface="Cambria Math" panose="02040503050406030204" pitchFamily="18" charset="0"/>
                      </a:rPr>
                      <m:t>≤2</m:t>
                    </m:r>
                    <m:sSubSup>
                      <m:sSubSupPr>
                        <m:ctrlPr>
                          <a:rPr lang="en-US" sz="3200" b="0" i="1" smtClean="0">
                            <a:solidFill>
                              <a:srgbClr val="C00000"/>
                            </a:solidFill>
                            <a:latin typeface="Cambria Math" panose="02040503050406030204" pitchFamily="18" charset="0"/>
                          </a:rPr>
                        </m:ctrlPr>
                      </m:sSubSupPr>
                      <m:e>
                        <m:r>
                          <a:rPr lang="en-US" sz="3200" b="0" i="1" smtClean="0">
                            <a:solidFill>
                              <a:srgbClr val="C00000"/>
                            </a:solidFill>
                            <a:latin typeface="Cambria Math" panose="02040503050406030204" pitchFamily="18" charset="0"/>
                          </a:rPr>
                          <m:t>𝐹</m:t>
                        </m:r>
                      </m:e>
                      <m:sub>
                        <m:r>
                          <a:rPr lang="en-US" sz="3200" b="0" i="1" smtClean="0">
                            <a:solidFill>
                              <a:srgbClr val="C00000"/>
                            </a:solidFill>
                            <a:latin typeface="Cambria Math" panose="02040503050406030204" pitchFamily="18" charset="0"/>
                          </a:rPr>
                          <m:t>2</m:t>
                        </m:r>
                      </m:sub>
                      <m:sup>
                        <m:r>
                          <a:rPr lang="en-US" sz="3200" b="0" i="1" smtClean="0">
                            <a:solidFill>
                              <a:srgbClr val="C00000"/>
                            </a:solidFill>
                            <a:latin typeface="Cambria Math" panose="02040503050406030204" pitchFamily="18" charset="0"/>
                          </a:rPr>
                          <m:t>2</m:t>
                        </m:r>
                      </m:sup>
                    </m:sSubSup>
                  </m:oMath>
                </a14:m>
                <a:endParaRPr lang="en-US" sz="3200" dirty="0"/>
              </a:p>
            </p:txBody>
          </p:sp>
        </mc:Choice>
        <mc:Fallback xmlns="">
          <p:sp>
            <p:nvSpPr>
              <p:cNvPr id="7" name="Rectangle 6">
                <a:extLst>
                  <a:ext uri="{FF2B5EF4-FFF2-40B4-BE49-F238E27FC236}">
                    <a16:creationId xmlns:a16="http://schemas.microsoft.com/office/drawing/2014/main" id="{133AA5B8-8DF2-48A8-AB73-B8A511479AD0}"/>
                  </a:ext>
                </a:extLst>
              </p:cNvPr>
              <p:cNvSpPr>
                <a:spLocks noRot="1" noChangeAspect="1" noMove="1" noResize="1" noEditPoints="1" noAdjustHandles="1" noChangeArrowheads="1" noChangeShapeType="1" noTextEdit="1"/>
              </p:cNvSpPr>
              <p:nvPr/>
            </p:nvSpPr>
            <p:spPr>
              <a:xfrm>
                <a:off x="2001520" y="4001294"/>
                <a:ext cx="7650480" cy="676147"/>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23261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419AC-DCE6-4371-8DE2-D617E99D653D}"/>
              </a:ext>
            </a:extLst>
          </p:cNvPr>
          <p:cNvSpPr>
            <a:spLocks noGrp="1"/>
          </p:cNvSpPr>
          <p:nvPr>
            <p:ph type="title"/>
          </p:nvPr>
        </p:nvSpPr>
        <p:spPr/>
        <p:txBody>
          <a:bodyPr/>
          <a:lstStyle/>
          <a:p>
            <a:r>
              <a:rPr lang="en-US" dirty="0">
                <a:solidFill>
                  <a:srgbClr val="C00000"/>
                </a:solidFill>
              </a:rPr>
              <a:t>“Attack” on AMS</a:t>
            </a:r>
            <a:endParaRPr lang="en-US" dirty="0"/>
          </a:p>
        </p:txBody>
      </p:sp>
      <mc:AlternateContent xmlns:mc="http://schemas.openxmlformats.org/markup-compatibility/2006" xmlns:a14="http://schemas.microsoft.com/office/drawing/2010/main">
        <mc:Choice Requires="a14">
          <p:sp>
            <p:nvSpPr>
              <p:cNvPr id="5" name="Content Placeholder 3">
                <a:extLst>
                  <a:ext uri="{FF2B5EF4-FFF2-40B4-BE49-F238E27FC236}">
                    <a16:creationId xmlns:a16="http://schemas.microsoft.com/office/drawing/2014/main" id="{46EDD9D9-1338-4BC5-9D28-964A84C143C2}"/>
                  </a:ext>
                </a:extLst>
              </p:cNvPr>
              <p:cNvSpPr>
                <a:spLocks noGrp="1"/>
              </p:cNvSpPr>
              <p:nvPr>
                <p:ph idx="1"/>
              </p:nvPr>
            </p:nvSpPr>
            <p:spPr>
              <a:xfrm>
                <a:off x="858520" y="1825625"/>
                <a:ext cx="10242755" cy="4351338"/>
              </a:xfrm>
            </p:spPr>
            <p:txBody>
              <a:bodyPr>
                <a:normAutofit/>
              </a:bodyPr>
              <a:lstStyle/>
              <a:p>
                <a:pPr>
                  <a:buClr>
                    <a:schemeClr val="tx1"/>
                  </a:buClr>
                </a:pPr>
                <a:r>
                  <a:rPr lang="en-US" dirty="0"/>
                  <a:t>Can learn whether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𝑠</m:t>
                        </m:r>
                      </m:e>
                      <m:sub>
                        <m:r>
                          <a:rPr lang="en-US" b="0" i="1" smtClean="0">
                            <a:solidFill>
                              <a:srgbClr val="C00000"/>
                            </a:solidFill>
                            <a:latin typeface="Cambria Math" panose="02040503050406030204" pitchFamily="18" charset="0"/>
                          </a:rPr>
                          <m:t>𝑖</m:t>
                        </m:r>
                      </m:sub>
                    </m:sSub>
                    <m:r>
                      <a:rPr lang="en-US" b="0" i="0" smtClean="0">
                        <a:solidFill>
                          <a:srgbClr val="C00000"/>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𝑠</m:t>
                        </m:r>
                      </m:e>
                      <m:sub>
                        <m:r>
                          <a:rPr lang="en-US" b="0" i="1" smtClean="0">
                            <a:solidFill>
                              <a:srgbClr val="C00000"/>
                            </a:solidFill>
                            <a:latin typeface="Cambria Math" panose="02040503050406030204" pitchFamily="18" charset="0"/>
                          </a:rPr>
                          <m:t>𝑗</m:t>
                        </m:r>
                      </m:sub>
                    </m:sSub>
                  </m:oMath>
                </a14:m>
                <a:r>
                  <a:rPr lang="en-US" dirty="0"/>
                  <a:t> from </a:t>
                </a:r>
                <a14:m>
                  <m:oMath xmlns:m="http://schemas.openxmlformats.org/officeDocument/2006/math">
                    <m:d>
                      <m:dPr>
                        <m:begChr m:val="⟨"/>
                        <m:endChr m:val="⟩"/>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𝑠</m:t>
                        </m:r>
                        <m:r>
                          <a:rPr lang="en-US" b="0" i="1" smtClean="0">
                            <a:solidFill>
                              <a:srgbClr val="C00000"/>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𝑒</m:t>
                                </m:r>
                              </m:e>
                              <m:sub>
                                <m:r>
                                  <a:rPr lang="en-US" b="0" i="1" smtClean="0">
                                    <a:solidFill>
                                      <a:srgbClr val="C00000"/>
                                    </a:solidFill>
                                    <a:latin typeface="Cambria Math" panose="02040503050406030204" pitchFamily="18" charset="0"/>
                                  </a:rPr>
                                  <m:t>𝑖</m:t>
                                </m:r>
                              </m:sub>
                            </m:sSub>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𝑒</m:t>
                            </m:r>
                          </m:e>
                          <m:sub>
                            <m:r>
                              <a:rPr lang="en-US" b="0" i="1" smtClean="0">
                                <a:solidFill>
                                  <a:srgbClr val="C00000"/>
                                </a:solidFill>
                                <a:latin typeface="Cambria Math" panose="02040503050406030204" pitchFamily="18" charset="0"/>
                              </a:rPr>
                              <m:t>𝑗</m:t>
                            </m:r>
                          </m:sub>
                        </m:sSub>
                      </m:e>
                    </m:d>
                  </m:oMath>
                </a14:m>
                <a:r>
                  <a:rPr lang="en-US" dirty="0"/>
                  <a:t> </a:t>
                </a:r>
              </a:p>
              <a:p>
                <a:pPr>
                  <a:buClr>
                    <a:schemeClr val="tx1"/>
                  </a:buClr>
                </a:pPr>
                <a:r>
                  <a:rPr lang="en-US" dirty="0"/>
                  <a:t>Let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𝑓</m:t>
                        </m:r>
                      </m:e>
                      <m:sub>
                        <m:r>
                          <a:rPr lang="en-US" b="0" i="1" smtClean="0">
                            <a:solidFill>
                              <a:srgbClr val="C00000"/>
                            </a:solidFill>
                            <a:latin typeface="Cambria Math" panose="02040503050406030204" pitchFamily="18" charset="0"/>
                          </a:rPr>
                          <m:t>𝑖</m:t>
                        </m:r>
                      </m:sub>
                    </m:sSub>
                    <m:r>
                      <a:rPr lang="en-US" b="0" i="1" smtClean="0">
                        <a:solidFill>
                          <a:srgbClr val="C00000"/>
                        </a:solidFill>
                        <a:latin typeface="Cambria Math" panose="02040503050406030204" pitchFamily="18" charset="0"/>
                      </a:rPr>
                      <m:t>=1</m:t>
                    </m:r>
                  </m:oMath>
                </a14:m>
                <a:r>
                  <a:rPr lang="en-US" dirty="0"/>
                  <a:t> if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𝑠</m:t>
                        </m:r>
                      </m:e>
                      <m:sub>
                        <m:r>
                          <a:rPr lang="en-US" b="0" i="1" smtClean="0">
                            <a:solidFill>
                              <a:srgbClr val="C00000"/>
                            </a:solidFill>
                            <a:latin typeface="Cambria Math" panose="02040503050406030204" pitchFamily="18" charset="0"/>
                          </a:rPr>
                          <m:t>𝑖</m:t>
                        </m:r>
                      </m:sub>
                    </m:sSub>
                    <m:r>
                      <a:rPr lang="en-US" b="0" i="1" smtClean="0">
                        <a:solidFill>
                          <a:srgbClr val="C00000"/>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𝑠</m:t>
                        </m:r>
                      </m:e>
                      <m:sub>
                        <m:r>
                          <a:rPr lang="en-US" b="0" i="1" smtClean="0">
                            <a:solidFill>
                              <a:srgbClr val="C00000"/>
                            </a:solidFill>
                            <a:latin typeface="Cambria Math" panose="02040503050406030204" pitchFamily="18" charset="0"/>
                          </a:rPr>
                          <m:t>1</m:t>
                        </m:r>
                      </m:sub>
                    </m:sSub>
                  </m:oMath>
                </a14:m>
                <a:r>
                  <a:rPr lang="en-US" dirty="0"/>
                  <a:t> and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𝑓</m:t>
                        </m:r>
                      </m:e>
                      <m:sub>
                        <m:r>
                          <a:rPr lang="en-US" b="0" i="1" smtClean="0">
                            <a:solidFill>
                              <a:srgbClr val="C00000"/>
                            </a:solidFill>
                            <a:latin typeface="Cambria Math" panose="02040503050406030204" pitchFamily="18" charset="0"/>
                          </a:rPr>
                          <m:t>𝑖</m:t>
                        </m:r>
                      </m:sub>
                    </m:sSub>
                    <m:r>
                      <a:rPr lang="en-US" b="0" i="1" smtClean="0">
                        <a:solidFill>
                          <a:srgbClr val="C00000"/>
                        </a:solidFill>
                        <a:latin typeface="Cambria Math" panose="02040503050406030204" pitchFamily="18" charset="0"/>
                      </a:rPr>
                      <m:t>=−1</m:t>
                    </m:r>
                  </m:oMath>
                </a14:m>
                <a:r>
                  <a:rPr lang="en-US" dirty="0"/>
                  <a:t> if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𝑠</m:t>
                        </m:r>
                      </m:e>
                      <m:sub>
                        <m:r>
                          <a:rPr lang="en-US" b="0" i="1" smtClean="0">
                            <a:solidFill>
                              <a:srgbClr val="C00000"/>
                            </a:solidFill>
                            <a:latin typeface="Cambria Math" panose="02040503050406030204" pitchFamily="18" charset="0"/>
                          </a:rPr>
                          <m:t>𝑖</m:t>
                        </m:r>
                      </m:sub>
                    </m:sSub>
                    <m:r>
                      <a:rPr lang="en-US" b="0" i="1" smtClean="0">
                        <a:solidFill>
                          <a:srgbClr val="C00000"/>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𝑠</m:t>
                        </m:r>
                      </m:e>
                      <m:sub>
                        <m:r>
                          <a:rPr lang="en-US" b="0" i="1" smtClean="0">
                            <a:solidFill>
                              <a:srgbClr val="C00000"/>
                            </a:solidFill>
                            <a:latin typeface="Cambria Math" panose="02040503050406030204" pitchFamily="18" charset="0"/>
                          </a:rPr>
                          <m:t>1</m:t>
                        </m:r>
                      </m:sub>
                    </m:sSub>
                  </m:oMath>
                </a14:m>
                <a:endParaRPr lang="en-US" dirty="0">
                  <a:solidFill>
                    <a:schemeClr val="tx1"/>
                  </a:solidFill>
                </a:endParaRPr>
              </a:p>
              <a:p>
                <a:pPr>
                  <a:buClr>
                    <a:schemeClr val="tx1"/>
                  </a:buClr>
                </a:pPr>
                <a14:m>
                  <m:oMath xmlns:m="http://schemas.openxmlformats.org/officeDocument/2006/math">
                    <m:r>
                      <a:rPr lang="en-US" b="0" i="1" smtClean="0">
                        <a:solidFill>
                          <a:srgbClr val="C00000"/>
                        </a:solidFill>
                        <a:latin typeface="Cambria Math" panose="02040503050406030204" pitchFamily="18" charset="0"/>
                      </a:rPr>
                      <m:t>𝑍</m:t>
                    </m:r>
                    <m:r>
                      <a:rPr lang="en-US" b="0" i="1" smtClean="0">
                        <a:solidFill>
                          <a:srgbClr val="C00000"/>
                        </a:solidFill>
                        <a:latin typeface="Cambria Math" panose="02040503050406030204" pitchFamily="18" charset="0"/>
                      </a:rPr>
                      <m:t>=</m:t>
                    </m:r>
                    <m:d>
                      <m:dPr>
                        <m:begChr m:val="⟨"/>
                        <m:endChr m:val="⟩"/>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𝑠</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𝑓</m:t>
                        </m:r>
                      </m:e>
                    </m:d>
                    <m:r>
                      <a:rPr lang="en-US" b="0" i="1" smtClean="0">
                        <a:solidFill>
                          <a:srgbClr val="C00000"/>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𝑠</m:t>
                        </m:r>
                      </m:e>
                      <m:sub>
                        <m:r>
                          <a:rPr lang="en-US" b="0" i="1" smtClean="0">
                            <a:solidFill>
                              <a:srgbClr val="C00000"/>
                            </a:solidFill>
                            <a:latin typeface="Cambria Math" panose="02040503050406030204" pitchFamily="18" charset="0"/>
                          </a:rPr>
                          <m:t>1</m:t>
                        </m:r>
                      </m:sub>
                    </m:sSub>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𝑓</m:t>
                        </m:r>
                      </m:e>
                      <m:sub>
                        <m:r>
                          <a:rPr lang="en-US" b="0" i="1" smtClean="0">
                            <a:solidFill>
                              <a:srgbClr val="C00000"/>
                            </a:solidFill>
                            <a:latin typeface="Cambria Math" panose="02040503050406030204" pitchFamily="18" charset="0"/>
                          </a:rPr>
                          <m:t>1</m:t>
                        </m:r>
                      </m:sub>
                    </m:sSub>
                    <m:r>
                      <a:rPr lang="en-US" b="0" i="1" smtClean="0">
                        <a:solidFill>
                          <a:srgbClr val="C00000"/>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𝑠</m:t>
                        </m:r>
                      </m:e>
                      <m:sub>
                        <m:r>
                          <a:rPr lang="en-US" b="0" i="1" smtClean="0">
                            <a:solidFill>
                              <a:srgbClr val="C00000"/>
                            </a:solidFill>
                            <a:latin typeface="Cambria Math" panose="02040503050406030204" pitchFamily="18" charset="0"/>
                          </a:rPr>
                          <m:t>𝑛</m:t>
                        </m:r>
                      </m:sub>
                    </m:sSub>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𝑓</m:t>
                        </m:r>
                      </m:e>
                      <m:sub>
                        <m:r>
                          <a:rPr lang="en-US" b="0" i="1" smtClean="0">
                            <a:solidFill>
                              <a:srgbClr val="C00000"/>
                            </a:solidFill>
                            <a:latin typeface="Cambria Math" panose="02040503050406030204" pitchFamily="18" charset="0"/>
                          </a:rPr>
                          <m:t>𝑛</m:t>
                        </m:r>
                      </m:sub>
                    </m:sSub>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𝑚</m:t>
                    </m:r>
                  </m:oMath>
                </a14:m>
                <a:r>
                  <a:rPr lang="en-US" dirty="0">
                    <a:solidFill>
                      <a:schemeClr val="tx1"/>
                    </a:solidFill>
                  </a:rPr>
                  <a:t> and </a:t>
                </a:r>
                <a14:m>
                  <m:oMath xmlns:m="http://schemas.openxmlformats.org/officeDocument/2006/math">
                    <m:sSup>
                      <m:sSupPr>
                        <m:ctrlPr>
                          <a:rPr lang="en-US" sz="2800" b="0" i="1" smtClean="0">
                            <a:solidFill>
                              <a:srgbClr val="C00000"/>
                            </a:solidFill>
                            <a:latin typeface="Cambria Math" panose="02040503050406030204" pitchFamily="18" charset="0"/>
                          </a:rPr>
                        </m:ctrlPr>
                      </m:sSupPr>
                      <m:e>
                        <m:r>
                          <a:rPr lang="en-US" sz="2800" b="0" i="1" smtClean="0">
                            <a:solidFill>
                              <a:srgbClr val="C00000"/>
                            </a:solidFill>
                            <a:latin typeface="Cambria Math" panose="02040503050406030204" pitchFamily="18" charset="0"/>
                          </a:rPr>
                          <m:t>𝑍</m:t>
                        </m:r>
                      </m:e>
                      <m:sup>
                        <m:r>
                          <a:rPr lang="en-US" sz="2800" b="0" i="1" smtClean="0">
                            <a:solidFill>
                              <a:srgbClr val="C00000"/>
                            </a:solidFill>
                            <a:latin typeface="Cambria Math" panose="02040503050406030204" pitchFamily="18" charset="0"/>
                          </a:rPr>
                          <m:t>2</m:t>
                        </m:r>
                      </m:sup>
                    </m:sSup>
                    <m:r>
                      <a:rPr lang="en-US" sz="2800" b="0" i="1" smtClean="0">
                        <a:solidFill>
                          <a:srgbClr val="C00000"/>
                        </a:solidFill>
                        <a:latin typeface="Cambria Math" panose="02040503050406030204" pitchFamily="18" charset="0"/>
                      </a:rPr>
                      <m:t>=</m:t>
                    </m:r>
                    <m:sSup>
                      <m:sSupPr>
                        <m:ctrlPr>
                          <a:rPr lang="en-US" sz="2800" b="0" i="1" smtClean="0">
                            <a:solidFill>
                              <a:srgbClr val="C00000"/>
                            </a:solidFill>
                            <a:latin typeface="Cambria Math" panose="02040503050406030204" pitchFamily="18" charset="0"/>
                          </a:rPr>
                        </m:ctrlPr>
                      </m:sSupPr>
                      <m:e>
                        <m:r>
                          <a:rPr lang="en-US" sz="2800" b="0" i="1" smtClean="0">
                            <a:solidFill>
                              <a:srgbClr val="C00000"/>
                            </a:solidFill>
                            <a:latin typeface="Cambria Math" panose="02040503050406030204" pitchFamily="18" charset="0"/>
                          </a:rPr>
                          <m:t>𝑚</m:t>
                        </m:r>
                      </m:e>
                      <m:sup>
                        <m:r>
                          <a:rPr lang="en-US" sz="2800" b="0" i="1" smtClean="0">
                            <a:solidFill>
                              <a:srgbClr val="C00000"/>
                            </a:solidFill>
                            <a:latin typeface="Cambria Math" panose="02040503050406030204" pitchFamily="18" charset="0"/>
                          </a:rPr>
                          <m:t>2</m:t>
                        </m:r>
                      </m:sup>
                    </m:sSup>
                  </m:oMath>
                </a14:m>
                <a:r>
                  <a:rPr lang="en-US" dirty="0">
                    <a:solidFill>
                      <a:schemeClr val="tx1"/>
                    </a:solidFill>
                  </a:rPr>
                  <a:t> deterministically</a:t>
                </a:r>
              </a:p>
              <a:p>
                <a:pPr>
                  <a:buClr>
                    <a:schemeClr val="tx1"/>
                  </a:buClr>
                </a:pPr>
                <a:endParaRPr lang="en-US" dirty="0"/>
              </a:p>
              <a:p>
                <a:pPr>
                  <a:buClr>
                    <a:schemeClr val="tx1"/>
                  </a:buClr>
                </a:pPr>
                <a:r>
                  <a:rPr lang="en-US" dirty="0">
                    <a:solidFill>
                      <a:schemeClr val="tx1"/>
                    </a:solidFill>
                  </a:rPr>
                  <a:t>What happened?</a:t>
                </a:r>
                <a:r>
                  <a:rPr lang="en-US" dirty="0"/>
                  <a:t> Randomness of algorithm not independent of input</a:t>
                </a:r>
              </a:p>
            </p:txBody>
          </p:sp>
        </mc:Choice>
        <mc:Fallback xmlns="">
          <p:sp>
            <p:nvSpPr>
              <p:cNvPr id="5" name="Content Placeholder 3">
                <a:extLst>
                  <a:ext uri="{FF2B5EF4-FFF2-40B4-BE49-F238E27FC236}">
                    <a16:creationId xmlns:a16="http://schemas.microsoft.com/office/drawing/2014/main" id="{46EDD9D9-1338-4BC5-9D28-964A84C143C2}"/>
                  </a:ext>
                </a:extLst>
              </p:cNvPr>
              <p:cNvSpPr>
                <a:spLocks noGrp="1" noRot="1" noChangeAspect="1" noMove="1" noResize="1" noEditPoints="1" noAdjustHandles="1" noChangeArrowheads="1" noChangeShapeType="1" noTextEdit="1"/>
              </p:cNvSpPr>
              <p:nvPr>
                <p:ph idx="1"/>
              </p:nvPr>
            </p:nvSpPr>
            <p:spPr>
              <a:xfrm>
                <a:off x="858520" y="1825625"/>
                <a:ext cx="10242755" cy="4351338"/>
              </a:xfrm>
              <a:blipFill>
                <a:blip r:embed="rId2"/>
                <a:stretch>
                  <a:fillRect l="-1071" t="-1401"/>
                </a:stretch>
              </a:blipFill>
            </p:spPr>
            <p:txBody>
              <a:bodyPr/>
              <a:lstStyle/>
              <a:p>
                <a:r>
                  <a:rPr lang="en-US">
                    <a:noFill/>
                  </a:rPr>
                  <a:t> </a:t>
                </a:r>
              </a:p>
            </p:txBody>
          </p:sp>
        </mc:Fallback>
      </mc:AlternateContent>
    </p:spTree>
    <p:extLst>
      <p:ext uri="{BB962C8B-B14F-4D97-AF65-F5344CB8AC3E}">
        <p14:creationId xmlns:p14="http://schemas.microsoft.com/office/powerpoint/2010/main" val="934212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419AC-DCE6-4371-8DE2-D617E99D653D}"/>
              </a:ext>
            </a:extLst>
          </p:cNvPr>
          <p:cNvSpPr>
            <a:spLocks noGrp="1"/>
          </p:cNvSpPr>
          <p:nvPr>
            <p:ph type="title"/>
          </p:nvPr>
        </p:nvSpPr>
        <p:spPr/>
        <p:txBody>
          <a:bodyPr/>
          <a:lstStyle/>
          <a:p>
            <a:r>
              <a:rPr lang="en-US" dirty="0">
                <a:solidFill>
                  <a:srgbClr val="C00000"/>
                </a:solidFill>
              </a:rPr>
              <a:t>Reconstruction Attack on Linear Sketches</a:t>
            </a:r>
            <a:endParaRPr lang="en-US" dirty="0"/>
          </a:p>
        </p:txBody>
      </p:sp>
      <mc:AlternateContent xmlns:mc="http://schemas.openxmlformats.org/markup-compatibility/2006" xmlns:a14="http://schemas.microsoft.com/office/drawing/2010/main">
        <mc:Choice Requires="a14">
          <p:sp>
            <p:nvSpPr>
              <p:cNvPr id="5" name="Content Placeholder 3">
                <a:extLst>
                  <a:ext uri="{FF2B5EF4-FFF2-40B4-BE49-F238E27FC236}">
                    <a16:creationId xmlns:a16="http://schemas.microsoft.com/office/drawing/2014/main" id="{46EDD9D9-1338-4BC5-9D28-964A84C143C2}"/>
                  </a:ext>
                </a:extLst>
              </p:cNvPr>
              <p:cNvSpPr>
                <a:spLocks noGrp="1"/>
              </p:cNvSpPr>
              <p:nvPr>
                <p:ph idx="1"/>
              </p:nvPr>
            </p:nvSpPr>
            <p:spPr>
              <a:xfrm>
                <a:off x="838200" y="1825625"/>
                <a:ext cx="10242755" cy="4351338"/>
              </a:xfrm>
            </p:spPr>
            <p:txBody>
              <a:bodyPr>
                <a:normAutofit/>
              </a:bodyPr>
              <a:lstStyle/>
              <a:p>
                <a:pPr>
                  <a:buClr>
                    <a:schemeClr val="tx1"/>
                  </a:buClr>
                </a:pPr>
                <a:r>
                  <a:rPr lang="en-US" dirty="0">
                    <a:solidFill>
                      <a:schemeClr val="tx1"/>
                    </a:solidFill>
                  </a:rPr>
                  <a:t>Linear sketches are “not robust” to adversarial attacks, must use </a:t>
                </a:r>
                <a14:m>
                  <m:oMath xmlns:m="http://schemas.openxmlformats.org/officeDocument/2006/math">
                    <m:r>
                      <m:rPr>
                        <m:sty m:val="p"/>
                      </m:rPr>
                      <a:rPr lang="en-US" sz="2800" b="0" i="0" smtClean="0">
                        <a:solidFill>
                          <a:srgbClr val="C00000"/>
                        </a:solidFill>
                        <a:latin typeface="Cambria Math" panose="02040503050406030204" pitchFamily="18" charset="0"/>
                      </a:rPr>
                      <m:t>Ω</m:t>
                    </m:r>
                    <m:r>
                      <a:rPr lang="en-US" sz="2800" b="0" i="0" smtClean="0">
                        <a:solidFill>
                          <a:srgbClr val="C00000"/>
                        </a:solidFill>
                        <a:latin typeface="Cambria Math" panose="02040503050406030204" pitchFamily="18" charset="0"/>
                      </a:rPr>
                      <m:t>(</m:t>
                    </m:r>
                    <m:r>
                      <a:rPr lang="en-US" sz="2800" b="0" i="1" smtClean="0">
                        <a:solidFill>
                          <a:srgbClr val="C00000"/>
                        </a:solidFill>
                        <a:latin typeface="Cambria Math" panose="02040503050406030204" pitchFamily="18" charset="0"/>
                      </a:rPr>
                      <m:t>𝑛</m:t>
                    </m:r>
                    <m:r>
                      <a:rPr lang="en-US" sz="2800" b="0" i="0" smtClean="0">
                        <a:solidFill>
                          <a:srgbClr val="C00000"/>
                        </a:solidFill>
                        <a:latin typeface="Cambria Math" panose="02040503050406030204" pitchFamily="18" charset="0"/>
                      </a:rPr>
                      <m:t>)</m:t>
                    </m:r>
                  </m:oMath>
                </a14:m>
                <a:r>
                  <a:rPr lang="en-US" dirty="0">
                    <a:solidFill>
                      <a:srgbClr val="C00000"/>
                    </a:solidFill>
                  </a:rPr>
                  <a:t> </a:t>
                </a:r>
                <a:r>
                  <a:rPr lang="en-US" dirty="0">
                    <a:solidFill>
                      <a:schemeClr val="tx1"/>
                    </a:solidFill>
                  </a:rPr>
                  <a:t>space </a:t>
                </a:r>
                <a:r>
                  <a:rPr lang="en-US" dirty="0">
                    <a:solidFill>
                      <a:schemeClr val="accent1"/>
                    </a:solidFill>
                  </a:rPr>
                  <a:t>[HardtWoodruff13] </a:t>
                </a:r>
              </a:p>
              <a:p>
                <a:pPr>
                  <a:buClr>
                    <a:schemeClr val="tx1"/>
                  </a:buClr>
                </a:pPr>
                <a:r>
                  <a:rPr lang="en-US" dirty="0">
                    <a:solidFill>
                      <a:schemeClr val="tx1"/>
                    </a:solidFill>
                  </a:rPr>
                  <a:t>Approximately learn sketch matrix </a:t>
                </a:r>
                <a14:m>
                  <m:oMath xmlns:m="http://schemas.openxmlformats.org/officeDocument/2006/math">
                    <m:r>
                      <a:rPr lang="en-US" b="0" i="1" smtClean="0">
                        <a:solidFill>
                          <a:srgbClr val="C00000"/>
                        </a:solidFill>
                        <a:latin typeface="Cambria Math" panose="02040503050406030204" pitchFamily="18" charset="0"/>
                      </a:rPr>
                      <m:t>𝑈</m:t>
                    </m:r>
                  </m:oMath>
                </a14:m>
                <a:r>
                  <a:rPr lang="en-US" dirty="0">
                    <a:solidFill>
                      <a:schemeClr val="tx1"/>
                    </a:solidFill>
                  </a:rPr>
                  <a:t>, query something in the kernel of </a:t>
                </a:r>
                <a14:m>
                  <m:oMath xmlns:m="http://schemas.openxmlformats.org/officeDocument/2006/math">
                    <m:r>
                      <a:rPr lang="en-US" b="0" i="1" smtClean="0">
                        <a:solidFill>
                          <a:srgbClr val="C00000"/>
                        </a:solidFill>
                        <a:latin typeface="Cambria Math" panose="02040503050406030204" pitchFamily="18" charset="0"/>
                      </a:rPr>
                      <m:t>𝑈</m:t>
                    </m:r>
                  </m:oMath>
                </a14:m>
                <a:endParaRPr lang="en-US" b="0" dirty="0">
                  <a:solidFill>
                    <a:srgbClr val="C00000"/>
                  </a:solidFill>
                </a:endParaRPr>
              </a:p>
              <a:p>
                <a:pPr>
                  <a:buClr>
                    <a:schemeClr val="tx1"/>
                  </a:buClr>
                </a:pPr>
                <a:r>
                  <a:rPr lang="en-US" dirty="0">
                    <a:solidFill>
                      <a:schemeClr val="tx1"/>
                    </a:solidFill>
                  </a:rPr>
                  <a:t>Iterative process, start with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𝑉</m:t>
                        </m:r>
                      </m:e>
                      <m:sub>
                        <m:r>
                          <a:rPr lang="en-US" b="0" i="1" smtClean="0">
                            <a:solidFill>
                              <a:srgbClr val="C00000"/>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𝑉</m:t>
                        </m:r>
                      </m:e>
                      <m:sub>
                        <m:r>
                          <a:rPr lang="en-US" b="0" i="1" smtClean="0">
                            <a:solidFill>
                              <a:srgbClr val="C00000"/>
                            </a:solidFill>
                            <a:latin typeface="Cambria Math" panose="02040503050406030204" pitchFamily="18" charset="0"/>
                          </a:rPr>
                          <m:t>𝑟</m:t>
                        </m:r>
                      </m:sub>
                    </m:sSub>
                  </m:oMath>
                </a14:m>
                <a:endParaRPr lang="en-US" dirty="0">
                  <a:solidFill>
                    <a:schemeClr val="tx1"/>
                  </a:solidFill>
                </a:endParaRPr>
              </a:p>
              <a:p>
                <a:pPr>
                  <a:buClr>
                    <a:schemeClr val="tx1"/>
                  </a:buClr>
                </a:pPr>
                <a:r>
                  <a:rPr lang="en-US" dirty="0">
                    <a:solidFill>
                      <a:schemeClr val="tx1"/>
                    </a:solidFill>
                  </a:rPr>
                  <a:t>Correlation finding: Find vectors weakly correlated with </a:t>
                </a:r>
                <a14:m>
                  <m:oMath xmlns:m="http://schemas.openxmlformats.org/officeDocument/2006/math">
                    <m:r>
                      <a:rPr lang="en-US" b="0" i="1" smtClean="0">
                        <a:solidFill>
                          <a:srgbClr val="C00000"/>
                        </a:solidFill>
                        <a:latin typeface="Cambria Math" panose="02040503050406030204" pitchFamily="18" charset="0"/>
                      </a:rPr>
                      <m:t>𝑈</m:t>
                    </m:r>
                  </m:oMath>
                </a14:m>
                <a:r>
                  <a:rPr lang="en-US" dirty="0">
                    <a:solidFill>
                      <a:schemeClr val="tx1"/>
                    </a:solidFill>
                  </a:rPr>
                  <a:t> orthogonal to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𝑉</m:t>
                        </m:r>
                      </m:e>
                      <m:sub>
                        <m:r>
                          <a:rPr lang="en-US" b="0" i="1" smtClean="0">
                            <a:solidFill>
                              <a:srgbClr val="C00000"/>
                            </a:solidFill>
                            <a:latin typeface="Cambria Math" panose="02040503050406030204" pitchFamily="18" charset="0"/>
                          </a:rPr>
                          <m:t>𝑖</m:t>
                        </m:r>
                        <m:r>
                          <a:rPr lang="en-US" b="0" i="1" smtClean="0">
                            <a:solidFill>
                              <a:srgbClr val="C00000"/>
                            </a:solidFill>
                            <a:latin typeface="Cambria Math" panose="02040503050406030204" pitchFamily="18" charset="0"/>
                          </a:rPr>
                          <m:t>−1</m:t>
                        </m:r>
                      </m:sub>
                    </m:sSub>
                  </m:oMath>
                </a14:m>
                <a:endParaRPr lang="en-US" dirty="0">
                  <a:solidFill>
                    <a:schemeClr val="tx1"/>
                  </a:solidFill>
                </a:endParaRPr>
              </a:p>
              <a:p>
                <a:pPr>
                  <a:buClr>
                    <a:schemeClr val="tx1"/>
                  </a:buClr>
                </a:pPr>
                <a:r>
                  <a:rPr lang="en-US" dirty="0">
                    <a:solidFill>
                      <a:srgbClr val="00B050"/>
                    </a:solidFill>
                  </a:rPr>
                  <a:t>Boosting</a:t>
                </a:r>
                <a:r>
                  <a:rPr lang="en-US" dirty="0">
                    <a:solidFill>
                      <a:schemeClr val="tx1"/>
                    </a:solidFill>
                  </a:rPr>
                  <a:t>: Use these vectors to find strongly correlated vector </a:t>
                </a:r>
                <a14:m>
                  <m:oMath xmlns:m="http://schemas.openxmlformats.org/officeDocument/2006/math">
                    <m:r>
                      <a:rPr lang="en-US" b="0" i="1" smtClean="0">
                        <a:solidFill>
                          <a:srgbClr val="C00000"/>
                        </a:solidFill>
                        <a:latin typeface="Cambria Math" panose="02040503050406030204" pitchFamily="18" charset="0"/>
                      </a:rPr>
                      <m:t>𝑣</m:t>
                    </m:r>
                  </m:oMath>
                </a14:m>
                <a:endParaRPr lang="en-US" dirty="0">
                  <a:solidFill>
                    <a:srgbClr val="C00000"/>
                  </a:solidFill>
                </a:endParaRPr>
              </a:p>
              <a:p>
                <a:pPr>
                  <a:buClr>
                    <a:schemeClr val="tx1"/>
                  </a:buClr>
                </a:pPr>
                <a:r>
                  <a:rPr lang="en-US" dirty="0">
                    <a:solidFill>
                      <a:srgbClr val="00B050"/>
                    </a:solidFill>
                  </a:rPr>
                  <a:t>Progress</a:t>
                </a:r>
                <a:r>
                  <a:rPr lang="en-US" dirty="0">
                    <a:solidFill>
                      <a:schemeClr val="tx1"/>
                    </a:solidFill>
                  </a:rPr>
                  <a:t>: Set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𝑉</m:t>
                        </m:r>
                      </m:e>
                      <m:sub>
                        <m:r>
                          <a:rPr lang="en-US" b="0" i="1" smtClean="0">
                            <a:solidFill>
                              <a:srgbClr val="C00000"/>
                            </a:solidFill>
                            <a:latin typeface="Cambria Math" panose="02040503050406030204" pitchFamily="18" charset="0"/>
                          </a:rPr>
                          <m:t>𝑖</m:t>
                        </m:r>
                      </m:sub>
                    </m:sSub>
                    <m:r>
                      <a:rPr lang="en-US" b="0" i="1" smtClean="0">
                        <a:solidFill>
                          <a:srgbClr val="C00000"/>
                        </a:solidFill>
                        <a:latin typeface="Cambria Math" panose="02040503050406030204" pitchFamily="18" charset="0"/>
                      </a:rPr>
                      <m:t>=</m:t>
                    </m:r>
                    <m:r>
                      <m:rPr>
                        <m:sty m:val="p"/>
                      </m:rPr>
                      <a:rPr lang="en-US" b="0" i="0" smtClean="0">
                        <a:solidFill>
                          <a:srgbClr val="C00000"/>
                        </a:solidFill>
                        <a:latin typeface="Cambria Math" panose="02040503050406030204" pitchFamily="18" charset="0"/>
                      </a:rPr>
                      <m:t>span</m:t>
                    </m:r>
                    <m:r>
                      <a:rPr lang="en-US" b="0" i="1" smtClean="0">
                        <a:solidFill>
                          <a:srgbClr val="C00000"/>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𝑉</m:t>
                        </m:r>
                      </m:e>
                      <m:sub>
                        <m:r>
                          <a:rPr lang="en-US" b="0" i="1" smtClean="0">
                            <a:solidFill>
                              <a:srgbClr val="C00000"/>
                            </a:solidFill>
                            <a:latin typeface="Cambria Math" panose="02040503050406030204" pitchFamily="18" charset="0"/>
                          </a:rPr>
                          <m:t>𝑖</m:t>
                        </m:r>
                        <m:r>
                          <a:rPr lang="en-US" b="0" i="1" smtClean="0">
                            <a:solidFill>
                              <a:srgbClr val="C00000"/>
                            </a:solidFill>
                            <a:latin typeface="Cambria Math" panose="02040503050406030204" pitchFamily="18" charset="0"/>
                          </a:rPr>
                          <m:t>−1</m:t>
                        </m:r>
                      </m:sub>
                    </m:sSub>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𝑣</m:t>
                    </m:r>
                    <m:r>
                      <a:rPr lang="en-US" b="0" i="1" smtClean="0">
                        <a:solidFill>
                          <a:srgbClr val="C00000"/>
                        </a:solidFill>
                        <a:latin typeface="Cambria Math" panose="02040503050406030204" pitchFamily="18" charset="0"/>
                      </a:rPr>
                      <m:t>)</m:t>
                    </m:r>
                  </m:oMath>
                </a14:m>
                <a:endParaRPr lang="en-US" dirty="0">
                  <a:solidFill>
                    <a:schemeClr val="tx1"/>
                  </a:solidFill>
                </a:endParaRPr>
              </a:p>
            </p:txBody>
          </p:sp>
        </mc:Choice>
        <mc:Fallback xmlns="">
          <p:sp>
            <p:nvSpPr>
              <p:cNvPr id="5" name="Content Placeholder 3">
                <a:extLst>
                  <a:ext uri="{FF2B5EF4-FFF2-40B4-BE49-F238E27FC236}">
                    <a16:creationId xmlns:a16="http://schemas.microsoft.com/office/drawing/2014/main" id="{46EDD9D9-1338-4BC5-9D28-964A84C143C2}"/>
                  </a:ext>
                </a:extLst>
              </p:cNvPr>
              <p:cNvSpPr>
                <a:spLocks noGrp="1" noRot="1" noChangeAspect="1" noMove="1" noResize="1" noEditPoints="1" noAdjustHandles="1" noChangeArrowheads="1" noChangeShapeType="1" noTextEdit="1"/>
              </p:cNvSpPr>
              <p:nvPr>
                <p:ph idx="1"/>
              </p:nvPr>
            </p:nvSpPr>
            <p:spPr>
              <a:xfrm>
                <a:off x="838200" y="1825625"/>
                <a:ext cx="10242755" cy="4351338"/>
              </a:xfrm>
              <a:blipFill>
                <a:blip r:embed="rId2"/>
                <a:stretch>
                  <a:fillRect l="-1071" t="-2241" r="-1310" b="-140"/>
                </a:stretch>
              </a:blipFill>
            </p:spPr>
            <p:txBody>
              <a:bodyPr/>
              <a:lstStyle/>
              <a:p>
                <a:r>
                  <a:rPr lang="en-US">
                    <a:noFill/>
                  </a:rPr>
                  <a:t> </a:t>
                </a:r>
              </a:p>
            </p:txBody>
          </p:sp>
        </mc:Fallback>
      </mc:AlternateContent>
    </p:spTree>
    <p:extLst>
      <p:ext uri="{BB962C8B-B14F-4D97-AF65-F5344CB8AC3E}">
        <p14:creationId xmlns:p14="http://schemas.microsoft.com/office/powerpoint/2010/main" val="2429275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4B7A-8516-47FC-9176-8158CF0B5C45}"/>
              </a:ext>
            </a:extLst>
          </p:cNvPr>
          <p:cNvSpPr>
            <a:spLocks noGrp="1"/>
          </p:cNvSpPr>
          <p:nvPr>
            <p:ph type="title"/>
          </p:nvPr>
        </p:nvSpPr>
        <p:spPr/>
        <p:txBody>
          <a:bodyPr/>
          <a:lstStyle/>
          <a:p>
            <a:r>
              <a:rPr lang="en-US" dirty="0">
                <a:solidFill>
                  <a:srgbClr val="C00000"/>
                </a:solidFill>
              </a:rPr>
              <a:t>Last Time: Linear Sketch</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5255D49-9D60-44DD-910D-2EBD0529DEC9}"/>
                  </a:ext>
                </a:extLst>
              </p:cNvPr>
              <p:cNvSpPr>
                <a:spLocks noGrp="1"/>
              </p:cNvSpPr>
              <p:nvPr>
                <p:ph idx="1"/>
              </p:nvPr>
            </p:nvSpPr>
            <p:spPr/>
            <p:txBody>
              <a:bodyPr/>
              <a:lstStyle/>
              <a:p>
                <a:pPr>
                  <a:buClr>
                    <a:schemeClr val="tx1"/>
                  </a:buClr>
                </a:pPr>
                <a:r>
                  <a:rPr lang="en-US" dirty="0"/>
                  <a:t>Suppose stream </a:t>
                </a:r>
                <a14:m>
                  <m:oMath xmlns:m="http://schemas.openxmlformats.org/officeDocument/2006/math">
                    <m:r>
                      <a:rPr lang="en-US" i="1" smtClean="0">
                        <a:solidFill>
                          <a:srgbClr val="C00000"/>
                        </a:solidFill>
                        <a:latin typeface="Cambria Math" panose="02040503050406030204" pitchFamily="18" charset="0"/>
                      </a:rPr>
                      <m:t>𝑆</m:t>
                    </m:r>
                    <m:r>
                      <a:rPr lang="en-US" b="0" i="0" smtClean="0">
                        <a:solidFill>
                          <a:srgbClr val="C00000"/>
                        </a:solidFill>
                        <a:latin typeface="Cambria Math" panose="02040503050406030204" pitchFamily="18" charset="0"/>
                      </a:rPr>
                      <m:t> </m:t>
                    </m:r>
                  </m:oMath>
                </a14:m>
                <a:r>
                  <a:rPr lang="en-US" dirty="0"/>
                  <a:t>induces a frequency vector </a:t>
                </a:r>
                <a14:m>
                  <m:oMath xmlns:m="http://schemas.openxmlformats.org/officeDocument/2006/math">
                    <m:r>
                      <a:rPr lang="en-US" b="0" i="1" smtClean="0">
                        <a:solidFill>
                          <a:srgbClr val="C00000"/>
                        </a:solidFill>
                        <a:latin typeface="Cambria Math" panose="02040503050406030204" pitchFamily="18" charset="0"/>
                      </a:rPr>
                      <m:t>𝑓</m:t>
                    </m:r>
                  </m:oMath>
                </a14:m>
                <a:r>
                  <a:rPr lang="en-US" dirty="0"/>
                  <a:t> </a:t>
                </a:r>
              </a:p>
              <a:p>
                <a:pPr>
                  <a:buClr>
                    <a:schemeClr val="tx1"/>
                  </a:buClr>
                </a:pPr>
                <a:endParaRPr lang="en-US" dirty="0"/>
              </a:p>
              <a:p>
                <a:pPr>
                  <a:buClr>
                    <a:schemeClr val="tx1"/>
                  </a:buClr>
                </a:pPr>
                <a:r>
                  <a:rPr lang="en-US" dirty="0">
                    <a:solidFill>
                      <a:srgbClr val="00B050"/>
                    </a:solidFill>
                  </a:rPr>
                  <a:t>Algorithm framework</a:t>
                </a:r>
                <a:r>
                  <a:rPr lang="en-US" dirty="0"/>
                  <a:t>: </a:t>
                </a:r>
              </a:p>
              <a:p>
                <a:pPr lvl="1">
                  <a:buClr>
                    <a:schemeClr val="tx1"/>
                  </a:buClr>
                </a:pPr>
                <a:r>
                  <a:rPr lang="en-US" sz="2800" dirty="0"/>
                  <a:t>Generate a random matrix </a:t>
                </a:r>
                <a14:m>
                  <m:oMath xmlns:m="http://schemas.openxmlformats.org/officeDocument/2006/math">
                    <m:r>
                      <a:rPr lang="en-US" sz="2800" b="0" i="1" smtClean="0">
                        <a:solidFill>
                          <a:srgbClr val="C00000"/>
                        </a:solidFill>
                        <a:latin typeface="Cambria Math" panose="02040503050406030204" pitchFamily="18" charset="0"/>
                      </a:rPr>
                      <m:t>𝐴</m:t>
                    </m:r>
                  </m:oMath>
                </a14:m>
                <a:r>
                  <a:rPr lang="en-US" sz="2800" dirty="0"/>
                  <a:t> and maintain </a:t>
                </a:r>
                <a14:m>
                  <m:oMath xmlns:m="http://schemas.openxmlformats.org/officeDocument/2006/math">
                    <m:r>
                      <a:rPr lang="en-US" sz="2800" b="0" i="1" smtClean="0">
                        <a:solidFill>
                          <a:srgbClr val="C00000"/>
                        </a:solidFill>
                        <a:latin typeface="Cambria Math" panose="02040503050406030204" pitchFamily="18" charset="0"/>
                      </a:rPr>
                      <m:t>𝐴</m:t>
                    </m:r>
                    <m:r>
                      <a:rPr lang="en-US" sz="2800" b="0" i="1" smtClean="0">
                        <a:solidFill>
                          <a:srgbClr val="C00000"/>
                        </a:solidFill>
                        <a:latin typeface="Cambria Math" panose="02040503050406030204" pitchFamily="18" charset="0"/>
                      </a:rPr>
                      <m:t>⋅</m:t>
                    </m:r>
                    <m:r>
                      <a:rPr lang="en-US" sz="2800" b="0" i="1" smtClean="0">
                        <a:solidFill>
                          <a:srgbClr val="C00000"/>
                        </a:solidFill>
                        <a:latin typeface="Cambria Math" panose="02040503050406030204" pitchFamily="18" charset="0"/>
                      </a:rPr>
                      <m:t>𝑓</m:t>
                    </m:r>
                  </m:oMath>
                </a14:m>
                <a:endParaRPr lang="en-US" sz="2800" dirty="0"/>
              </a:p>
              <a:p>
                <a:pPr lvl="1">
                  <a:buClr>
                    <a:schemeClr val="tx1"/>
                  </a:buClr>
                </a:pPr>
                <a:r>
                  <a:rPr lang="en-US" sz="2800" dirty="0"/>
                  <a:t>Apply a post-processing function </a:t>
                </a:r>
                <a14:m>
                  <m:oMath xmlns:m="http://schemas.openxmlformats.org/officeDocument/2006/math">
                    <m:r>
                      <a:rPr lang="en-US" sz="2800" b="0" i="1" smtClean="0">
                        <a:solidFill>
                          <a:srgbClr val="C00000"/>
                        </a:solidFill>
                        <a:latin typeface="Cambria Math" panose="02040503050406030204" pitchFamily="18" charset="0"/>
                      </a:rPr>
                      <m:t>𝑔</m:t>
                    </m:r>
                    <m:r>
                      <a:rPr lang="en-US" sz="2800" b="0" i="1" smtClean="0">
                        <a:solidFill>
                          <a:srgbClr val="C00000"/>
                        </a:solidFill>
                        <a:latin typeface="Cambria Math" panose="02040503050406030204" pitchFamily="18" charset="0"/>
                      </a:rPr>
                      <m:t>(</m:t>
                    </m:r>
                    <m:r>
                      <a:rPr lang="en-US" sz="2800" b="0" i="1" smtClean="0">
                        <a:solidFill>
                          <a:srgbClr val="C00000"/>
                        </a:solidFill>
                        <a:latin typeface="Cambria Math" panose="02040503050406030204" pitchFamily="18" charset="0"/>
                      </a:rPr>
                      <m:t>𝐴</m:t>
                    </m:r>
                    <m:r>
                      <a:rPr lang="en-US" sz="2800" b="0" i="1" smtClean="0">
                        <a:solidFill>
                          <a:srgbClr val="C00000"/>
                        </a:solidFill>
                        <a:latin typeface="Cambria Math" panose="02040503050406030204" pitchFamily="18" charset="0"/>
                      </a:rPr>
                      <m:t>⋅</m:t>
                    </m:r>
                    <m:r>
                      <a:rPr lang="en-US" sz="2800" b="0" i="1" smtClean="0">
                        <a:solidFill>
                          <a:srgbClr val="C00000"/>
                        </a:solidFill>
                        <a:latin typeface="Cambria Math" panose="02040503050406030204" pitchFamily="18" charset="0"/>
                      </a:rPr>
                      <m:t>𝑓</m:t>
                    </m:r>
                    <m:r>
                      <a:rPr lang="en-US" sz="2800" b="0" i="1" smtClean="0">
                        <a:solidFill>
                          <a:srgbClr val="C00000"/>
                        </a:solidFill>
                        <a:latin typeface="Cambria Math" panose="02040503050406030204" pitchFamily="18" charset="0"/>
                      </a:rPr>
                      <m:t>)</m:t>
                    </m:r>
                  </m:oMath>
                </a14:m>
                <a:r>
                  <a:rPr lang="en-US" sz="2800" dirty="0"/>
                  <a:t> as the output</a:t>
                </a:r>
              </a:p>
              <a:p>
                <a:pPr>
                  <a:buClr>
                    <a:schemeClr val="tx1"/>
                  </a:buClr>
                </a:pPr>
                <a:endParaRPr lang="en-US" dirty="0"/>
              </a:p>
              <a:p>
                <a:pPr>
                  <a:buClr>
                    <a:schemeClr val="tx1"/>
                  </a:buClr>
                </a:pPr>
                <a:r>
                  <a:rPr lang="en-US" dirty="0"/>
                  <a:t>What algorithms have we discussed that fit this framework?</a:t>
                </a:r>
              </a:p>
            </p:txBody>
          </p:sp>
        </mc:Choice>
        <mc:Fallback xmlns="">
          <p:sp>
            <p:nvSpPr>
              <p:cNvPr id="3" name="Content Placeholder 2">
                <a:extLst>
                  <a:ext uri="{FF2B5EF4-FFF2-40B4-BE49-F238E27FC236}">
                    <a16:creationId xmlns:a16="http://schemas.microsoft.com/office/drawing/2014/main" id="{15255D49-9D60-44DD-910D-2EBD0529DEC9}"/>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922641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419AC-DCE6-4371-8DE2-D617E99D653D}"/>
              </a:ext>
            </a:extLst>
          </p:cNvPr>
          <p:cNvSpPr>
            <a:spLocks noGrp="1"/>
          </p:cNvSpPr>
          <p:nvPr>
            <p:ph type="title"/>
          </p:nvPr>
        </p:nvSpPr>
        <p:spPr/>
        <p:txBody>
          <a:bodyPr/>
          <a:lstStyle/>
          <a:p>
            <a:r>
              <a:rPr lang="en-US" dirty="0">
                <a:solidFill>
                  <a:srgbClr val="C00000"/>
                </a:solidFill>
              </a:rPr>
              <a:t>Insertion-Only Streams</a:t>
            </a:r>
            <a:endParaRPr lang="en-US" dirty="0"/>
          </a:p>
        </p:txBody>
      </p:sp>
      <p:sp>
        <p:nvSpPr>
          <p:cNvPr id="5" name="Content Placeholder 3">
            <a:extLst>
              <a:ext uri="{FF2B5EF4-FFF2-40B4-BE49-F238E27FC236}">
                <a16:creationId xmlns:a16="http://schemas.microsoft.com/office/drawing/2014/main" id="{46EDD9D9-1338-4BC5-9D28-964A84C143C2}"/>
              </a:ext>
            </a:extLst>
          </p:cNvPr>
          <p:cNvSpPr>
            <a:spLocks noGrp="1"/>
          </p:cNvSpPr>
          <p:nvPr>
            <p:ph idx="1"/>
          </p:nvPr>
        </p:nvSpPr>
        <p:spPr>
          <a:xfrm>
            <a:off x="838200" y="1825625"/>
            <a:ext cx="10242755" cy="4351338"/>
          </a:xfrm>
        </p:spPr>
        <p:txBody>
          <a:bodyPr>
            <a:normAutofit/>
          </a:bodyPr>
          <a:lstStyle/>
          <a:p>
            <a:pPr>
              <a:buClr>
                <a:schemeClr val="tx1"/>
              </a:buClr>
            </a:pPr>
            <a:r>
              <a:rPr lang="en-US" dirty="0">
                <a:solidFill>
                  <a:srgbClr val="00B050"/>
                </a:solidFill>
              </a:rPr>
              <a:t>Key</a:t>
            </a:r>
            <a:r>
              <a:rPr lang="en-US" dirty="0">
                <a:solidFill>
                  <a:schemeClr val="tx1"/>
                </a:solidFill>
              </a:rPr>
              <a:t>: Deletions are needed to perform this attack</a:t>
            </a:r>
          </a:p>
          <a:p>
            <a:pPr>
              <a:buClr>
                <a:schemeClr val="tx1"/>
              </a:buClr>
            </a:pPr>
            <a:r>
              <a:rPr lang="en-US" dirty="0"/>
              <a:t>Similar lower bounds for the sliding window model </a:t>
            </a:r>
            <a:r>
              <a:rPr lang="en-US" dirty="0">
                <a:solidFill>
                  <a:schemeClr val="accent1"/>
                </a:solidFill>
              </a:rPr>
              <a:t>[DatarGionisIndykMotwani02]</a:t>
            </a:r>
          </a:p>
          <a:p>
            <a:pPr>
              <a:buClr>
                <a:schemeClr val="tx1"/>
              </a:buClr>
            </a:pPr>
            <a:endParaRPr lang="en-US" dirty="0">
              <a:solidFill>
                <a:srgbClr val="00B0F0"/>
              </a:solidFill>
            </a:endParaRPr>
          </a:p>
          <a:p>
            <a:pPr>
              <a:buClr>
                <a:schemeClr val="tx1"/>
              </a:buClr>
            </a:pPr>
            <a:r>
              <a:rPr lang="en-US" dirty="0">
                <a:solidFill>
                  <a:schemeClr val="tx1"/>
                </a:solidFill>
              </a:rPr>
              <a:t>Assume insertion-only updates</a:t>
            </a:r>
          </a:p>
          <a:p>
            <a:pPr>
              <a:buClr>
                <a:schemeClr val="tx1"/>
              </a:buClr>
            </a:pPr>
            <a:r>
              <a:rPr lang="en-US" dirty="0"/>
              <a:t>How do the previous results work?</a:t>
            </a:r>
            <a:endParaRPr lang="en-US" dirty="0">
              <a:solidFill>
                <a:schemeClr val="tx1"/>
              </a:solidFill>
            </a:endParaRPr>
          </a:p>
        </p:txBody>
      </p:sp>
    </p:spTree>
    <p:extLst>
      <p:ext uri="{BB962C8B-B14F-4D97-AF65-F5344CB8AC3E}">
        <p14:creationId xmlns:p14="http://schemas.microsoft.com/office/powerpoint/2010/main" val="2188325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4B7A-8516-47FC-9176-8158CF0B5C45}"/>
              </a:ext>
            </a:extLst>
          </p:cNvPr>
          <p:cNvSpPr>
            <a:spLocks noGrp="1"/>
          </p:cNvSpPr>
          <p:nvPr>
            <p:ph type="title"/>
          </p:nvPr>
        </p:nvSpPr>
        <p:spPr/>
        <p:txBody>
          <a:bodyPr/>
          <a:lstStyle/>
          <a:p>
            <a:r>
              <a:rPr lang="en-US" dirty="0">
                <a:solidFill>
                  <a:srgbClr val="C00000"/>
                </a:solidFill>
              </a:rPr>
              <a:t>Robust Algorithms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5255D49-9D60-44DD-910D-2EBD0529DEC9}"/>
                  </a:ext>
                </a:extLst>
              </p:cNvPr>
              <p:cNvSpPr>
                <a:spLocks noGrp="1"/>
              </p:cNvSpPr>
              <p:nvPr>
                <p:ph idx="1"/>
              </p:nvPr>
            </p:nvSpPr>
            <p:spPr>
              <a:xfrm>
                <a:off x="838200" y="1825624"/>
                <a:ext cx="10515600" cy="4514215"/>
              </a:xfrm>
            </p:spPr>
            <p:txBody>
              <a:bodyPr>
                <a:normAutofit/>
              </a:bodyPr>
              <a:lstStyle/>
              <a:p>
                <a:r>
                  <a:rPr lang="en-US" dirty="0"/>
                  <a:t>Suppose we are trying to approximate some given function</a:t>
                </a:r>
              </a:p>
              <a:p>
                <a:pPr lvl="1"/>
                <a:r>
                  <a:rPr lang="en-US" dirty="0"/>
                  <a:t>Suppose we have a streaming algorithm for this function</a:t>
                </a:r>
              </a:p>
              <a:p>
                <a:pPr lvl="1"/>
                <a:r>
                  <a:rPr lang="en-US" dirty="0"/>
                  <a:t>Suppose this function is monotonic and the stream is insertion-only</a:t>
                </a:r>
              </a:p>
              <a:p>
                <a:r>
                  <a:rPr lang="en-US" dirty="0"/>
                  <a:t>Sketch switching framework </a:t>
                </a:r>
                <a:r>
                  <a:rPr lang="en-US" dirty="0">
                    <a:solidFill>
                      <a:schemeClr val="accent1"/>
                    </a:solidFill>
                  </a:rPr>
                  <a:t>[Ben-EliezerJayaramWoodruffYogev20] </a:t>
                </a:r>
                <a:r>
                  <a:rPr lang="en-US" dirty="0"/>
                  <a:t>gives a robust for this function </a:t>
                </a:r>
              </a:p>
              <a:p>
                <a:r>
                  <a:rPr lang="en-US" dirty="0"/>
                  <a:t>Start many instances of the streaming algorithm at the beginning</a:t>
                </a:r>
              </a:p>
              <a:p>
                <a:r>
                  <a:rPr lang="en-US" dirty="0"/>
                  <a:t>Use an instance of the algorithm but “freeze” the output</a:t>
                </a:r>
              </a:p>
              <a:p>
                <a:r>
                  <a:rPr lang="en-US" dirty="0"/>
                  <a:t>Each time the next instance has value </a:t>
                </a:r>
                <a14:m>
                  <m:oMath xmlns:m="http://schemas.openxmlformats.org/officeDocument/2006/math">
                    <m:r>
                      <a:rPr lang="en-US" b="0" i="0" smtClean="0">
                        <a:solidFill>
                          <a:srgbClr val="C00000"/>
                        </a:solidFill>
                        <a:latin typeface="Cambria Math" panose="02040503050406030204" pitchFamily="18" charset="0"/>
                      </a:rPr>
                      <m:t>(1+</m:t>
                    </m:r>
                    <m:r>
                      <a:rPr lang="en-US" b="0" i="1" smtClean="0">
                        <a:solidFill>
                          <a:srgbClr val="C00000"/>
                        </a:solidFill>
                        <a:latin typeface="Cambria Math" panose="02040503050406030204" pitchFamily="18" charset="0"/>
                      </a:rPr>
                      <m:t>𝑂</m:t>
                    </m:r>
                    <m:d>
                      <m:dPr>
                        <m:ctrlPr>
                          <a:rPr lang="en-US" b="0" i="1" smtClean="0">
                            <a:solidFill>
                              <a:srgbClr val="C00000"/>
                            </a:solidFill>
                            <a:latin typeface="Cambria Math" panose="02040503050406030204" pitchFamily="18" charset="0"/>
                          </a:rPr>
                        </m:ctrlPr>
                      </m:dPr>
                      <m:e>
                        <m:r>
                          <a:rPr lang="en-US" i="1" smtClean="0">
                            <a:solidFill>
                              <a:srgbClr val="C00000"/>
                            </a:solidFill>
                            <a:latin typeface="Cambria Math" panose="02040503050406030204" pitchFamily="18" charset="0"/>
                          </a:rPr>
                          <m:t>𝜀</m:t>
                        </m:r>
                      </m:e>
                    </m:d>
                    <m:r>
                      <a:rPr lang="en-US" b="0" i="1" smtClean="0">
                        <a:solidFill>
                          <a:srgbClr val="C00000"/>
                        </a:solidFill>
                        <a:latin typeface="Cambria Math" panose="02040503050406030204" pitchFamily="18" charset="0"/>
                      </a:rPr>
                      <m:t>)</m:t>
                    </m:r>
                  </m:oMath>
                </a14:m>
                <a:r>
                  <a:rPr lang="en-US" dirty="0"/>
                  <a:t> more than the “frozen” output, use the next instance and “freeze” its output</a:t>
                </a:r>
              </a:p>
            </p:txBody>
          </p:sp>
        </mc:Choice>
        <mc:Fallback xmlns="">
          <p:sp>
            <p:nvSpPr>
              <p:cNvPr id="3" name="Content Placeholder 2">
                <a:extLst>
                  <a:ext uri="{FF2B5EF4-FFF2-40B4-BE49-F238E27FC236}">
                    <a16:creationId xmlns:a16="http://schemas.microsoft.com/office/drawing/2014/main" id="{15255D49-9D60-44DD-910D-2EBD0529DEC9}"/>
                  </a:ext>
                </a:extLst>
              </p:cNvPr>
              <p:cNvSpPr>
                <a:spLocks noGrp="1" noRot="1" noChangeAspect="1" noMove="1" noResize="1" noEditPoints="1" noAdjustHandles="1" noChangeArrowheads="1" noChangeShapeType="1" noTextEdit="1"/>
              </p:cNvSpPr>
              <p:nvPr>
                <p:ph idx="1"/>
              </p:nvPr>
            </p:nvSpPr>
            <p:spPr>
              <a:xfrm>
                <a:off x="838200" y="1825624"/>
                <a:ext cx="10515600" cy="4514215"/>
              </a:xfrm>
              <a:blipFill>
                <a:blip r:embed="rId2"/>
                <a:stretch>
                  <a:fillRect l="-1043" t="-2159"/>
                </a:stretch>
              </a:blipFill>
            </p:spPr>
            <p:txBody>
              <a:bodyPr/>
              <a:lstStyle/>
              <a:p>
                <a:r>
                  <a:rPr lang="en-US">
                    <a:noFill/>
                  </a:rPr>
                  <a:t> </a:t>
                </a:r>
              </a:p>
            </p:txBody>
          </p:sp>
        </mc:Fallback>
      </mc:AlternateContent>
    </p:spTree>
    <p:extLst>
      <p:ext uri="{BB962C8B-B14F-4D97-AF65-F5344CB8AC3E}">
        <p14:creationId xmlns:p14="http://schemas.microsoft.com/office/powerpoint/2010/main" val="3435428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4B7A-8516-47FC-9176-8158CF0B5C45}"/>
              </a:ext>
            </a:extLst>
          </p:cNvPr>
          <p:cNvSpPr>
            <a:spLocks noGrp="1"/>
          </p:cNvSpPr>
          <p:nvPr>
            <p:ph type="title"/>
          </p:nvPr>
        </p:nvSpPr>
        <p:spPr/>
        <p:txBody>
          <a:bodyPr/>
          <a:lstStyle/>
          <a:p>
            <a:r>
              <a:rPr lang="en-US" dirty="0">
                <a:solidFill>
                  <a:srgbClr val="C00000"/>
                </a:solidFill>
              </a:rPr>
              <a:t>Sketch Switching</a:t>
            </a:r>
            <a:endParaRPr lang="en-US" dirty="0"/>
          </a:p>
        </p:txBody>
      </p:sp>
      <p:sp>
        <p:nvSpPr>
          <p:cNvPr id="9" name="TextBox 8">
            <a:extLst>
              <a:ext uri="{FF2B5EF4-FFF2-40B4-BE49-F238E27FC236}">
                <a16:creationId xmlns:a16="http://schemas.microsoft.com/office/drawing/2014/main" id="{9102B3D2-112D-4480-AE62-7AA5FA21BB73}"/>
              </a:ext>
            </a:extLst>
          </p:cNvPr>
          <p:cNvSpPr txBox="1"/>
          <p:nvPr/>
        </p:nvSpPr>
        <p:spPr>
          <a:xfrm>
            <a:off x="1139887" y="4086172"/>
            <a:ext cx="444352" cy="707886"/>
          </a:xfrm>
          <a:prstGeom prst="rect">
            <a:avLst/>
          </a:prstGeom>
          <a:noFill/>
        </p:spPr>
        <p:txBody>
          <a:bodyPr wrap="none" rtlCol="0">
            <a:spAutoFit/>
          </a:bodyPr>
          <a:lstStyle/>
          <a:p>
            <a:r>
              <a:rPr lang="en-US" sz="4000" dirty="0"/>
              <a:t>1</a:t>
            </a:r>
          </a:p>
        </p:txBody>
      </p:sp>
      <p:sp>
        <p:nvSpPr>
          <p:cNvPr id="10" name="TextBox 9">
            <a:extLst>
              <a:ext uri="{FF2B5EF4-FFF2-40B4-BE49-F238E27FC236}">
                <a16:creationId xmlns:a16="http://schemas.microsoft.com/office/drawing/2014/main" id="{302F9860-8D34-4577-A3B5-BD1237CD165B}"/>
              </a:ext>
            </a:extLst>
          </p:cNvPr>
          <p:cNvSpPr txBox="1"/>
          <p:nvPr/>
        </p:nvSpPr>
        <p:spPr>
          <a:xfrm>
            <a:off x="1281893" y="4794058"/>
            <a:ext cx="301687" cy="369332"/>
          </a:xfrm>
          <a:prstGeom prst="rect">
            <a:avLst/>
          </a:prstGeom>
          <a:solidFill>
            <a:srgbClr val="C00000"/>
          </a:solidFill>
        </p:spPr>
        <p:txBody>
          <a:bodyPr wrap="square" rtlCol="0">
            <a:spAutoFit/>
          </a:bodyPr>
          <a:lstStyle/>
          <a:p>
            <a:r>
              <a:rPr lang="en-US" dirty="0">
                <a:highlight>
                  <a:srgbClr val="FF0000"/>
                </a:highlight>
              </a:rPr>
              <a:t> </a:t>
            </a:r>
          </a:p>
        </p:txBody>
      </p:sp>
      <p:sp>
        <p:nvSpPr>
          <p:cNvPr id="11" name="Rectangle 10">
            <a:extLst>
              <a:ext uri="{FF2B5EF4-FFF2-40B4-BE49-F238E27FC236}">
                <a16:creationId xmlns:a16="http://schemas.microsoft.com/office/drawing/2014/main" id="{D4842CC5-5A97-4995-97E0-4180E9C96A63}"/>
              </a:ext>
            </a:extLst>
          </p:cNvPr>
          <p:cNvSpPr/>
          <p:nvPr/>
        </p:nvSpPr>
        <p:spPr>
          <a:xfrm>
            <a:off x="838200" y="4794058"/>
            <a:ext cx="301686" cy="369332"/>
          </a:xfrm>
          <a:prstGeom prst="rect">
            <a:avLst/>
          </a:prstGeom>
        </p:spPr>
        <p:txBody>
          <a:bodyPr wrap="none">
            <a:spAutoFit/>
          </a:bodyPr>
          <a:lstStyle/>
          <a:p>
            <a:r>
              <a:rPr lang="en-US" dirty="0">
                <a:solidFill>
                  <a:srgbClr val="FF0000"/>
                </a:solidFill>
              </a:rPr>
              <a:t>1</a:t>
            </a:r>
          </a:p>
        </p:txBody>
      </p:sp>
      <p:sp>
        <p:nvSpPr>
          <p:cNvPr id="12" name="Rectangle 11">
            <a:extLst>
              <a:ext uri="{FF2B5EF4-FFF2-40B4-BE49-F238E27FC236}">
                <a16:creationId xmlns:a16="http://schemas.microsoft.com/office/drawing/2014/main" id="{FDF58C4A-634C-4597-80EB-F9ED98AF7E22}"/>
              </a:ext>
            </a:extLst>
          </p:cNvPr>
          <p:cNvSpPr/>
          <p:nvPr/>
        </p:nvSpPr>
        <p:spPr>
          <a:xfrm>
            <a:off x="838201" y="5163390"/>
            <a:ext cx="301686" cy="369332"/>
          </a:xfrm>
          <a:prstGeom prst="rect">
            <a:avLst/>
          </a:prstGeom>
        </p:spPr>
        <p:txBody>
          <a:bodyPr wrap="none">
            <a:spAutoFit/>
          </a:bodyPr>
          <a:lstStyle/>
          <a:p>
            <a:r>
              <a:rPr lang="en-US" dirty="0"/>
              <a:t>1</a:t>
            </a:r>
          </a:p>
        </p:txBody>
      </p:sp>
      <p:sp>
        <p:nvSpPr>
          <p:cNvPr id="13" name="TextBox 12">
            <a:extLst>
              <a:ext uri="{FF2B5EF4-FFF2-40B4-BE49-F238E27FC236}">
                <a16:creationId xmlns:a16="http://schemas.microsoft.com/office/drawing/2014/main" id="{452B9929-80E6-4233-BCAE-8E4D75844032}"/>
              </a:ext>
            </a:extLst>
          </p:cNvPr>
          <p:cNvSpPr txBox="1"/>
          <p:nvPr/>
        </p:nvSpPr>
        <p:spPr>
          <a:xfrm>
            <a:off x="1281894" y="5163390"/>
            <a:ext cx="301686" cy="369332"/>
          </a:xfrm>
          <a:prstGeom prst="rect">
            <a:avLst/>
          </a:prstGeom>
          <a:solidFill>
            <a:srgbClr val="FFC000"/>
          </a:solidFill>
        </p:spPr>
        <p:txBody>
          <a:bodyPr wrap="square" rtlCol="0">
            <a:spAutoFit/>
          </a:bodyPr>
          <a:lstStyle/>
          <a:p>
            <a:r>
              <a:rPr lang="en-US" dirty="0">
                <a:highlight>
                  <a:srgbClr val="FF0000"/>
                </a:highlight>
              </a:rPr>
              <a:t> </a:t>
            </a:r>
          </a:p>
        </p:txBody>
      </p:sp>
      <p:sp>
        <p:nvSpPr>
          <p:cNvPr id="14" name="Rectangle 13">
            <a:extLst>
              <a:ext uri="{FF2B5EF4-FFF2-40B4-BE49-F238E27FC236}">
                <a16:creationId xmlns:a16="http://schemas.microsoft.com/office/drawing/2014/main" id="{6729DDCE-A8D7-4258-9295-F21B58F81BD0}"/>
              </a:ext>
            </a:extLst>
          </p:cNvPr>
          <p:cNvSpPr/>
          <p:nvPr/>
        </p:nvSpPr>
        <p:spPr>
          <a:xfrm>
            <a:off x="838200" y="5563627"/>
            <a:ext cx="301686" cy="369332"/>
          </a:xfrm>
          <a:prstGeom prst="rect">
            <a:avLst/>
          </a:prstGeom>
        </p:spPr>
        <p:txBody>
          <a:bodyPr wrap="none">
            <a:spAutoFit/>
          </a:bodyPr>
          <a:lstStyle/>
          <a:p>
            <a:r>
              <a:rPr lang="en-US" dirty="0"/>
              <a:t>1</a:t>
            </a:r>
          </a:p>
        </p:txBody>
      </p:sp>
      <p:sp>
        <p:nvSpPr>
          <p:cNvPr id="15" name="TextBox 14">
            <a:extLst>
              <a:ext uri="{FF2B5EF4-FFF2-40B4-BE49-F238E27FC236}">
                <a16:creationId xmlns:a16="http://schemas.microsoft.com/office/drawing/2014/main" id="{42FABA2C-39E2-4D41-98C3-057B2C748E20}"/>
              </a:ext>
            </a:extLst>
          </p:cNvPr>
          <p:cNvSpPr txBox="1"/>
          <p:nvPr/>
        </p:nvSpPr>
        <p:spPr>
          <a:xfrm>
            <a:off x="1281892" y="5517333"/>
            <a:ext cx="301686" cy="369332"/>
          </a:xfrm>
          <a:prstGeom prst="rect">
            <a:avLst/>
          </a:prstGeom>
          <a:solidFill>
            <a:srgbClr val="7030A0"/>
          </a:solidFill>
        </p:spPr>
        <p:txBody>
          <a:bodyPr wrap="square" rtlCol="0">
            <a:spAutoFit/>
          </a:bodyPr>
          <a:lstStyle/>
          <a:p>
            <a:r>
              <a:rPr lang="en-US" dirty="0">
                <a:highlight>
                  <a:srgbClr val="FF0000"/>
                </a:highlight>
              </a:rPr>
              <a:t> </a:t>
            </a:r>
          </a:p>
        </p:txBody>
      </p:sp>
      <p:sp>
        <p:nvSpPr>
          <p:cNvPr id="16" name="Rectangle 15">
            <a:extLst>
              <a:ext uri="{FF2B5EF4-FFF2-40B4-BE49-F238E27FC236}">
                <a16:creationId xmlns:a16="http://schemas.microsoft.com/office/drawing/2014/main" id="{1B03D971-376F-4AA9-B7F9-A01316EBD9DE}"/>
              </a:ext>
            </a:extLst>
          </p:cNvPr>
          <p:cNvSpPr/>
          <p:nvPr/>
        </p:nvSpPr>
        <p:spPr>
          <a:xfrm>
            <a:off x="838200" y="5963864"/>
            <a:ext cx="301686" cy="369332"/>
          </a:xfrm>
          <a:prstGeom prst="rect">
            <a:avLst/>
          </a:prstGeom>
        </p:spPr>
        <p:txBody>
          <a:bodyPr wrap="none">
            <a:spAutoFit/>
          </a:bodyPr>
          <a:lstStyle/>
          <a:p>
            <a:r>
              <a:rPr lang="en-US" dirty="0"/>
              <a:t>1</a:t>
            </a:r>
          </a:p>
        </p:txBody>
      </p:sp>
      <p:sp>
        <p:nvSpPr>
          <p:cNvPr id="17" name="TextBox 16">
            <a:extLst>
              <a:ext uri="{FF2B5EF4-FFF2-40B4-BE49-F238E27FC236}">
                <a16:creationId xmlns:a16="http://schemas.microsoft.com/office/drawing/2014/main" id="{D32233E3-CEE4-460C-9865-83CA548834B6}"/>
              </a:ext>
            </a:extLst>
          </p:cNvPr>
          <p:cNvSpPr txBox="1"/>
          <p:nvPr/>
        </p:nvSpPr>
        <p:spPr>
          <a:xfrm>
            <a:off x="1281891" y="5886665"/>
            <a:ext cx="301687" cy="369332"/>
          </a:xfrm>
          <a:prstGeom prst="rect">
            <a:avLst/>
          </a:prstGeom>
          <a:solidFill>
            <a:schemeClr val="accent1">
              <a:lumMod val="60000"/>
              <a:lumOff val="40000"/>
            </a:schemeClr>
          </a:solidFill>
        </p:spPr>
        <p:txBody>
          <a:bodyPr wrap="square" rtlCol="0">
            <a:spAutoFit/>
          </a:bodyPr>
          <a:lstStyle/>
          <a:p>
            <a:r>
              <a:rPr lang="en-US" dirty="0">
                <a:highlight>
                  <a:srgbClr val="FF0000"/>
                </a:highlight>
              </a:rPr>
              <a:t> </a:t>
            </a:r>
          </a:p>
        </p:txBody>
      </p:sp>
      <p:sp>
        <p:nvSpPr>
          <p:cNvPr id="18" name="Rectangle 17">
            <a:extLst>
              <a:ext uri="{FF2B5EF4-FFF2-40B4-BE49-F238E27FC236}">
                <a16:creationId xmlns:a16="http://schemas.microsoft.com/office/drawing/2014/main" id="{F1789404-7015-42A9-B405-95F8E898CA7B}"/>
              </a:ext>
            </a:extLst>
          </p:cNvPr>
          <p:cNvSpPr/>
          <p:nvPr/>
        </p:nvSpPr>
        <p:spPr>
          <a:xfrm>
            <a:off x="730999" y="4721791"/>
            <a:ext cx="1229881" cy="457835"/>
          </a:xfrm>
          <a:prstGeom prst="rect">
            <a:avLst/>
          </a:prstGeom>
          <a:no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7BB07607-246C-4B56-A6D4-5BAD6EAFC3CC}"/>
                  </a:ext>
                </a:extLst>
              </p:cNvPr>
              <p:cNvSpPr>
                <a:spLocks noGrp="1"/>
              </p:cNvSpPr>
              <p:nvPr>
                <p:ph idx="1"/>
              </p:nvPr>
            </p:nvSpPr>
            <p:spPr>
              <a:xfrm>
                <a:off x="838200" y="1825624"/>
                <a:ext cx="10515600" cy="4514215"/>
              </a:xfrm>
            </p:spPr>
            <p:txBody>
              <a:bodyPr>
                <a:normAutofit/>
              </a:bodyPr>
              <a:lstStyle/>
              <a:p>
                <a:r>
                  <a:rPr lang="en-US" dirty="0"/>
                  <a:t>Start many instances of the streaming algorithm at the beginning</a:t>
                </a:r>
              </a:p>
              <a:p>
                <a:r>
                  <a:rPr lang="en-US" dirty="0"/>
                  <a:t>Use an instance of the algorithm but “freeze” the output</a:t>
                </a:r>
              </a:p>
              <a:p>
                <a:r>
                  <a:rPr lang="en-US" dirty="0"/>
                  <a:t>Each time the next instance has value </a:t>
                </a:r>
                <a14:m>
                  <m:oMath xmlns:m="http://schemas.openxmlformats.org/officeDocument/2006/math">
                    <m:r>
                      <a:rPr lang="en-US" b="0" i="0" smtClean="0">
                        <a:solidFill>
                          <a:srgbClr val="C00000"/>
                        </a:solidFill>
                        <a:latin typeface="Cambria Math" panose="02040503050406030204" pitchFamily="18" charset="0"/>
                      </a:rPr>
                      <m:t>(1+</m:t>
                    </m:r>
                    <m:r>
                      <a:rPr lang="en-US" b="0" i="1" smtClean="0">
                        <a:solidFill>
                          <a:srgbClr val="C00000"/>
                        </a:solidFill>
                        <a:latin typeface="Cambria Math" panose="02040503050406030204" pitchFamily="18" charset="0"/>
                      </a:rPr>
                      <m:t>𝑂</m:t>
                    </m:r>
                    <m:d>
                      <m:dPr>
                        <m:ctrlPr>
                          <a:rPr lang="en-US" b="0" i="1" smtClean="0">
                            <a:solidFill>
                              <a:srgbClr val="C00000"/>
                            </a:solidFill>
                            <a:latin typeface="Cambria Math" panose="02040503050406030204" pitchFamily="18" charset="0"/>
                          </a:rPr>
                        </m:ctrlPr>
                      </m:dPr>
                      <m:e>
                        <m:r>
                          <a:rPr lang="en-US" i="1" smtClean="0">
                            <a:solidFill>
                              <a:srgbClr val="C00000"/>
                            </a:solidFill>
                            <a:latin typeface="Cambria Math" panose="02040503050406030204" pitchFamily="18" charset="0"/>
                          </a:rPr>
                          <m:t>𝜀</m:t>
                        </m:r>
                      </m:e>
                    </m:d>
                    <m:r>
                      <a:rPr lang="en-US" b="0" i="1" smtClean="0">
                        <a:solidFill>
                          <a:srgbClr val="C00000"/>
                        </a:solidFill>
                        <a:latin typeface="Cambria Math" panose="02040503050406030204" pitchFamily="18" charset="0"/>
                      </a:rPr>
                      <m:t>)</m:t>
                    </m:r>
                  </m:oMath>
                </a14:m>
                <a:r>
                  <a:rPr lang="en-US" dirty="0"/>
                  <a:t> more than the “frozen” output, use the next instance and “freeze” its output</a:t>
                </a:r>
              </a:p>
            </p:txBody>
          </p:sp>
        </mc:Choice>
        <mc:Fallback xmlns="">
          <p:sp>
            <p:nvSpPr>
              <p:cNvPr id="21" name="Content Placeholder 2">
                <a:extLst>
                  <a:ext uri="{FF2B5EF4-FFF2-40B4-BE49-F238E27FC236}">
                    <a16:creationId xmlns:a16="http://schemas.microsoft.com/office/drawing/2014/main" id="{7BB07607-246C-4B56-A6D4-5BAD6EAFC3CC}"/>
                  </a:ext>
                </a:extLst>
              </p:cNvPr>
              <p:cNvSpPr>
                <a:spLocks noGrp="1" noRot="1" noChangeAspect="1" noMove="1" noResize="1" noEditPoints="1" noAdjustHandles="1" noChangeArrowheads="1" noChangeShapeType="1" noTextEdit="1"/>
              </p:cNvSpPr>
              <p:nvPr>
                <p:ph idx="1"/>
              </p:nvPr>
            </p:nvSpPr>
            <p:spPr>
              <a:xfrm>
                <a:off x="838200" y="1825624"/>
                <a:ext cx="10515600" cy="4514215"/>
              </a:xfrm>
              <a:blipFill>
                <a:blip r:embed="rId2"/>
                <a:stretch>
                  <a:fillRect l="-1043" t="-2159"/>
                </a:stretch>
              </a:blipFill>
            </p:spPr>
            <p:txBody>
              <a:bodyPr/>
              <a:lstStyle/>
              <a:p>
                <a:r>
                  <a:rPr lang="en-US">
                    <a:noFill/>
                  </a:rPr>
                  <a:t> </a:t>
                </a:r>
              </a:p>
            </p:txBody>
          </p:sp>
        </mc:Fallback>
      </mc:AlternateContent>
      <p:sp>
        <p:nvSpPr>
          <p:cNvPr id="22" name="Rectangle 21">
            <a:extLst>
              <a:ext uri="{FF2B5EF4-FFF2-40B4-BE49-F238E27FC236}">
                <a16:creationId xmlns:a16="http://schemas.microsoft.com/office/drawing/2014/main" id="{C68214A7-BCF9-467D-B735-573B9E3EDD03}"/>
              </a:ext>
            </a:extLst>
          </p:cNvPr>
          <p:cNvSpPr/>
          <p:nvPr/>
        </p:nvSpPr>
        <p:spPr>
          <a:xfrm>
            <a:off x="6247106" y="4205719"/>
            <a:ext cx="5631302" cy="954107"/>
          </a:xfrm>
          <a:prstGeom prst="rect">
            <a:avLst/>
          </a:prstGeom>
        </p:spPr>
        <p:txBody>
          <a:bodyPr wrap="square">
            <a:spAutoFit/>
          </a:bodyPr>
          <a:lstStyle/>
          <a:p>
            <a:pPr marL="457200" indent="-457200">
              <a:buFont typeface="Arial" panose="020B0604020202020204" pitchFamily="34" charset="0"/>
              <a:buChar char="•"/>
            </a:pPr>
            <a:r>
              <a:rPr lang="en-US" sz="2800" dirty="0"/>
              <a:t>Example: Number of ones in the  stream (2-approximation)</a:t>
            </a:r>
          </a:p>
        </p:txBody>
      </p:sp>
    </p:spTree>
    <p:extLst>
      <p:ext uri="{BB962C8B-B14F-4D97-AF65-F5344CB8AC3E}">
        <p14:creationId xmlns:p14="http://schemas.microsoft.com/office/powerpoint/2010/main" val="492707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4B7A-8516-47FC-9176-8158CF0B5C45}"/>
              </a:ext>
            </a:extLst>
          </p:cNvPr>
          <p:cNvSpPr>
            <a:spLocks noGrp="1"/>
          </p:cNvSpPr>
          <p:nvPr>
            <p:ph type="title"/>
          </p:nvPr>
        </p:nvSpPr>
        <p:spPr/>
        <p:txBody>
          <a:bodyPr/>
          <a:lstStyle/>
          <a:p>
            <a:r>
              <a:rPr lang="en-US" dirty="0">
                <a:solidFill>
                  <a:srgbClr val="C00000"/>
                </a:solidFill>
              </a:rPr>
              <a:t>Sketch Switching</a:t>
            </a:r>
            <a:endParaRPr lang="en-US" dirty="0"/>
          </a:p>
        </p:txBody>
      </p:sp>
      <p:sp>
        <p:nvSpPr>
          <p:cNvPr id="9" name="TextBox 8">
            <a:extLst>
              <a:ext uri="{FF2B5EF4-FFF2-40B4-BE49-F238E27FC236}">
                <a16:creationId xmlns:a16="http://schemas.microsoft.com/office/drawing/2014/main" id="{9102B3D2-112D-4480-AE62-7AA5FA21BB73}"/>
              </a:ext>
            </a:extLst>
          </p:cNvPr>
          <p:cNvSpPr txBox="1"/>
          <p:nvPr/>
        </p:nvSpPr>
        <p:spPr>
          <a:xfrm>
            <a:off x="1139887" y="4086172"/>
            <a:ext cx="819455" cy="707886"/>
          </a:xfrm>
          <a:prstGeom prst="rect">
            <a:avLst/>
          </a:prstGeom>
          <a:noFill/>
        </p:spPr>
        <p:txBody>
          <a:bodyPr wrap="none" rtlCol="0">
            <a:spAutoFit/>
          </a:bodyPr>
          <a:lstStyle/>
          <a:p>
            <a:r>
              <a:rPr lang="en-US" sz="4000" dirty="0"/>
              <a:t>1 0</a:t>
            </a:r>
          </a:p>
        </p:txBody>
      </p:sp>
      <p:sp>
        <p:nvSpPr>
          <p:cNvPr id="10" name="TextBox 9">
            <a:extLst>
              <a:ext uri="{FF2B5EF4-FFF2-40B4-BE49-F238E27FC236}">
                <a16:creationId xmlns:a16="http://schemas.microsoft.com/office/drawing/2014/main" id="{302F9860-8D34-4577-A3B5-BD1237CD165B}"/>
              </a:ext>
            </a:extLst>
          </p:cNvPr>
          <p:cNvSpPr txBox="1"/>
          <p:nvPr/>
        </p:nvSpPr>
        <p:spPr>
          <a:xfrm>
            <a:off x="1281893" y="4794058"/>
            <a:ext cx="577387" cy="369332"/>
          </a:xfrm>
          <a:prstGeom prst="rect">
            <a:avLst/>
          </a:prstGeom>
          <a:solidFill>
            <a:srgbClr val="C00000"/>
          </a:solidFill>
        </p:spPr>
        <p:txBody>
          <a:bodyPr wrap="square" rtlCol="0">
            <a:spAutoFit/>
          </a:bodyPr>
          <a:lstStyle/>
          <a:p>
            <a:r>
              <a:rPr lang="en-US" dirty="0">
                <a:highlight>
                  <a:srgbClr val="FF0000"/>
                </a:highlight>
              </a:rPr>
              <a:t> </a:t>
            </a:r>
          </a:p>
        </p:txBody>
      </p:sp>
      <p:sp>
        <p:nvSpPr>
          <p:cNvPr id="11" name="Rectangle 10">
            <a:extLst>
              <a:ext uri="{FF2B5EF4-FFF2-40B4-BE49-F238E27FC236}">
                <a16:creationId xmlns:a16="http://schemas.microsoft.com/office/drawing/2014/main" id="{D4842CC5-5A97-4995-97E0-4180E9C96A63}"/>
              </a:ext>
            </a:extLst>
          </p:cNvPr>
          <p:cNvSpPr/>
          <p:nvPr/>
        </p:nvSpPr>
        <p:spPr>
          <a:xfrm>
            <a:off x="838200" y="4794058"/>
            <a:ext cx="301686" cy="369332"/>
          </a:xfrm>
          <a:prstGeom prst="rect">
            <a:avLst/>
          </a:prstGeom>
        </p:spPr>
        <p:txBody>
          <a:bodyPr wrap="none">
            <a:spAutoFit/>
          </a:bodyPr>
          <a:lstStyle/>
          <a:p>
            <a:r>
              <a:rPr lang="en-US" dirty="0">
                <a:solidFill>
                  <a:srgbClr val="FF0000"/>
                </a:solidFill>
              </a:rPr>
              <a:t>1</a:t>
            </a:r>
          </a:p>
        </p:txBody>
      </p:sp>
      <p:sp>
        <p:nvSpPr>
          <p:cNvPr id="12" name="Rectangle 11">
            <a:extLst>
              <a:ext uri="{FF2B5EF4-FFF2-40B4-BE49-F238E27FC236}">
                <a16:creationId xmlns:a16="http://schemas.microsoft.com/office/drawing/2014/main" id="{FDF58C4A-634C-4597-80EB-F9ED98AF7E22}"/>
              </a:ext>
            </a:extLst>
          </p:cNvPr>
          <p:cNvSpPr/>
          <p:nvPr/>
        </p:nvSpPr>
        <p:spPr>
          <a:xfrm>
            <a:off x="838201" y="5163390"/>
            <a:ext cx="301686" cy="369332"/>
          </a:xfrm>
          <a:prstGeom prst="rect">
            <a:avLst/>
          </a:prstGeom>
        </p:spPr>
        <p:txBody>
          <a:bodyPr wrap="none">
            <a:spAutoFit/>
          </a:bodyPr>
          <a:lstStyle/>
          <a:p>
            <a:r>
              <a:rPr lang="en-US" dirty="0"/>
              <a:t>1</a:t>
            </a:r>
          </a:p>
        </p:txBody>
      </p:sp>
      <p:sp>
        <p:nvSpPr>
          <p:cNvPr id="13" name="TextBox 12">
            <a:extLst>
              <a:ext uri="{FF2B5EF4-FFF2-40B4-BE49-F238E27FC236}">
                <a16:creationId xmlns:a16="http://schemas.microsoft.com/office/drawing/2014/main" id="{452B9929-80E6-4233-BCAE-8E4D75844032}"/>
              </a:ext>
            </a:extLst>
          </p:cNvPr>
          <p:cNvSpPr txBox="1"/>
          <p:nvPr/>
        </p:nvSpPr>
        <p:spPr>
          <a:xfrm>
            <a:off x="1281894" y="5163390"/>
            <a:ext cx="577386" cy="369332"/>
          </a:xfrm>
          <a:prstGeom prst="rect">
            <a:avLst/>
          </a:prstGeom>
          <a:solidFill>
            <a:srgbClr val="FFC000"/>
          </a:solidFill>
        </p:spPr>
        <p:txBody>
          <a:bodyPr wrap="square" rtlCol="0">
            <a:spAutoFit/>
          </a:bodyPr>
          <a:lstStyle/>
          <a:p>
            <a:r>
              <a:rPr lang="en-US" dirty="0">
                <a:highlight>
                  <a:srgbClr val="FF0000"/>
                </a:highlight>
              </a:rPr>
              <a:t> </a:t>
            </a:r>
          </a:p>
        </p:txBody>
      </p:sp>
      <p:sp>
        <p:nvSpPr>
          <p:cNvPr id="14" name="Rectangle 13">
            <a:extLst>
              <a:ext uri="{FF2B5EF4-FFF2-40B4-BE49-F238E27FC236}">
                <a16:creationId xmlns:a16="http://schemas.microsoft.com/office/drawing/2014/main" id="{6729DDCE-A8D7-4258-9295-F21B58F81BD0}"/>
              </a:ext>
            </a:extLst>
          </p:cNvPr>
          <p:cNvSpPr/>
          <p:nvPr/>
        </p:nvSpPr>
        <p:spPr>
          <a:xfrm>
            <a:off x="838200" y="5563627"/>
            <a:ext cx="301686" cy="369332"/>
          </a:xfrm>
          <a:prstGeom prst="rect">
            <a:avLst/>
          </a:prstGeom>
        </p:spPr>
        <p:txBody>
          <a:bodyPr wrap="none">
            <a:spAutoFit/>
          </a:bodyPr>
          <a:lstStyle/>
          <a:p>
            <a:r>
              <a:rPr lang="en-US" dirty="0"/>
              <a:t>1</a:t>
            </a:r>
          </a:p>
        </p:txBody>
      </p:sp>
      <p:sp>
        <p:nvSpPr>
          <p:cNvPr id="15" name="TextBox 14">
            <a:extLst>
              <a:ext uri="{FF2B5EF4-FFF2-40B4-BE49-F238E27FC236}">
                <a16:creationId xmlns:a16="http://schemas.microsoft.com/office/drawing/2014/main" id="{42FABA2C-39E2-4D41-98C3-057B2C748E20}"/>
              </a:ext>
            </a:extLst>
          </p:cNvPr>
          <p:cNvSpPr txBox="1"/>
          <p:nvPr/>
        </p:nvSpPr>
        <p:spPr>
          <a:xfrm>
            <a:off x="1281891" y="5517333"/>
            <a:ext cx="577385" cy="369332"/>
          </a:xfrm>
          <a:prstGeom prst="rect">
            <a:avLst/>
          </a:prstGeom>
          <a:solidFill>
            <a:srgbClr val="7030A0"/>
          </a:solidFill>
        </p:spPr>
        <p:txBody>
          <a:bodyPr wrap="square" rtlCol="0">
            <a:spAutoFit/>
          </a:bodyPr>
          <a:lstStyle/>
          <a:p>
            <a:r>
              <a:rPr lang="en-US" dirty="0">
                <a:highlight>
                  <a:srgbClr val="FF0000"/>
                </a:highlight>
              </a:rPr>
              <a:t> </a:t>
            </a:r>
          </a:p>
        </p:txBody>
      </p:sp>
      <p:sp>
        <p:nvSpPr>
          <p:cNvPr id="16" name="Rectangle 15">
            <a:extLst>
              <a:ext uri="{FF2B5EF4-FFF2-40B4-BE49-F238E27FC236}">
                <a16:creationId xmlns:a16="http://schemas.microsoft.com/office/drawing/2014/main" id="{1B03D971-376F-4AA9-B7F9-A01316EBD9DE}"/>
              </a:ext>
            </a:extLst>
          </p:cNvPr>
          <p:cNvSpPr/>
          <p:nvPr/>
        </p:nvSpPr>
        <p:spPr>
          <a:xfrm>
            <a:off x="838200" y="5963864"/>
            <a:ext cx="301686" cy="369332"/>
          </a:xfrm>
          <a:prstGeom prst="rect">
            <a:avLst/>
          </a:prstGeom>
        </p:spPr>
        <p:txBody>
          <a:bodyPr wrap="none">
            <a:spAutoFit/>
          </a:bodyPr>
          <a:lstStyle/>
          <a:p>
            <a:r>
              <a:rPr lang="en-US" dirty="0"/>
              <a:t>1</a:t>
            </a:r>
          </a:p>
        </p:txBody>
      </p:sp>
      <p:sp>
        <p:nvSpPr>
          <p:cNvPr id="17" name="TextBox 16">
            <a:extLst>
              <a:ext uri="{FF2B5EF4-FFF2-40B4-BE49-F238E27FC236}">
                <a16:creationId xmlns:a16="http://schemas.microsoft.com/office/drawing/2014/main" id="{D32233E3-CEE4-460C-9865-83CA548834B6}"/>
              </a:ext>
            </a:extLst>
          </p:cNvPr>
          <p:cNvSpPr txBox="1"/>
          <p:nvPr/>
        </p:nvSpPr>
        <p:spPr>
          <a:xfrm>
            <a:off x="1281891" y="5886665"/>
            <a:ext cx="577385" cy="369332"/>
          </a:xfrm>
          <a:prstGeom prst="rect">
            <a:avLst/>
          </a:prstGeom>
          <a:solidFill>
            <a:schemeClr val="accent1">
              <a:lumMod val="60000"/>
              <a:lumOff val="40000"/>
            </a:schemeClr>
          </a:solidFill>
        </p:spPr>
        <p:txBody>
          <a:bodyPr wrap="square" rtlCol="0">
            <a:spAutoFit/>
          </a:bodyPr>
          <a:lstStyle/>
          <a:p>
            <a:r>
              <a:rPr lang="en-US" dirty="0">
                <a:highlight>
                  <a:srgbClr val="FF0000"/>
                </a:highlight>
              </a:rPr>
              <a:t> </a:t>
            </a:r>
          </a:p>
        </p:txBody>
      </p:sp>
      <p:sp>
        <p:nvSpPr>
          <p:cNvPr id="18" name="Rectangle 17">
            <a:extLst>
              <a:ext uri="{FF2B5EF4-FFF2-40B4-BE49-F238E27FC236}">
                <a16:creationId xmlns:a16="http://schemas.microsoft.com/office/drawing/2014/main" id="{7B23FF7A-FCDB-402D-BA13-5050846DBE7F}"/>
              </a:ext>
            </a:extLst>
          </p:cNvPr>
          <p:cNvSpPr/>
          <p:nvPr/>
        </p:nvSpPr>
        <p:spPr>
          <a:xfrm>
            <a:off x="730999" y="4721791"/>
            <a:ext cx="1229881" cy="457835"/>
          </a:xfrm>
          <a:prstGeom prst="rect">
            <a:avLst/>
          </a:prstGeom>
          <a:no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EE869CFC-7415-4DB8-A893-3B5ACA7E475E}"/>
                  </a:ext>
                </a:extLst>
              </p:cNvPr>
              <p:cNvSpPr>
                <a:spLocks noGrp="1"/>
              </p:cNvSpPr>
              <p:nvPr>
                <p:ph idx="1"/>
              </p:nvPr>
            </p:nvSpPr>
            <p:spPr>
              <a:xfrm>
                <a:off x="838200" y="1825624"/>
                <a:ext cx="10515600" cy="4514215"/>
              </a:xfrm>
            </p:spPr>
            <p:txBody>
              <a:bodyPr>
                <a:normAutofit/>
              </a:bodyPr>
              <a:lstStyle/>
              <a:p>
                <a:r>
                  <a:rPr lang="en-US" dirty="0"/>
                  <a:t>Start many instances of the streaming algorithm at the beginning</a:t>
                </a:r>
              </a:p>
              <a:p>
                <a:r>
                  <a:rPr lang="en-US" dirty="0"/>
                  <a:t>Use an instance of the algorithm but “freeze” the output</a:t>
                </a:r>
              </a:p>
              <a:p>
                <a:r>
                  <a:rPr lang="en-US" dirty="0"/>
                  <a:t>Each time the next instance has value </a:t>
                </a:r>
                <a14:m>
                  <m:oMath xmlns:m="http://schemas.openxmlformats.org/officeDocument/2006/math">
                    <m:r>
                      <a:rPr lang="en-US" b="0" i="0" smtClean="0">
                        <a:solidFill>
                          <a:srgbClr val="C00000"/>
                        </a:solidFill>
                        <a:latin typeface="Cambria Math" panose="02040503050406030204" pitchFamily="18" charset="0"/>
                      </a:rPr>
                      <m:t>(1+</m:t>
                    </m:r>
                    <m:r>
                      <a:rPr lang="en-US" b="0" i="1" smtClean="0">
                        <a:solidFill>
                          <a:srgbClr val="C00000"/>
                        </a:solidFill>
                        <a:latin typeface="Cambria Math" panose="02040503050406030204" pitchFamily="18" charset="0"/>
                      </a:rPr>
                      <m:t>𝑂</m:t>
                    </m:r>
                    <m:d>
                      <m:dPr>
                        <m:ctrlPr>
                          <a:rPr lang="en-US" b="0" i="1" smtClean="0">
                            <a:solidFill>
                              <a:srgbClr val="C00000"/>
                            </a:solidFill>
                            <a:latin typeface="Cambria Math" panose="02040503050406030204" pitchFamily="18" charset="0"/>
                          </a:rPr>
                        </m:ctrlPr>
                      </m:dPr>
                      <m:e>
                        <m:r>
                          <a:rPr lang="en-US" i="1" smtClean="0">
                            <a:solidFill>
                              <a:srgbClr val="C00000"/>
                            </a:solidFill>
                            <a:latin typeface="Cambria Math" panose="02040503050406030204" pitchFamily="18" charset="0"/>
                          </a:rPr>
                          <m:t>𝜀</m:t>
                        </m:r>
                      </m:e>
                    </m:d>
                    <m:r>
                      <a:rPr lang="en-US" b="0" i="1" smtClean="0">
                        <a:solidFill>
                          <a:srgbClr val="C00000"/>
                        </a:solidFill>
                        <a:latin typeface="Cambria Math" panose="02040503050406030204" pitchFamily="18" charset="0"/>
                      </a:rPr>
                      <m:t>)</m:t>
                    </m:r>
                  </m:oMath>
                </a14:m>
                <a:r>
                  <a:rPr lang="en-US" dirty="0"/>
                  <a:t> more than the “frozen” output, use the next instance and “freeze” its output</a:t>
                </a:r>
              </a:p>
            </p:txBody>
          </p:sp>
        </mc:Choice>
        <mc:Fallback xmlns="">
          <p:sp>
            <p:nvSpPr>
              <p:cNvPr id="19" name="Content Placeholder 2">
                <a:extLst>
                  <a:ext uri="{FF2B5EF4-FFF2-40B4-BE49-F238E27FC236}">
                    <a16:creationId xmlns:a16="http://schemas.microsoft.com/office/drawing/2014/main" id="{EE869CFC-7415-4DB8-A893-3B5ACA7E475E}"/>
                  </a:ext>
                </a:extLst>
              </p:cNvPr>
              <p:cNvSpPr>
                <a:spLocks noGrp="1" noRot="1" noChangeAspect="1" noMove="1" noResize="1" noEditPoints="1" noAdjustHandles="1" noChangeArrowheads="1" noChangeShapeType="1" noTextEdit="1"/>
              </p:cNvSpPr>
              <p:nvPr>
                <p:ph idx="1"/>
              </p:nvPr>
            </p:nvSpPr>
            <p:spPr>
              <a:xfrm>
                <a:off x="838200" y="1825624"/>
                <a:ext cx="10515600" cy="4514215"/>
              </a:xfrm>
              <a:blipFill>
                <a:blip r:embed="rId2"/>
                <a:stretch>
                  <a:fillRect l="-1043" t="-2159"/>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9FF1C8CC-8D91-47F3-BBD1-A30E40F83E34}"/>
              </a:ext>
            </a:extLst>
          </p:cNvPr>
          <p:cNvSpPr/>
          <p:nvPr/>
        </p:nvSpPr>
        <p:spPr>
          <a:xfrm>
            <a:off x="6247106" y="4205719"/>
            <a:ext cx="5631302" cy="954107"/>
          </a:xfrm>
          <a:prstGeom prst="rect">
            <a:avLst/>
          </a:prstGeom>
        </p:spPr>
        <p:txBody>
          <a:bodyPr wrap="square">
            <a:spAutoFit/>
          </a:bodyPr>
          <a:lstStyle/>
          <a:p>
            <a:pPr marL="457200" indent="-457200">
              <a:buFont typeface="Arial" panose="020B0604020202020204" pitchFamily="34" charset="0"/>
              <a:buChar char="•"/>
            </a:pPr>
            <a:r>
              <a:rPr lang="en-US" sz="2800" dirty="0"/>
              <a:t>Example: Number of ones in the  stream (2-approximation)</a:t>
            </a:r>
          </a:p>
        </p:txBody>
      </p:sp>
    </p:spTree>
    <p:extLst>
      <p:ext uri="{BB962C8B-B14F-4D97-AF65-F5344CB8AC3E}">
        <p14:creationId xmlns:p14="http://schemas.microsoft.com/office/powerpoint/2010/main" val="1242540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4B7A-8516-47FC-9176-8158CF0B5C45}"/>
              </a:ext>
            </a:extLst>
          </p:cNvPr>
          <p:cNvSpPr>
            <a:spLocks noGrp="1"/>
          </p:cNvSpPr>
          <p:nvPr>
            <p:ph type="title"/>
          </p:nvPr>
        </p:nvSpPr>
        <p:spPr/>
        <p:txBody>
          <a:bodyPr/>
          <a:lstStyle/>
          <a:p>
            <a:r>
              <a:rPr lang="en-US" dirty="0">
                <a:solidFill>
                  <a:srgbClr val="C00000"/>
                </a:solidFill>
              </a:rPr>
              <a:t>Sketch Switching</a:t>
            </a:r>
            <a:endParaRPr lang="en-US" dirty="0"/>
          </a:p>
        </p:txBody>
      </p:sp>
      <p:sp>
        <p:nvSpPr>
          <p:cNvPr id="9" name="TextBox 8">
            <a:extLst>
              <a:ext uri="{FF2B5EF4-FFF2-40B4-BE49-F238E27FC236}">
                <a16:creationId xmlns:a16="http://schemas.microsoft.com/office/drawing/2014/main" id="{9102B3D2-112D-4480-AE62-7AA5FA21BB73}"/>
              </a:ext>
            </a:extLst>
          </p:cNvPr>
          <p:cNvSpPr txBox="1"/>
          <p:nvPr/>
        </p:nvSpPr>
        <p:spPr>
          <a:xfrm>
            <a:off x="1139887" y="4086172"/>
            <a:ext cx="1194558" cy="707886"/>
          </a:xfrm>
          <a:prstGeom prst="rect">
            <a:avLst/>
          </a:prstGeom>
          <a:noFill/>
        </p:spPr>
        <p:txBody>
          <a:bodyPr wrap="none" rtlCol="0">
            <a:spAutoFit/>
          </a:bodyPr>
          <a:lstStyle/>
          <a:p>
            <a:r>
              <a:rPr lang="en-US" sz="4000" dirty="0"/>
              <a:t>1 0 1</a:t>
            </a:r>
          </a:p>
        </p:txBody>
      </p:sp>
      <p:sp>
        <p:nvSpPr>
          <p:cNvPr id="10" name="TextBox 9">
            <a:extLst>
              <a:ext uri="{FF2B5EF4-FFF2-40B4-BE49-F238E27FC236}">
                <a16:creationId xmlns:a16="http://schemas.microsoft.com/office/drawing/2014/main" id="{302F9860-8D34-4577-A3B5-BD1237CD165B}"/>
              </a:ext>
            </a:extLst>
          </p:cNvPr>
          <p:cNvSpPr txBox="1"/>
          <p:nvPr/>
        </p:nvSpPr>
        <p:spPr>
          <a:xfrm>
            <a:off x="1281893" y="4794058"/>
            <a:ext cx="879074" cy="369332"/>
          </a:xfrm>
          <a:prstGeom prst="rect">
            <a:avLst/>
          </a:prstGeom>
          <a:solidFill>
            <a:srgbClr val="C00000"/>
          </a:solidFill>
        </p:spPr>
        <p:txBody>
          <a:bodyPr wrap="square" rtlCol="0">
            <a:spAutoFit/>
          </a:bodyPr>
          <a:lstStyle/>
          <a:p>
            <a:r>
              <a:rPr lang="en-US" dirty="0">
                <a:highlight>
                  <a:srgbClr val="FF0000"/>
                </a:highlight>
              </a:rPr>
              <a:t> </a:t>
            </a:r>
          </a:p>
        </p:txBody>
      </p:sp>
      <p:sp>
        <p:nvSpPr>
          <p:cNvPr id="11" name="Rectangle 10">
            <a:extLst>
              <a:ext uri="{FF2B5EF4-FFF2-40B4-BE49-F238E27FC236}">
                <a16:creationId xmlns:a16="http://schemas.microsoft.com/office/drawing/2014/main" id="{D4842CC5-5A97-4995-97E0-4180E9C96A63}"/>
              </a:ext>
            </a:extLst>
          </p:cNvPr>
          <p:cNvSpPr/>
          <p:nvPr/>
        </p:nvSpPr>
        <p:spPr>
          <a:xfrm>
            <a:off x="838200" y="4794058"/>
            <a:ext cx="301686" cy="369332"/>
          </a:xfrm>
          <a:prstGeom prst="rect">
            <a:avLst/>
          </a:prstGeom>
        </p:spPr>
        <p:txBody>
          <a:bodyPr wrap="none">
            <a:spAutoFit/>
          </a:bodyPr>
          <a:lstStyle/>
          <a:p>
            <a:r>
              <a:rPr lang="en-US" dirty="0">
                <a:solidFill>
                  <a:srgbClr val="FF0000"/>
                </a:solidFill>
              </a:rPr>
              <a:t>1</a:t>
            </a:r>
          </a:p>
        </p:txBody>
      </p:sp>
      <p:sp>
        <p:nvSpPr>
          <p:cNvPr id="12" name="Rectangle 11">
            <a:extLst>
              <a:ext uri="{FF2B5EF4-FFF2-40B4-BE49-F238E27FC236}">
                <a16:creationId xmlns:a16="http://schemas.microsoft.com/office/drawing/2014/main" id="{FDF58C4A-634C-4597-80EB-F9ED98AF7E22}"/>
              </a:ext>
            </a:extLst>
          </p:cNvPr>
          <p:cNvSpPr/>
          <p:nvPr/>
        </p:nvSpPr>
        <p:spPr>
          <a:xfrm>
            <a:off x="838201" y="5163390"/>
            <a:ext cx="301686" cy="369332"/>
          </a:xfrm>
          <a:prstGeom prst="rect">
            <a:avLst/>
          </a:prstGeom>
        </p:spPr>
        <p:txBody>
          <a:bodyPr wrap="none">
            <a:spAutoFit/>
          </a:bodyPr>
          <a:lstStyle/>
          <a:p>
            <a:r>
              <a:rPr lang="en-US" dirty="0"/>
              <a:t>2</a:t>
            </a:r>
          </a:p>
        </p:txBody>
      </p:sp>
      <p:sp>
        <p:nvSpPr>
          <p:cNvPr id="13" name="TextBox 12">
            <a:extLst>
              <a:ext uri="{FF2B5EF4-FFF2-40B4-BE49-F238E27FC236}">
                <a16:creationId xmlns:a16="http://schemas.microsoft.com/office/drawing/2014/main" id="{452B9929-80E6-4233-BCAE-8E4D75844032}"/>
              </a:ext>
            </a:extLst>
          </p:cNvPr>
          <p:cNvSpPr txBox="1"/>
          <p:nvPr/>
        </p:nvSpPr>
        <p:spPr>
          <a:xfrm>
            <a:off x="1281893" y="5163390"/>
            <a:ext cx="879073" cy="369332"/>
          </a:xfrm>
          <a:prstGeom prst="rect">
            <a:avLst/>
          </a:prstGeom>
          <a:solidFill>
            <a:srgbClr val="FFC000"/>
          </a:solidFill>
        </p:spPr>
        <p:txBody>
          <a:bodyPr wrap="square" rtlCol="0">
            <a:spAutoFit/>
          </a:bodyPr>
          <a:lstStyle/>
          <a:p>
            <a:r>
              <a:rPr lang="en-US" dirty="0">
                <a:highlight>
                  <a:srgbClr val="FF0000"/>
                </a:highlight>
              </a:rPr>
              <a:t> </a:t>
            </a:r>
          </a:p>
        </p:txBody>
      </p:sp>
      <p:sp>
        <p:nvSpPr>
          <p:cNvPr id="14" name="Rectangle 13">
            <a:extLst>
              <a:ext uri="{FF2B5EF4-FFF2-40B4-BE49-F238E27FC236}">
                <a16:creationId xmlns:a16="http://schemas.microsoft.com/office/drawing/2014/main" id="{6729DDCE-A8D7-4258-9295-F21B58F81BD0}"/>
              </a:ext>
            </a:extLst>
          </p:cNvPr>
          <p:cNvSpPr/>
          <p:nvPr/>
        </p:nvSpPr>
        <p:spPr>
          <a:xfrm>
            <a:off x="838200" y="5563627"/>
            <a:ext cx="301686" cy="369332"/>
          </a:xfrm>
          <a:prstGeom prst="rect">
            <a:avLst/>
          </a:prstGeom>
        </p:spPr>
        <p:txBody>
          <a:bodyPr wrap="none">
            <a:spAutoFit/>
          </a:bodyPr>
          <a:lstStyle/>
          <a:p>
            <a:r>
              <a:rPr lang="en-US" dirty="0"/>
              <a:t>2</a:t>
            </a:r>
          </a:p>
        </p:txBody>
      </p:sp>
      <p:sp>
        <p:nvSpPr>
          <p:cNvPr id="15" name="TextBox 14">
            <a:extLst>
              <a:ext uri="{FF2B5EF4-FFF2-40B4-BE49-F238E27FC236}">
                <a16:creationId xmlns:a16="http://schemas.microsoft.com/office/drawing/2014/main" id="{42FABA2C-39E2-4D41-98C3-057B2C748E20}"/>
              </a:ext>
            </a:extLst>
          </p:cNvPr>
          <p:cNvSpPr txBox="1"/>
          <p:nvPr/>
        </p:nvSpPr>
        <p:spPr>
          <a:xfrm>
            <a:off x="1281891" y="5517333"/>
            <a:ext cx="879073" cy="369332"/>
          </a:xfrm>
          <a:prstGeom prst="rect">
            <a:avLst/>
          </a:prstGeom>
          <a:solidFill>
            <a:srgbClr val="7030A0"/>
          </a:solidFill>
        </p:spPr>
        <p:txBody>
          <a:bodyPr wrap="square" rtlCol="0">
            <a:spAutoFit/>
          </a:bodyPr>
          <a:lstStyle/>
          <a:p>
            <a:r>
              <a:rPr lang="en-US" dirty="0">
                <a:highlight>
                  <a:srgbClr val="FF0000"/>
                </a:highlight>
              </a:rPr>
              <a:t> </a:t>
            </a:r>
          </a:p>
        </p:txBody>
      </p:sp>
      <p:sp>
        <p:nvSpPr>
          <p:cNvPr id="16" name="Rectangle 15">
            <a:extLst>
              <a:ext uri="{FF2B5EF4-FFF2-40B4-BE49-F238E27FC236}">
                <a16:creationId xmlns:a16="http://schemas.microsoft.com/office/drawing/2014/main" id="{1B03D971-376F-4AA9-B7F9-A01316EBD9DE}"/>
              </a:ext>
            </a:extLst>
          </p:cNvPr>
          <p:cNvSpPr/>
          <p:nvPr/>
        </p:nvSpPr>
        <p:spPr>
          <a:xfrm>
            <a:off x="838200" y="5963864"/>
            <a:ext cx="301686" cy="369332"/>
          </a:xfrm>
          <a:prstGeom prst="rect">
            <a:avLst/>
          </a:prstGeom>
        </p:spPr>
        <p:txBody>
          <a:bodyPr wrap="none">
            <a:spAutoFit/>
          </a:bodyPr>
          <a:lstStyle/>
          <a:p>
            <a:r>
              <a:rPr lang="en-US" dirty="0"/>
              <a:t>2</a:t>
            </a:r>
          </a:p>
        </p:txBody>
      </p:sp>
      <p:sp>
        <p:nvSpPr>
          <p:cNvPr id="17" name="TextBox 16">
            <a:extLst>
              <a:ext uri="{FF2B5EF4-FFF2-40B4-BE49-F238E27FC236}">
                <a16:creationId xmlns:a16="http://schemas.microsoft.com/office/drawing/2014/main" id="{D32233E3-CEE4-460C-9865-83CA548834B6}"/>
              </a:ext>
            </a:extLst>
          </p:cNvPr>
          <p:cNvSpPr txBox="1"/>
          <p:nvPr/>
        </p:nvSpPr>
        <p:spPr>
          <a:xfrm>
            <a:off x="1281891" y="5886665"/>
            <a:ext cx="879073" cy="369332"/>
          </a:xfrm>
          <a:prstGeom prst="rect">
            <a:avLst/>
          </a:prstGeom>
          <a:solidFill>
            <a:schemeClr val="accent1">
              <a:lumMod val="60000"/>
              <a:lumOff val="40000"/>
            </a:schemeClr>
          </a:solidFill>
        </p:spPr>
        <p:txBody>
          <a:bodyPr wrap="square" rtlCol="0">
            <a:spAutoFit/>
          </a:bodyPr>
          <a:lstStyle/>
          <a:p>
            <a:r>
              <a:rPr lang="en-US" dirty="0">
                <a:highlight>
                  <a:srgbClr val="FF0000"/>
                </a:highlight>
              </a:rPr>
              <a:t> </a:t>
            </a:r>
          </a:p>
        </p:txBody>
      </p:sp>
      <p:sp>
        <p:nvSpPr>
          <p:cNvPr id="18" name="Rectangle 17">
            <a:extLst>
              <a:ext uri="{FF2B5EF4-FFF2-40B4-BE49-F238E27FC236}">
                <a16:creationId xmlns:a16="http://schemas.microsoft.com/office/drawing/2014/main" id="{7B23FF7A-FCDB-402D-BA13-5050846DBE7F}"/>
              </a:ext>
            </a:extLst>
          </p:cNvPr>
          <p:cNvSpPr/>
          <p:nvPr/>
        </p:nvSpPr>
        <p:spPr>
          <a:xfrm>
            <a:off x="730999" y="4721791"/>
            <a:ext cx="1676921" cy="457835"/>
          </a:xfrm>
          <a:prstGeom prst="rect">
            <a:avLst/>
          </a:prstGeom>
          <a:no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EE869CFC-7415-4DB8-A893-3B5ACA7E475E}"/>
                  </a:ext>
                </a:extLst>
              </p:cNvPr>
              <p:cNvSpPr>
                <a:spLocks noGrp="1"/>
              </p:cNvSpPr>
              <p:nvPr>
                <p:ph idx="1"/>
              </p:nvPr>
            </p:nvSpPr>
            <p:spPr>
              <a:xfrm>
                <a:off x="838200" y="1825624"/>
                <a:ext cx="10515600" cy="4514215"/>
              </a:xfrm>
            </p:spPr>
            <p:txBody>
              <a:bodyPr>
                <a:normAutofit/>
              </a:bodyPr>
              <a:lstStyle/>
              <a:p>
                <a:r>
                  <a:rPr lang="en-US" dirty="0"/>
                  <a:t>Start many instances of the streaming algorithm at the beginning</a:t>
                </a:r>
              </a:p>
              <a:p>
                <a:r>
                  <a:rPr lang="en-US" dirty="0"/>
                  <a:t>Use an instance of the algorithm but “freeze” the output</a:t>
                </a:r>
              </a:p>
              <a:p>
                <a:r>
                  <a:rPr lang="en-US" dirty="0"/>
                  <a:t>Each time the next instance has value </a:t>
                </a:r>
                <a14:m>
                  <m:oMath xmlns:m="http://schemas.openxmlformats.org/officeDocument/2006/math">
                    <m:r>
                      <a:rPr lang="en-US" b="0" i="0" smtClean="0">
                        <a:solidFill>
                          <a:srgbClr val="C00000"/>
                        </a:solidFill>
                        <a:latin typeface="Cambria Math" panose="02040503050406030204" pitchFamily="18" charset="0"/>
                      </a:rPr>
                      <m:t>(1+</m:t>
                    </m:r>
                    <m:r>
                      <a:rPr lang="en-US" b="0" i="1" smtClean="0">
                        <a:solidFill>
                          <a:srgbClr val="C00000"/>
                        </a:solidFill>
                        <a:latin typeface="Cambria Math" panose="02040503050406030204" pitchFamily="18" charset="0"/>
                      </a:rPr>
                      <m:t>𝑂</m:t>
                    </m:r>
                    <m:d>
                      <m:dPr>
                        <m:ctrlPr>
                          <a:rPr lang="en-US" b="0" i="1" smtClean="0">
                            <a:solidFill>
                              <a:srgbClr val="C00000"/>
                            </a:solidFill>
                            <a:latin typeface="Cambria Math" panose="02040503050406030204" pitchFamily="18" charset="0"/>
                          </a:rPr>
                        </m:ctrlPr>
                      </m:dPr>
                      <m:e>
                        <m:r>
                          <a:rPr lang="en-US" i="1" smtClean="0">
                            <a:solidFill>
                              <a:srgbClr val="C00000"/>
                            </a:solidFill>
                            <a:latin typeface="Cambria Math" panose="02040503050406030204" pitchFamily="18" charset="0"/>
                          </a:rPr>
                          <m:t>𝜀</m:t>
                        </m:r>
                      </m:e>
                    </m:d>
                    <m:r>
                      <a:rPr lang="en-US" b="0" i="1" smtClean="0">
                        <a:solidFill>
                          <a:srgbClr val="C00000"/>
                        </a:solidFill>
                        <a:latin typeface="Cambria Math" panose="02040503050406030204" pitchFamily="18" charset="0"/>
                      </a:rPr>
                      <m:t>)</m:t>
                    </m:r>
                  </m:oMath>
                </a14:m>
                <a:r>
                  <a:rPr lang="en-US" dirty="0"/>
                  <a:t> more than the “frozen” output, use the next instance and “freeze” its output</a:t>
                </a:r>
              </a:p>
            </p:txBody>
          </p:sp>
        </mc:Choice>
        <mc:Fallback xmlns="">
          <p:sp>
            <p:nvSpPr>
              <p:cNvPr id="19" name="Content Placeholder 2">
                <a:extLst>
                  <a:ext uri="{FF2B5EF4-FFF2-40B4-BE49-F238E27FC236}">
                    <a16:creationId xmlns:a16="http://schemas.microsoft.com/office/drawing/2014/main" id="{EE869CFC-7415-4DB8-A893-3B5ACA7E475E}"/>
                  </a:ext>
                </a:extLst>
              </p:cNvPr>
              <p:cNvSpPr>
                <a:spLocks noGrp="1" noRot="1" noChangeAspect="1" noMove="1" noResize="1" noEditPoints="1" noAdjustHandles="1" noChangeArrowheads="1" noChangeShapeType="1" noTextEdit="1"/>
              </p:cNvSpPr>
              <p:nvPr>
                <p:ph idx="1"/>
              </p:nvPr>
            </p:nvSpPr>
            <p:spPr>
              <a:xfrm>
                <a:off x="838200" y="1825624"/>
                <a:ext cx="10515600" cy="4514215"/>
              </a:xfrm>
              <a:blipFill>
                <a:blip r:embed="rId2"/>
                <a:stretch>
                  <a:fillRect l="-1043" t="-2159"/>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5C83B51A-D078-4E77-AF5A-B46F1835FB5D}"/>
              </a:ext>
            </a:extLst>
          </p:cNvPr>
          <p:cNvSpPr/>
          <p:nvPr/>
        </p:nvSpPr>
        <p:spPr>
          <a:xfrm>
            <a:off x="6247106" y="4205719"/>
            <a:ext cx="5631302" cy="954107"/>
          </a:xfrm>
          <a:prstGeom prst="rect">
            <a:avLst/>
          </a:prstGeom>
        </p:spPr>
        <p:txBody>
          <a:bodyPr wrap="square">
            <a:spAutoFit/>
          </a:bodyPr>
          <a:lstStyle/>
          <a:p>
            <a:pPr marL="457200" indent="-457200">
              <a:buFont typeface="Arial" panose="020B0604020202020204" pitchFamily="34" charset="0"/>
              <a:buChar char="•"/>
            </a:pPr>
            <a:r>
              <a:rPr lang="en-US" sz="2800" dirty="0"/>
              <a:t>Example: Number of ones in the  stream (2-approximation)</a:t>
            </a:r>
          </a:p>
        </p:txBody>
      </p:sp>
    </p:spTree>
    <p:extLst>
      <p:ext uri="{BB962C8B-B14F-4D97-AF65-F5344CB8AC3E}">
        <p14:creationId xmlns:p14="http://schemas.microsoft.com/office/powerpoint/2010/main" val="3831795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4B7A-8516-47FC-9176-8158CF0B5C45}"/>
              </a:ext>
            </a:extLst>
          </p:cNvPr>
          <p:cNvSpPr>
            <a:spLocks noGrp="1"/>
          </p:cNvSpPr>
          <p:nvPr>
            <p:ph type="title"/>
          </p:nvPr>
        </p:nvSpPr>
        <p:spPr/>
        <p:txBody>
          <a:bodyPr/>
          <a:lstStyle/>
          <a:p>
            <a:r>
              <a:rPr lang="en-US" dirty="0">
                <a:solidFill>
                  <a:srgbClr val="C00000"/>
                </a:solidFill>
              </a:rPr>
              <a:t>Sketch Switching</a:t>
            </a:r>
            <a:endParaRPr lang="en-US" dirty="0"/>
          </a:p>
        </p:txBody>
      </p:sp>
      <p:sp>
        <p:nvSpPr>
          <p:cNvPr id="9" name="TextBox 8">
            <a:extLst>
              <a:ext uri="{FF2B5EF4-FFF2-40B4-BE49-F238E27FC236}">
                <a16:creationId xmlns:a16="http://schemas.microsoft.com/office/drawing/2014/main" id="{9102B3D2-112D-4480-AE62-7AA5FA21BB73}"/>
              </a:ext>
            </a:extLst>
          </p:cNvPr>
          <p:cNvSpPr txBox="1"/>
          <p:nvPr/>
        </p:nvSpPr>
        <p:spPr>
          <a:xfrm>
            <a:off x="1139887" y="4086172"/>
            <a:ext cx="1194558" cy="707886"/>
          </a:xfrm>
          <a:prstGeom prst="rect">
            <a:avLst/>
          </a:prstGeom>
          <a:noFill/>
        </p:spPr>
        <p:txBody>
          <a:bodyPr wrap="none" rtlCol="0">
            <a:spAutoFit/>
          </a:bodyPr>
          <a:lstStyle/>
          <a:p>
            <a:r>
              <a:rPr lang="en-US" sz="4000" dirty="0"/>
              <a:t>1 0 1</a:t>
            </a:r>
          </a:p>
        </p:txBody>
      </p:sp>
      <p:sp>
        <p:nvSpPr>
          <p:cNvPr id="10" name="TextBox 9">
            <a:extLst>
              <a:ext uri="{FF2B5EF4-FFF2-40B4-BE49-F238E27FC236}">
                <a16:creationId xmlns:a16="http://schemas.microsoft.com/office/drawing/2014/main" id="{302F9860-8D34-4577-A3B5-BD1237CD165B}"/>
              </a:ext>
            </a:extLst>
          </p:cNvPr>
          <p:cNvSpPr txBox="1"/>
          <p:nvPr/>
        </p:nvSpPr>
        <p:spPr>
          <a:xfrm>
            <a:off x="1281893" y="4794058"/>
            <a:ext cx="879074" cy="369332"/>
          </a:xfrm>
          <a:prstGeom prst="rect">
            <a:avLst/>
          </a:prstGeom>
          <a:solidFill>
            <a:srgbClr val="C00000"/>
          </a:solidFill>
        </p:spPr>
        <p:txBody>
          <a:bodyPr wrap="square" rtlCol="0">
            <a:spAutoFit/>
          </a:bodyPr>
          <a:lstStyle/>
          <a:p>
            <a:r>
              <a:rPr lang="en-US" dirty="0">
                <a:highlight>
                  <a:srgbClr val="FF0000"/>
                </a:highlight>
              </a:rPr>
              <a:t> </a:t>
            </a:r>
          </a:p>
        </p:txBody>
      </p:sp>
      <p:sp>
        <p:nvSpPr>
          <p:cNvPr id="11" name="Rectangle 10">
            <a:extLst>
              <a:ext uri="{FF2B5EF4-FFF2-40B4-BE49-F238E27FC236}">
                <a16:creationId xmlns:a16="http://schemas.microsoft.com/office/drawing/2014/main" id="{D4842CC5-5A97-4995-97E0-4180E9C96A63}"/>
              </a:ext>
            </a:extLst>
          </p:cNvPr>
          <p:cNvSpPr/>
          <p:nvPr/>
        </p:nvSpPr>
        <p:spPr>
          <a:xfrm>
            <a:off x="838200" y="4794058"/>
            <a:ext cx="301686" cy="369332"/>
          </a:xfrm>
          <a:prstGeom prst="rect">
            <a:avLst/>
          </a:prstGeom>
        </p:spPr>
        <p:txBody>
          <a:bodyPr wrap="none">
            <a:spAutoFit/>
          </a:bodyPr>
          <a:lstStyle/>
          <a:p>
            <a:r>
              <a:rPr lang="en-US" dirty="0"/>
              <a:t>1</a:t>
            </a:r>
          </a:p>
        </p:txBody>
      </p:sp>
      <p:sp>
        <p:nvSpPr>
          <p:cNvPr id="12" name="Rectangle 11">
            <a:extLst>
              <a:ext uri="{FF2B5EF4-FFF2-40B4-BE49-F238E27FC236}">
                <a16:creationId xmlns:a16="http://schemas.microsoft.com/office/drawing/2014/main" id="{FDF58C4A-634C-4597-80EB-F9ED98AF7E22}"/>
              </a:ext>
            </a:extLst>
          </p:cNvPr>
          <p:cNvSpPr/>
          <p:nvPr/>
        </p:nvSpPr>
        <p:spPr>
          <a:xfrm>
            <a:off x="838201" y="5163390"/>
            <a:ext cx="301686" cy="369332"/>
          </a:xfrm>
          <a:prstGeom prst="rect">
            <a:avLst/>
          </a:prstGeom>
        </p:spPr>
        <p:txBody>
          <a:bodyPr wrap="none">
            <a:spAutoFit/>
          </a:bodyPr>
          <a:lstStyle/>
          <a:p>
            <a:r>
              <a:rPr lang="en-US" dirty="0">
                <a:solidFill>
                  <a:srgbClr val="FF0000"/>
                </a:solidFill>
              </a:rPr>
              <a:t>2</a:t>
            </a:r>
          </a:p>
        </p:txBody>
      </p:sp>
      <p:sp>
        <p:nvSpPr>
          <p:cNvPr id="13" name="TextBox 12">
            <a:extLst>
              <a:ext uri="{FF2B5EF4-FFF2-40B4-BE49-F238E27FC236}">
                <a16:creationId xmlns:a16="http://schemas.microsoft.com/office/drawing/2014/main" id="{452B9929-80E6-4233-BCAE-8E4D75844032}"/>
              </a:ext>
            </a:extLst>
          </p:cNvPr>
          <p:cNvSpPr txBox="1"/>
          <p:nvPr/>
        </p:nvSpPr>
        <p:spPr>
          <a:xfrm>
            <a:off x="1281893" y="5163390"/>
            <a:ext cx="879073" cy="369332"/>
          </a:xfrm>
          <a:prstGeom prst="rect">
            <a:avLst/>
          </a:prstGeom>
          <a:solidFill>
            <a:srgbClr val="FFC000"/>
          </a:solidFill>
        </p:spPr>
        <p:txBody>
          <a:bodyPr wrap="square" rtlCol="0">
            <a:spAutoFit/>
          </a:bodyPr>
          <a:lstStyle/>
          <a:p>
            <a:r>
              <a:rPr lang="en-US" dirty="0">
                <a:highlight>
                  <a:srgbClr val="FF0000"/>
                </a:highlight>
              </a:rPr>
              <a:t> </a:t>
            </a:r>
          </a:p>
        </p:txBody>
      </p:sp>
      <p:sp>
        <p:nvSpPr>
          <p:cNvPr id="14" name="Rectangle 13">
            <a:extLst>
              <a:ext uri="{FF2B5EF4-FFF2-40B4-BE49-F238E27FC236}">
                <a16:creationId xmlns:a16="http://schemas.microsoft.com/office/drawing/2014/main" id="{6729DDCE-A8D7-4258-9295-F21B58F81BD0}"/>
              </a:ext>
            </a:extLst>
          </p:cNvPr>
          <p:cNvSpPr/>
          <p:nvPr/>
        </p:nvSpPr>
        <p:spPr>
          <a:xfrm>
            <a:off x="838200" y="5563627"/>
            <a:ext cx="301686" cy="369332"/>
          </a:xfrm>
          <a:prstGeom prst="rect">
            <a:avLst/>
          </a:prstGeom>
        </p:spPr>
        <p:txBody>
          <a:bodyPr wrap="none">
            <a:spAutoFit/>
          </a:bodyPr>
          <a:lstStyle/>
          <a:p>
            <a:r>
              <a:rPr lang="en-US" dirty="0"/>
              <a:t>2</a:t>
            </a:r>
          </a:p>
        </p:txBody>
      </p:sp>
      <p:sp>
        <p:nvSpPr>
          <p:cNvPr id="15" name="TextBox 14">
            <a:extLst>
              <a:ext uri="{FF2B5EF4-FFF2-40B4-BE49-F238E27FC236}">
                <a16:creationId xmlns:a16="http://schemas.microsoft.com/office/drawing/2014/main" id="{42FABA2C-39E2-4D41-98C3-057B2C748E20}"/>
              </a:ext>
            </a:extLst>
          </p:cNvPr>
          <p:cNvSpPr txBox="1"/>
          <p:nvPr/>
        </p:nvSpPr>
        <p:spPr>
          <a:xfrm>
            <a:off x="1281891" y="5517333"/>
            <a:ext cx="879073" cy="369332"/>
          </a:xfrm>
          <a:prstGeom prst="rect">
            <a:avLst/>
          </a:prstGeom>
          <a:solidFill>
            <a:srgbClr val="7030A0"/>
          </a:solidFill>
        </p:spPr>
        <p:txBody>
          <a:bodyPr wrap="square" rtlCol="0">
            <a:spAutoFit/>
          </a:bodyPr>
          <a:lstStyle/>
          <a:p>
            <a:r>
              <a:rPr lang="en-US" dirty="0">
                <a:highlight>
                  <a:srgbClr val="FF0000"/>
                </a:highlight>
              </a:rPr>
              <a:t> </a:t>
            </a:r>
          </a:p>
        </p:txBody>
      </p:sp>
      <p:sp>
        <p:nvSpPr>
          <p:cNvPr id="16" name="Rectangle 15">
            <a:extLst>
              <a:ext uri="{FF2B5EF4-FFF2-40B4-BE49-F238E27FC236}">
                <a16:creationId xmlns:a16="http://schemas.microsoft.com/office/drawing/2014/main" id="{1B03D971-376F-4AA9-B7F9-A01316EBD9DE}"/>
              </a:ext>
            </a:extLst>
          </p:cNvPr>
          <p:cNvSpPr/>
          <p:nvPr/>
        </p:nvSpPr>
        <p:spPr>
          <a:xfrm>
            <a:off x="838200" y="5963864"/>
            <a:ext cx="301686" cy="369332"/>
          </a:xfrm>
          <a:prstGeom prst="rect">
            <a:avLst/>
          </a:prstGeom>
        </p:spPr>
        <p:txBody>
          <a:bodyPr wrap="none">
            <a:spAutoFit/>
          </a:bodyPr>
          <a:lstStyle/>
          <a:p>
            <a:r>
              <a:rPr lang="en-US" dirty="0"/>
              <a:t>2</a:t>
            </a:r>
          </a:p>
        </p:txBody>
      </p:sp>
      <p:sp>
        <p:nvSpPr>
          <p:cNvPr id="17" name="TextBox 16">
            <a:extLst>
              <a:ext uri="{FF2B5EF4-FFF2-40B4-BE49-F238E27FC236}">
                <a16:creationId xmlns:a16="http://schemas.microsoft.com/office/drawing/2014/main" id="{D32233E3-CEE4-460C-9865-83CA548834B6}"/>
              </a:ext>
            </a:extLst>
          </p:cNvPr>
          <p:cNvSpPr txBox="1"/>
          <p:nvPr/>
        </p:nvSpPr>
        <p:spPr>
          <a:xfrm>
            <a:off x="1281891" y="5886665"/>
            <a:ext cx="879073" cy="369332"/>
          </a:xfrm>
          <a:prstGeom prst="rect">
            <a:avLst/>
          </a:prstGeom>
          <a:solidFill>
            <a:schemeClr val="accent1">
              <a:lumMod val="60000"/>
              <a:lumOff val="40000"/>
            </a:schemeClr>
          </a:solidFill>
        </p:spPr>
        <p:txBody>
          <a:bodyPr wrap="square" rtlCol="0">
            <a:spAutoFit/>
          </a:bodyPr>
          <a:lstStyle/>
          <a:p>
            <a:r>
              <a:rPr lang="en-US" dirty="0">
                <a:highlight>
                  <a:srgbClr val="FF0000"/>
                </a:highlight>
              </a:rPr>
              <a:t> </a:t>
            </a:r>
          </a:p>
        </p:txBody>
      </p:sp>
      <p:sp>
        <p:nvSpPr>
          <p:cNvPr id="18" name="Rectangle 17">
            <a:extLst>
              <a:ext uri="{FF2B5EF4-FFF2-40B4-BE49-F238E27FC236}">
                <a16:creationId xmlns:a16="http://schemas.microsoft.com/office/drawing/2014/main" id="{7B23FF7A-FCDB-402D-BA13-5050846DBE7F}"/>
              </a:ext>
            </a:extLst>
          </p:cNvPr>
          <p:cNvSpPr/>
          <p:nvPr/>
        </p:nvSpPr>
        <p:spPr>
          <a:xfrm>
            <a:off x="657524" y="5119138"/>
            <a:ext cx="1676921" cy="457835"/>
          </a:xfrm>
          <a:prstGeom prst="rect">
            <a:avLst/>
          </a:prstGeom>
          <a:no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EE869CFC-7415-4DB8-A893-3B5ACA7E475E}"/>
                  </a:ext>
                </a:extLst>
              </p:cNvPr>
              <p:cNvSpPr>
                <a:spLocks noGrp="1"/>
              </p:cNvSpPr>
              <p:nvPr>
                <p:ph idx="1"/>
              </p:nvPr>
            </p:nvSpPr>
            <p:spPr>
              <a:xfrm>
                <a:off x="838200" y="1825624"/>
                <a:ext cx="10515600" cy="4514215"/>
              </a:xfrm>
            </p:spPr>
            <p:txBody>
              <a:bodyPr>
                <a:normAutofit/>
              </a:bodyPr>
              <a:lstStyle/>
              <a:p>
                <a:r>
                  <a:rPr lang="en-US" dirty="0"/>
                  <a:t>Start many instances of the streaming algorithm at the beginning</a:t>
                </a:r>
              </a:p>
              <a:p>
                <a:r>
                  <a:rPr lang="en-US" dirty="0"/>
                  <a:t>Use an instance of the algorithm but “freeze” the output</a:t>
                </a:r>
              </a:p>
              <a:p>
                <a:r>
                  <a:rPr lang="en-US" dirty="0"/>
                  <a:t>Each time the next instance has value </a:t>
                </a:r>
                <a14:m>
                  <m:oMath xmlns:m="http://schemas.openxmlformats.org/officeDocument/2006/math">
                    <m:r>
                      <a:rPr lang="en-US" b="0" i="0" smtClean="0">
                        <a:solidFill>
                          <a:srgbClr val="C00000"/>
                        </a:solidFill>
                        <a:latin typeface="Cambria Math" panose="02040503050406030204" pitchFamily="18" charset="0"/>
                      </a:rPr>
                      <m:t>(1+</m:t>
                    </m:r>
                    <m:r>
                      <a:rPr lang="en-US" b="0" i="1" smtClean="0">
                        <a:solidFill>
                          <a:srgbClr val="C00000"/>
                        </a:solidFill>
                        <a:latin typeface="Cambria Math" panose="02040503050406030204" pitchFamily="18" charset="0"/>
                      </a:rPr>
                      <m:t>𝑂</m:t>
                    </m:r>
                    <m:d>
                      <m:dPr>
                        <m:ctrlPr>
                          <a:rPr lang="en-US" b="0" i="1" smtClean="0">
                            <a:solidFill>
                              <a:srgbClr val="C00000"/>
                            </a:solidFill>
                            <a:latin typeface="Cambria Math" panose="02040503050406030204" pitchFamily="18" charset="0"/>
                          </a:rPr>
                        </m:ctrlPr>
                      </m:dPr>
                      <m:e>
                        <m:r>
                          <a:rPr lang="en-US" i="1" smtClean="0">
                            <a:solidFill>
                              <a:srgbClr val="C00000"/>
                            </a:solidFill>
                            <a:latin typeface="Cambria Math" panose="02040503050406030204" pitchFamily="18" charset="0"/>
                          </a:rPr>
                          <m:t>𝜀</m:t>
                        </m:r>
                      </m:e>
                    </m:d>
                    <m:r>
                      <a:rPr lang="en-US" b="0" i="1" smtClean="0">
                        <a:solidFill>
                          <a:srgbClr val="C00000"/>
                        </a:solidFill>
                        <a:latin typeface="Cambria Math" panose="02040503050406030204" pitchFamily="18" charset="0"/>
                      </a:rPr>
                      <m:t>)</m:t>
                    </m:r>
                  </m:oMath>
                </a14:m>
                <a:r>
                  <a:rPr lang="en-US" dirty="0"/>
                  <a:t> more than the “frozen” output, use the next instance and “freeze” its output</a:t>
                </a:r>
              </a:p>
            </p:txBody>
          </p:sp>
        </mc:Choice>
        <mc:Fallback xmlns="">
          <p:sp>
            <p:nvSpPr>
              <p:cNvPr id="19" name="Content Placeholder 2">
                <a:extLst>
                  <a:ext uri="{FF2B5EF4-FFF2-40B4-BE49-F238E27FC236}">
                    <a16:creationId xmlns:a16="http://schemas.microsoft.com/office/drawing/2014/main" id="{EE869CFC-7415-4DB8-A893-3B5ACA7E475E}"/>
                  </a:ext>
                </a:extLst>
              </p:cNvPr>
              <p:cNvSpPr>
                <a:spLocks noGrp="1" noRot="1" noChangeAspect="1" noMove="1" noResize="1" noEditPoints="1" noAdjustHandles="1" noChangeArrowheads="1" noChangeShapeType="1" noTextEdit="1"/>
              </p:cNvSpPr>
              <p:nvPr>
                <p:ph idx="1"/>
              </p:nvPr>
            </p:nvSpPr>
            <p:spPr>
              <a:xfrm>
                <a:off x="838200" y="1825624"/>
                <a:ext cx="10515600" cy="4514215"/>
              </a:xfrm>
              <a:blipFill>
                <a:blip r:embed="rId2"/>
                <a:stretch>
                  <a:fillRect l="-1043" t="-2159"/>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DE08EFFE-93FF-4DF5-89C9-E7D081A5FCD6}"/>
              </a:ext>
            </a:extLst>
          </p:cNvPr>
          <p:cNvSpPr/>
          <p:nvPr/>
        </p:nvSpPr>
        <p:spPr>
          <a:xfrm>
            <a:off x="6247106" y="4205719"/>
            <a:ext cx="5631302" cy="954107"/>
          </a:xfrm>
          <a:prstGeom prst="rect">
            <a:avLst/>
          </a:prstGeom>
        </p:spPr>
        <p:txBody>
          <a:bodyPr wrap="square">
            <a:spAutoFit/>
          </a:bodyPr>
          <a:lstStyle/>
          <a:p>
            <a:pPr marL="457200" indent="-457200">
              <a:buFont typeface="Arial" panose="020B0604020202020204" pitchFamily="34" charset="0"/>
              <a:buChar char="•"/>
            </a:pPr>
            <a:r>
              <a:rPr lang="en-US" sz="2800" dirty="0"/>
              <a:t>Example: Number of ones in the  stream (2-approximation)</a:t>
            </a:r>
          </a:p>
        </p:txBody>
      </p:sp>
    </p:spTree>
    <p:extLst>
      <p:ext uri="{BB962C8B-B14F-4D97-AF65-F5344CB8AC3E}">
        <p14:creationId xmlns:p14="http://schemas.microsoft.com/office/powerpoint/2010/main" val="1617595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4B7A-8516-47FC-9176-8158CF0B5C45}"/>
              </a:ext>
            </a:extLst>
          </p:cNvPr>
          <p:cNvSpPr>
            <a:spLocks noGrp="1"/>
          </p:cNvSpPr>
          <p:nvPr>
            <p:ph type="title"/>
          </p:nvPr>
        </p:nvSpPr>
        <p:spPr/>
        <p:txBody>
          <a:bodyPr/>
          <a:lstStyle/>
          <a:p>
            <a:r>
              <a:rPr lang="en-US" dirty="0">
                <a:solidFill>
                  <a:srgbClr val="C00000"/>
                </a:solidFill>
              </a:rPr>
              <a:t>Sketch Switching</a:t>
            </a:r>
            <a:endParaRPr lang="en-US" dirty="0"/>
          </a:p>
        </p:txBody>
      </p:sp>
      <p:sp>
        <p:nvSpPr>
          <p:cNvPr id="9" name="TextBox 8">
            <a:extLst>
              <a:ext uri="{FF2B5EF4-FFF2-40B4-BE49-F238E27FC236}">
                <a16:creationId xmlns:a16="http://schemas.microsoft.com/office/drawing/2014/main" id="{9102B3D2-112D-4480-AE62-7AA5FA21BB73}"/>
              </a:ext>
            </a:extLst>
          </p:cNvPr>
          <p:cNvSpPr txBox="1"/>
          <p:nvPr/>
        </p:nvSpPr>
        <p:spPr>
          <a:xfrm>
            <a:off x="1139887" y="4086172"/>
            <a:ext cx="1569660" cy="707886"/>
          </a:xfrm>
          <a:prstGeom prst="rect">
            <a:avLst/>
          </a:prstGeom>
          <a:noFill/>
        </p:spPr>
        <p:txBody>
          <a:bodyPr wrap="none" rtlCol="0">
            <a:spAutoFit/>
          </a:bodyPr>
          <a:lstStyle/>
          <a:p>
            <a:r>
              <a:rPr lang="en-US" sz="4000" dirty="0"/>
              <a:t>1 0 1 1</a:t>
            </a:r>
          </a:p>
        </p:txBody>
      </p:sp>
      <p:sp>
        <p:nvSpPr>
          <p:cNvPr id="10" name="TextBox 9">
            <a:extLst>
              <a:ext uri="{FF2B5EF4-FFF2-40B4-BE49-F238E27FC236}">
                <a16:creationId xmlns:a16="http://schemas.microsoft.com/office/drawing/2014/main" id="{302F9860-8D34-4577-A3B5-BD1237CD165B}"/>
              </a:ext>
            </a:extLst>
          </p:cNvPr>
          <p:cNvSpPr txBox="1"/>
          <p:nvPr/>
        </p:nvSpPr>
        <p:spPr>
          <a:xfrm>
            <a:off x="1281892" y="4794058"/>
            <a:ext cx="1329227" cy="369332"/>
          </a:xfrm>
          <a:prstGeom prst="rect">
            <a:avLst/>
          </a:prstGeom>
          <a:solidFill>
            <a:srgbClr val="C00000"/>
          </a:solidFill>
        </p:spPr>
        <p:txBody>
          <a:bodyPr wrap="square" rtlCol="0">
            <a:spAutoFit/>
          </a:bodyPr>
          <a:lstStyle/>
          <a:p>
            <a:r>
              <a:rPr lang="en-US" dirty="0">
                <a:highlight>
                  <a:srgbClr val="FF0000"/>
                </a:highlight>
              </a:rPr>
              <a:t> </a:t>
            </a:r>
          </a:p>
        </p:txBody>
      </p:sp>
      <p:sp>
        <p:nvSpPr>
          <p:cNvPr id="11" name="Rectangle 10">
            <a:extLst>
              <a:ext uri="{FF2B5EF4-FFF2-40B4-BE49-F238E27FC236}">
                <a16:creationId xmlns:a16="http://schemas.microsoft.com/office/drawing/2014/main" id="{D4842CC5-5A97-4995-97E0-4180E9C96A63}"/>
              </a:ext>
            </a:extLst>
          </p:cNvPr>
          <p:cNvSpPr/>
          <p:nvPr/>
        </p:nvSpPr>
        <p:spPr>
          <a:xfrm>
            <a:off x="838200" y="4794058"/>
            <a:ext cx="301686" cy="369332"/>
          </a:xfrm>
          <a:prstGeom prst="rect">
            <a:avLst/>
          </a:prstGeom>
        </p:spPr>
        <p:txBody>
          <a:bodyPr wrap="none">
            <a:spAutoFit/>
          </a:bodyPr>
          <a:lstStyle/>
          <a:p>
            <a:r>
              <a:rPr lang="en-US" dirty="0"/>
              <a:t>1</a:t>
            </a:r>
          </a:p>
        </p:txBody>
      </p:sp>
      <p:sp>
        <p:nvSpPr>
          <p:cNvPr id="12" name="Rectangle 11">
            <a:extLst>
              <a:ext uri="{FF2B5EF4-FFF2-40B4-BE49-F238E27FC236}">
                <a16:creationId xmlns:a16="http://schemas.microsoft.com/office/drawing/2014/main" id="{FDF58C4A-634C-4597-80EB-F9ED98AF7E22}"/>
              </a:ext>
            </a:extLst>
          </p:cNvPr>
          <p:cNvSpPr/>
          <p:nvPr/>
        </p:nvSpPr>
        <p:spPr>
          <a:xfrm>
            <a:off x="838201" y="5163390"/>
            <a:ext cx="301686" cy="369332"/>
          </a:xfrm>
          <a:prstGeom prst="rect">
            <a:avLst/>
          </a:prstGeom>
        </p:spPr>
        <p:txBody>
          <a:bodyPr wrap="none">
            <a:spAutoFit/>
          </a:bodyPr>
          <a:lstStyle/>
          <a:p>
            <a:r>
              <a:rPr lang="en-US" dirty="0">
                <a:solidFill>
                  <a:srgbClr val="FF0000"/>
                </a:solidFill>
              </a:rPr>
              <a:t>2</a:t>
            </a:r>
          </a:p>
        </p:txBody>
      </p:sp>
      <p:sp>
        <p:nvSpPr>
          <p:cNvPr id="13" name="TextBox 12">
            <a:extLst>
              <a:ext uri="{FF2B5EF4-FFF2-40B4-BE49-F238E27FC236}">
                <a16:creationId xmlns:a16="http://schemas.microsoft.com/office/drawing/2014/main" id="{452B9929-80E6-4233-BCAE-8E4D75844032}"/>
              </a:ext>
            </a:extLst>
          </p:cNvPr>
          <p:cNvSpPr txBox="1"/>
          <p:nvPr/>
        </p:nvSpPr>
        <p:spPr>
          <a:xfrm>
            <a:off x="1281893" y="5163390"/>
            <a:ext cx="1329226" cy="369332"/>
          </a:xfrm>
          <a:prstGeom prst="rect">
            <a:avLst/>
          </a:prstGeom>
          <a:solidFill>
            <a:srgbClr val="FFC000"/>
          </a:solidFill>
        </p:spPr>
        <p:txBody>
          <a:bodyPr wrap="square" rtlCol="0">
            <a:spAutoFit/>
          </a:bodyPr>
          <a:lstStyle/>
          <a:p>
            <a:r>
              <a:rPr lang="en-US" dirty="0">
                <a:highlight>
                  <a:srgbClr val="FF0000"/>
                </a:highlight>
              </a:rPr>
              <a:t> </a:t>
            </a:r>
          </a:p>
        </p:txBody>
      </p:sp>
      <p:sp>
        <p:nvSpPr>
          <p:cNvPr id="14" name="Rectangle 13">
            <a:extLst>
              <a:ext uri="{FF2B5EF4-FFF2-40B4-BE49-F238E27FC236}">
                <a16:creationId xmlns:a16="http://schemas.microsoft.com/office/drawing/2014/main" id="{6729DDCE-A8D7-4258-9295-F21B58F81BD0}"/>
              </a:ext>
            </a:extLst>
          </p:cNvPr>
          <p:cNvSpPr/>
          <p:nvPr/>
        </p:nvSpPr>
        <p:spPr>
          <a:xfrm>
            <a:off x="838200" y="5563627"/>
            <a:ext cx="301686" cy="369332"/>
          </a:xfrm>
          <a:prstGeom prst="rect">
            <a:avLst/>
          </a:prstGeom>
        </p:spPr>
        <p:txBody>
          <a:bodyPr wrap="none">
            <a:spAutoFit/>
          </a:bodyPr>
          <a:lstStyle/>
          <a:p>
            <a:r>
              <a:rPr lang="en-US" dirty="0"/>
              <a:t>3</a:t>
            </a:r>
          </a:p>
        </p:txBody>
      </p:sp>
      <p:sp>
        <p:nvSpPr>
          <p:cNvPr id="15" name="TextBox 14">
            <a:extLst>
              <a:ext uri="{FF2B5EF4-FFF2-40B4-BE49-F238E27FC236}">
                <a16:creationId xmlns:a16="http://schemas.microsoft.com/office/drawing/2014/main" id="{42FABA2C-39E2-4D41-98C3-057B2C748E20}"/>
              </a:ext>
            </a:extLst>
          </p:cNvPr>
          <p:cNvSpPr txBox="1"/>
          <p:nvPr/>
        </p:nvSpPr>
        <p:spPr>
          <a:xfrm>
            <a:off x="1281891" y="5517333"/>
            <a:ext cx="1329226" cy="369332"/>
          </a:xfrm>
          <a:prstGeom prst="rect">
            <a:avLst/>
          </a:prstGeom>
          <a:solidFill>
            <a:srgbClr val="7030A0"/>
          </a:solidFill>
        </p:spPr>
        <p:txBody>
          <a:bodyPr wrap="square" rtlCol="0">
            <a:spAutoFit/>
          </a:bodyPr>
          <a:lstStyle/>
          <a:p>
            <a:r>
              <a:rPr lang="en-US" dirty="0">
                <a:highlight>
                  <a:srgbClr val="FF0000"/>
                </a:highlight>
              </a:rPr>
              <a:t> </a:t>
            </a:r>
          </a:p>
        </p:txBody>
      </p:sp>
      <p:sp>
        <p:nvSpPr>
          <p:cNvPr id="16" name="Rectangle 15">
            <a:extLst>
              <a:ext uri="{FF2B5EF4-FFF2-40B4-BE49-F238E27FC236}">
                <a16:creationId xmlns:a16="http://schemas.microsoft.com/office/drawing/2014/main" id="{1B03D971-376F-4AA9-B7F9-A01316EBD9DE}"/>
              </a:ext>
            </a:extLst>
          </p:cNvPr>
          <p:cNvSpPr/>
          <p:nvPr/>
        </p:nvSpPr>
        <p:spPr>
          <a:xfrm>
            <a:off x="838200" y="5963864"/>
            <a:ext cx="301686" cy="369332"/>
          </a:xfrm>
          <a:prstGeom prst="rect">
            <a:avLst/>
          </a:prstGeom>
        </p:spPr>
        <p:txBody>
          <a:bodyPr wrap="none">
            <a:spAutoFit/>
          </a:bodyPr>
          <a:lstStyle/>
          <a:p>
            <a:r>
              <a:rPr lang="en-US" dirty="0"/>
              <a:t>3</a:t>
            </a:r>
          </a:p>
        </p:txBody>
      </p:sp>
      <p:sp>
        <p:nvSpPr>
          <p:cNvPr id="17" name="TextBox 16">
            <a:extLst>
              <a:ext uri="{FF2B5EF4-FFF2-40B4-BE49-F238E27FC236}">
                <a16:creationId xmlns:a16="http://schemas.microsoft.com/office/drawing/2014/main" id="{D32233E3-CEE4-460C-9865-83CA548834B6}"/>
              </a:ext>
            </a:extLst>
          </p:cNvPr>
          <p:cNvSpPr txBox="1"/>
          <p:nvPr/>
        </p:nvSpPr>
        <p:spPr>
          <a:xfrm>
            <a:off x="1281891" y="5886665"/>
            <a:ext cx="1329226" cy="369332"/>
          </a:xfrm>
          <a:prstGeom prst="rect">
            <a:avLst/>
          </a:prstGeom>
          <a:solidFill>
            <a:schemeClr val="accent1">
              <a:lumMod val="60000"/>
              <a:lumOff val="40000"/>
            </a:schemeClr>
          </a:solidFill>
        </p:spPr>
        <p:txBody>
          <a:bodyPr wrap="square" rtlCol="0">
            <a:spAutoFit/>
          </a:bodyPr>
          <a:lstStyle/>
          <a:p>
            <a:r>
              <a:rPr lang="en-US" dirty="0">
                <a:highlight>
                  <a:srgbClr val="FF0000"/>
                </a:highlight>
              </a:rPr>
              <a:t> </a:t>
            </a:r>
          </a:p>
        </p:txBody>
      </p:sp>
      <p:sp>
        <p:nvSpPr>
          <p:cNvPr id="18" name="Rectangle 17">
            <a:extLst>
              <a:ext uri="{FF2B5EF4-FFF2-40B4-BE49-F238E27FC236}">
                <a16:creationId xmlns:a16="http://schemas.microsoft.com/office/drawing/2014/main" id="{7B23FF7A-FCDB-402D-BA13-5050846DBE7F}"/>
              </a:ext>
            </a:extLst>
          </p:cNvPr>
          <p:cNvSpPr/>
          <p:nvPr/>
        </p:nvSpPr>
        <p:spPr>
          <a:xfrm>
            <a:off x="657524" y="5119138"/>
            <a:ext cx="1953595" cy="457835"/>
          </a:xfrm>
          <a:prstGeom prst="rect">
            <a:avLst/>
          </a:prstGeom>
          <a:no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EE869CFC-7415-4DB8-A893-3B5ACA7E475E}"/>
                  </a:ext>
                </a:extLst>
              </p:cNvPr>
              <p:cNvSpPr>
                <a:spLocks noGrp="1"/>
              </p:cNvSpPr>
              <p:nvPr>
                <p:ph idx="1"/>
              </p:nvPr>
            </p:nvSpPr>
            <p:spPr>
              <a:xfrm>
                <a:off x="838200" y="1825625"/>
                <a:ext cx="10515600" cy="2136776"/>
              </a:xfrm>
            </p:spPr>
            <p:txBody>
              <a:bodyPr>
                <a:normAutofit/>
              </a:bodyPr>
              <a:lstStyle/>
              <a:p>
                <a:r>
                  <a:rPr lang="en-US" dirty="0"/>
                  <a:t>Start many instances of the streaming algorithm at the beginning</a:t>
                </a:r>
              </a:p>
              <a:p>
                <a:r>
                  <a:rPr lang="en-US" dirty="0"/>
                  <a:t>Use an instance of the algorithm but “freeze” the output</a:t>
                </a:r>
              </a:p>
              <a:p>
                <a:r>
                  <a:rPr lang="en-US" dirty="0"/>
                  <a:t>Each time the next instance has value </a:t>
                </a:r>
                <a14:m>
                  <m:oMath xmlns:m="http://schemas.openxmlformats.org/officeDocument/2006/math">
                    <m:r>
                      <a:rPr lang="en-US" b="0" i="0" smtClean="0">
                        <a:solidFill>
                          <a:srgbClr val="C00000"/>
                        </a:solidFill>
                        <a:latin typeface="Cambria Math" panose="02040503050406030204" pitchFamily="18" charset="0"/>
                      </a:rPr>
                      <m:t>(1+</m:t>
                    </m:r>
                    <m:r>
                      <a:rPr lang="en-US" b="0" i="1" smtClean="0">
                        <a:solidFill>
                          <a:srgbClr val="C00000"/>
                        </a:solidFill>
                        <a:latin typeface="Cambria Math" panose="02040503050406030204" pitchFamily="18" charset="0"/>
                      </a:rPr>
                      <m:t>𝑂</m:t>
                    </m:r>
                    <m:d>
                      <m:dPr>
                        <m:ctrlPr>
                          <a:rPr lang="en-US" b="0" i="1" smtClean="0">
                            <a:solidFill>
                              <a:srgbClr val="C00000"/>
                            </a:solidFill>
                            <a:latin typeface="Cambria Math" panose="02040503050406030204" pitchFamily="18" charset="0"/>
                          </a:rPr>
                        </m:ctrlPr>
                      </m:dPr>
                      <m:e>
                        <m:r>
                          <a:rPr lang="en-US" i="1" smtClean="0">
                            <a:solidFill>
                              <a:srgbClr val="C00000"/>
                            </a:solidFill>
                            <a:latin typeface="Cambria Math" panose="02040503050406030204" pitchFamily="18" charset="0"/>
                          </a:rPr>
                          <m:t>𝜀</m:t>
                        </m:r>
                      </m:e>
                    </m:d>
                    <m:r>
                      <a:rPr lang="en-US" b="0" i="1" smtClean="0">
                        <a:solidFill>
                          <a:srgbClr val="C00000"/>
                        </a:solidFill>
                        <a:latin typeface="Cambria Math" panose="02040503050406030204" pitchFamily="18" charset="0"/>
                      </a:rPr>
                      <m:t>)</m:t>
                    </m:r>
                  </m:oMath>
                </a14:m>
                <a:r>
                  <a:rPr lang="en-US" dirty="0"/>
                  <a:t> more than the “frozen” output, use the next instance and “freeze” its output</a:t>
                </a:r>
              </a:p>
            </p:txBody>
          </p:sp>
        </mc:Choice>
        <mc:Fallback xmlns="">
          <p:sp>
            <p:nvSpPr>
              <p:cNvPr id="19" name="Content Placeholder 2">
                <a:extLst>
                  <a:ext uri="{FF2B5EF4-FFF2-40B4-BE49-F238E27FC236}">
                    <a16:creationId xmlns:a16="http://schemas.microsoft.com/office/drawing/2014/main" id="{EE869CFC-7415-4DB8-A893-3B5ACA7E475E}"/>
                  </a:ext>
                </a:extLst>
              </p:cNvPr>
              <p:cNvSpPr>
                <a:spLocks noGrp="1" noRot="1" noChangeAspect="1" noMove="1" noResize="1" noEditPoints="1" noAdjustHandles="1" noChangeArrowheads="1" noChangeShapeType="1" noTextEdit="1"/>
              </p:cNvSpPr>
              <p:nvPr>
                <p:ph idx="1"/>
              </p:nvPr>
            </p:nvSpPr>
            <p:spPr>
              <a:xfrm>
                <a:off x="838200" y="1825625"/>
                <a:ext cx="10515600" cy="2136776"/>
              </a:xfrm>
              <a:blipFill>
                <a:blip r:embed="rId2"/>
                <a:stretch>
                  <a:fillRect l="-1043" t="-4558"/>
                </a:stretch>
              </a:blipFill>
            </p:spPr>
            <p:txBody>
              <a:bodyPr/>
              <a:lstStyle/>
              <a:p>
                <a:r>
                  <a:rPr lang="en-US">
                    <a:noFill/>
                  </a:rPr>
                  <a:t> </a:t>
                </a:r>
              </a:p>
            </p:txBody>
          </p:sp>
        </mc:Fallback>
      </mc:AlternateContent>
      <p:sp>
        <p:nvSpPr>
          <p:cNvPr id="21" name="Rectangle 20">
            <a:extLst>
              <a:ext uri="{FF2B5EF4-FFF2-40B4-BE49-F238E27FC236}">
                <a16:creationId xmlns:a16="http://schemas.microsoft.com/office/drawing/2014/main" id="{736FFFA7-270E-4B9A-9D5A-DECE6B24846A}"/>
              </a:ext>
            </a:extLst>
          </p:cNvPr>
          <p:cNvSpPr/>
          <p:nvPr/>
        </p:nvSpPr>
        <p:spPr>
          <a:xfrm>
            <a:off x="6247106" y="4205719"/>
            <a:ext cx="5631302" cy="954107"/>
          </a:xfrm>
          <a:prstGeom prst="rect">
            <a:avLst/>
          </a:prstGeom>
        </p:spPr>
        <p:txBody>
          <a:bodyPr wrap="square">
            <a:spAutoFit/>
          </a:bodyPr>
          <a:lstStyle/>
          <a:p>
            <a:pPr marL="457200" indent="-457200">
              <a:buFont typeface="Arial" panose="020B0604020202020204" pitchFamily="34" charset="0"/>
              <a:buChar char="•"/>
            </a:pPr>
            <a:r>
              <a:rPr lang="en-US" sz="2800" dirty="0"/>
              <a:t>Example: Number of ones in the  stream (2-approximation)</a:t>
            </a:r>
          </a:p>
        </p:txBody>
      </p:sp>
    </p:spTree>
    <p:extLst>
      <p:ext uri="{BB962C8B-B14F-4D97-AF65-F5344CB8AC3E}">
        <p14:creationId xmlns:p14="http://schemas.microsoft.com/office/powerpoint/2010/main" val="2889906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4B7A-8516-47FC-9176-8158CF0B5C45}"/>
              </a:ext>
            </a:extLst>
          </p:cNvPr>
          <p:cNvSpPr>
            <a:spLocks noGrp="1"/>
          </p:cNvSpPr>
          <p:nvPr>
            <p:ph type="title"/>
          </p:nvPr>
        </p:nvSpPr>
        <p:spPr/>
        <p:txBody>
          <a:bodyPr/>
          <a:lstStyle/>
          <a:p>
            <a:r>
              <a:rPr lang="en-US" dirty="0">
                <a:solidFill>
                  <a:srgbClr val="C00000"/>
                </a:solidFill>
              </a:rPr>
              <a:t>Sketch Switching</a:t>
            </a:r>
            <a:endParaRPr lang="en-US" dirty="0"/>
          </a:p>
        </p:txBody>
      </p:sp>
      <p:sp>
        <p:nvSpPr>
          <p:cNvPr id="9" name="TextBox 8">
            <a:extLst>
              <a:ext uri="{FF2B5EF4-FFF2-40B4-BE49-F238E27FC236}">
                <a16:creationId xmlns:a16="http://schemas.microsoft.com/office/drawing/2014/main" id="{9102B3D2-112D-4480-AE62-7AA5FA21BB73}"/>
              </a:ext>
            </a:extLst>
          </p:cNvPr>
          <p:cNvSpPr txBox="1"/>
          <p:nvPr/>
        </p:nvSpPr>
        <p:spPr>
          <a:xfrm>
            <a:off x="1139887" y="4086172"/>
            <a:ext cx="1944763" cy="707886"/>
          </a:xfrm>
          <a:prstGeom prst="rect">
            <a:avLst/>
          </a:prstGeom>
          <a:noFill/>
        </p:spPr>
        <p:txBody>
          <a:bodyPr wrap="none" rtlCol="0">
            <a:spAutoFit/>
          </a:bodyPr>
          <a:lstStyle/>
          <a:p>
            <a:r>
              <a:rPr lang="en-US" sz="4000" dirty="0"/>
              <a:t>1 0 1 1 1</a:t>
            </a:r>
          </a:p>
        </p:txBody>
      </p:sp>
      <p:sp>
        <p:nvSpPr>
          <p:cNvPr id="10" name="TextBox 9">
            <a:extLst>
              <a:ext uri="{FF2B5EF4-FFF2-40B4-BE49-F238E27FC236}">
                <a16:creationId xmlns:a16="http://schemas.microsoft.com/office/drawing/2014/main" id="{302F9860-8D34-4577-A3B5-BD1237CD165B}"/>
              </a:ext>
            </a:extLst>
          </p:cNvPr>
          <p:cNvSpPr txBox="1"/>
          <p:nvPr/>
        </p:nvSpPr>
        <p:spPr>
          <a:xfrm>
            <a:off x="1281892" y="4794058"/>
            <a:ext cx="1654348" cy="369332"/>
          </a:xfrm>
          <a:prstGeom prst="rect">
            <a:avLst/>
          </a:prstGeom>
          <a:solidFill>
            <a:srgbClr val="C00000"/>
          </a:solidFill>
        </p:spPr>
        <p:txBody>
          <a:bodyPr wrap="square" rtlCol="0">
            <a:spAutoFit/>
          </a:bodyPr>
          <a:lstStyle/>
          <a:p>
            <a:r>
              <a:rPr lang="en-US" dirty="0">
                <a:highlight>
                  <a:srgbClr val="FF0000"/>
                </a:highlight>
              </a:rPr>
              <a:t> </a:t>
            </a:r>
          </a:p>
        </p:txBody>
      </p:sp>
      <p:sp>
        <p:nvSpPr>
          <p:cNvPr id="11" name="Rectangle 10">
            <a:extLst>
              <a:ext uri="{FF2B5EF4-FFF2-40B4-BE49-F238E27FC236}">
                <a16:creationId xmlns:a16="http://schemas.microsoft.com/office/drawing/2014/main" id="{D4842CC5-5A97-4995-97E0-4180E9C96A63}"/>
              </a:ext>
            </a:extLst>
          </p:cNvPr>
          <p:cNvSpPr/>
          <p:nvPr/>
        </p:nvSpPr>
        <p:spPr>
          <a:xfrm>
            <a:off x="838200" y="4794058"/>
            <a:ext cx="301686" cy="369332"/>
          </a:xfrm>
          <a:prstGeom prst="rect">
            <a:avLst/>
          </a:prstGeom>
        </p:spPr>
        <p:txBody>
          <a:bodyPr wrap="none">
            <a:spAutoFit/>
          </a:bodyPr>
          <a:lstStyle/>
          <a:p>
            <a:r>
              <a:rPr lang="en-US" dirty="0"/>
              <a:t>1</a:t>
            </a:r>
          </a:p>
        </p:txBody>
      </p:sp>
      <p:sp>
        <p:nvSpPr>
          <p:cNvPr id="12" name="Rectangle 11">
            <a:extLst>
              <a:ext uri="{FF2B5EF4-FFF2-40B4-BE49-F238E27FC236}">
                <a16:creationId xmlns:a16="http://schemas.microsoft.com/office/drawing/2014/main" id="{FDF58C4A-634C-4597-80EB-F9ED98AF7E22}"/>
              </a:ext>
            </a:extLst>
          </p:cNvPr>
          <p:cNvSpPr/>
          <p:nvPr/>
        </p:nvSpPr>
        <p:spPr>
          <a:xfrm>
            <a:off x="838201" y="5163390"/>
            <a:ext cx="301686" cy="369332"/>
          </a:xfrm>
          <a:prstGeom prst="rect">
            <a:avLst/>
          </a:prstGeom>
        </p:spPr>
        <p:txBody>
          <a:bodyPr wrap="none">
            <a:spAutoFit/>
          </a:bodyPr>
          <a:lstStyle/>
          <a:p>
            <a:r>
              <a:rPr lang="en-US" dirty="0">
                <a:solidFill>
                  <a:srgbClr val="FF0000"/>
                </a:solidFill>
              </a:rPr>
              <a:t>2</a:t>
            </a:r>
          </a:p>
        </p:txBody>
      </p:sp>
      <p:sp>
        <p:nvSpPr>
          <p:cNvPr id="13" name="TextBox 12">
            <a:extLst>
              <a:ext uri="{FF2B5EF4-FFF2-40B4-BE49-F238E27FC236}">
                <a16:creationId xmlns:a16="http://schemas.microsoft.com/office/drawing/2014/main" id="{452B9929-80E6-4233-BCAE-8E4D75844032}"/>
              </a:ext>
            </a:extLst>
          </p:cNvPr>
          <p:cNvSpPr txBox="1"/>
          <p:nvPr/>
        </p:nvSpPr>
        <p:spPr>
          <a:xfrm>
            <a:off x="1281892" y="5163390"/>
            <a:ext cx="1654347" cy="369332"/>
          </a:xfrm>
          <a:prstGeom prst="rect">
            <a:avLst/>
          </a:prstGeom>
          <a:solidFill>
            <a:srgbClr val="FFC000"/>
          </a:solidFill>
        </p:spPr>
        <p:txBody>
          <a:bodyPr wrap="square" rtlCol="0">
            <a:spAutoFit/>
          </a:bodyPr>
          <a:lstStyle/>
          <a:p>
            <a:r>
              <a:rPr lang="en-US" dirty="0">
                <a:highlight>
                  <a:srgbClr val="FF0000"/>
                </a:highlight>
              </a:rPr>
              <a:t> </a:t>
            </a:r>
          </a:p>
        </p:txBody>
      </p:sp>
      <p:sp>
        <p:nvSpPr>
          <p:cNvPr id="14" name="Rectangle 13">
            <a:extLst>
              <a:ext uri="{FF2B5EF4-FFF2-40B4-BE49-F238E27FC236}">
                <a16:creationId xmlns:a16="http://schemas.microsoft.com/office/drawing/2014/main" id="{6729DDCE-A8D7-4258-9295-F21B58F81BD0}"/>
              </a:ext>
            </a:extLst>
          </p:cNvPr>
          <p:cNvSpPr/>
          <p:nvPr/>
        </p:nvSpPr>
        <p:spPr>
          <a:xfrm>
            <a:off x="838200" y="5563627"/>
            <a:ext cx="301686" cy="369332"/>
          </a:xfrm>
          <a:prstGeom prst="rect">
            <a:avLst/>
          </a:prstGeom>
        </p:spPr>
        <p:txBody>
          <a:bodyPr wrap="none">
            <a:spAutoFit/>
          </a:bodyPr>
          <a:lstStyle/>
          <a:p>
            <a:r>
              <a:rPr lang="en-US" dirty="0"/>
              <a:t>4</a:t>
            </a:r>
          </a:p>
        </p:txBody>
      </p:sp>
      <p:sp>
        <p:nvSpPr>
          <p:cNvPr id="15" name="TextBox 14">
            <a:extLst>
              <a:ext uri="{FF2B5EF4-FFF2-40B4-BE49-F238E27FC236}">
                <a16:creationId xmlns:a16="http://schemas.microsoft.com/office/drawing/2014/main" id="{42FABA2C-39E2-4D41-98C3-057B2C748E20}"/>
              </a:ext>
            </a:extLst>
          </p:cNvPr>
          <p:cNvSpPr txBox="1"/>
          <p:nvPr/>
        </p:nvSpPr>
        <p:spPr>
          <a:xfrm>
            <a:off x="1281891" y="5517333"/>
            <a:ext cx="1654346" cy="369332"/>
          </a:xfrm>
          <a:prstGeom prst="rect">
            <a:avLst/>
          </a:prstGeom>
          <a:solidFill>
            <a:srgbClr val="7030A0"/>
          </a:solidFill>
        </p:spPr>
        <p:txBody>
          <a:bodyPr wrap="square" rtlCol="0">
            <a:spAutoFit/>
          </a:bodyPr>
          <a:lstStyle/>
          <a:p>
            <a:r>
              <a:rPr lang="en-US" dirty="0">
                <a:highlight>
                  <a:srgbClr val="FF0000"/>
                </a:highlight>
              </a:rPr>
              <a:t> </a:t>
            </a:r>
          </a:p>
        </p:txBody>
      </p:sp>
      <p:sp>
        <p:nvSpPr>
          <p:cNvPr id="16" name="Rectangle 15">
            <a:extLst>
              <a:ext uri="{FF2B5EF4-FFF2-40B4-BE49-F238E27FC236}">
                <a16:creationId xmlns:a16="http://schemas.microsoft.com/office/drawing/2014/main" id="{1B03D971-376F-4AA9-B7F9-A01316EBD9DE}"/>
              </a:ext>
            </a:extLst>
          </p:cNvPr>
          <p:cNvSpPr/>
          <p:nvPr/>
        </p:nvSpPr>
        <p:spPr>
          <a:xfrm>
            <a:off x="838200" y="5963864"/>
            <a:ext cx="301686" cy="369332"/>
          </a:xfrm>
          <a:prstGeom prst="rect">
            <a:avLst/>
          </a:prstGeom>
        </p:spPr>
        <p:txBody>
          <a:bodyPr wrap="none">
            <a:spAutoFit/>
          </a:bodyPr>
          <a:lstStyle/>
          <a:p>
            <a:r>
              <a:rPr lang="en-US" dirty="0"/>
              <a:t>4</a:t>
            </a:r>
          </a:p>
        </p:txBody>
      </p:sp>
      <p:sp>
        <p:nvSpPr>
          <p:cNvPr id="17" name="TextBox 16">
            <a:extLst>
              <a:ext uri="{FF2B5EF4-FFF2-40B4-BE49-F238E27FC236}">
                <a16:creationId xmlns:a16="http://schemas.microsoft.com/office/drawing/2014/main" id="{D32233E3-CEE4-460C-9865-83CA548834B6}"/>
              </a:ext>
            </a:extLst>
          </p:cNvPr>
          <p:cNvSpPr txBox="1"/>
          <p:nvPr/>
        </p:nvSpPr>
        <p:spPr>
          <a:xfrm>
            <a:off x="1281890" y="5886665"/>
            <a:ext cx="1654345" cy="369332"/>
          </a:xfrm>
          <a:prstGeom prst="rect">
            <a:avLst/>
          </a:prstGeom>
          <a:solidFill>
            <a:schemeClr val="accent1">
              <a:lumMod val="60000"/>
              <a:lumOff val="40000"/>
            </a:schemeClr>
          </a:solidFill>
        </p:spPr>
        <p:txBody>
          <a:bodyPr wrap="square" rtlCol="0">
            <a:spAutoFit/>
          </a:bodyPr>
          <a:lstStyle/>
          <a:p>
            <a:r>
              <a:rPr lang="en-US" dirty="0">
                <a:highlight>
                  <a:srgbClr val="FF0000"/>
                </a:highlight>
              </a:rPr>
              <a:t> </a:t>
            </a:r>
          </a:p>
        </p:txBody>
      </p:sp>
      <p:sp>
        <p:nvSpPr>
          <p:cNvPr id="18" name="Rectangle 17">
            <a:extLst>
              <a:ext uri="{FF2B5EF4-FFF2-40B4-BE49-F238E27FC236}">
                <a16:creationId xmlns:a16="http://schemas.microsoft.com/office/drawing/2014/main" id="{7B23FF7A-FCDB-402D-BA13-5050846DBE7F}"/>
              </a:ext>
            </a:extLst>
          </p:cNvPr>
          <p:cNvSpPr/>
          <p:nvPr/>
        </p:nvSpPr>
        <p:spPr>
          <a:xfrm>
            <a:off x="657524" y="5119138"/>
            <a:ext cx="2278715" cy="457835"/>
          </a:xfrm>
          <a:prstGeom prst="rect">
            <a:avLst/>
          </a:prstGeom>
          <a:no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EE869CFC-7415-4DB8-A893-3B5ACA7E475E}"/>
                  </a:ext>
                </a:extLst>
              </p:cNvPr>
              <p:cNvSpPr>
                <a:spLocks noGrp="1"/>
              </p:cNvSpPr>
              <p:nvPr>
                <p:ph idx="1"/>
              </p:nvPr>
            </p:nvSpPr>
            <p:spPr>
              <a:xfrm>
                <a:off x="838200" y="1825625"/>
                <a:ext cx="10515600" cy="2136776"/>
              </a:xfrm>
            </p:spPr>
            <p:txBody>
              <a:bodyPr>
                <a:normAutofit/>
              </a:bodyPr>
              <a:lstStyle/>
              <a:p>
                <a:r>
                  <a:rPr lang="en-US" dirty="0"/>
                  <a:t>Start many instances of the streaming algorithm at the beginning</a:t>
                </a:r>
              </a:p>
              <a:p>
                <a:r>
                  <a:rPr lang="en-US" dirty="0"/>
                  <a:t>Use an instance of the algorithm but “freeze” the output</a:t>
                </a:r>
              </a:p>
              <a:p>
                <a:r>
                  <a:rPr lang="en-US" dirty="0"/>
                  <a:t>Each time the next instance has value </a:t>
                </a:r>
                <a14:m>
                  <m:oMath xmlns:m="http://schemas.openxmlformats.org/officeDocument/2006/math">
                    <m:r>
                      <a:rPr lang="en-US" b="0" i="0" smtClean="0">
                        <a:solidFill>
                          <a:srgbClr val="C00000"/>
                        </a:solidFill>
                        <a:latin typeface="Cambria Math" panose="02040503050406030204" pitchFamily="18" charset="0"/>
                      </a:rPr>
                      <m:t>(1+</m:t>
                    </m:r>
                    <m:r>
                      <a:rPr lang="en-US" b="0" i="1" smtClean="0">
                        <a:solidFill>
                          <a:srgbClr val="C00000"/>
                        </a:solidFill>
                        <a:latin typeface="Cambria Math" panose="02040503050406030204" pitchFamily="18" charset="0"/>
                      </a:rPr>
                      <m:t>𝑂</m:t>
                    </m:r>
                    <m:d>
                      <m:dPr>
                        <m:ctrlPr>
                          <a:rPr lang="en-US" b="0" i="1" smtClean="0">
                            <a:solidFill>
                              <a:srgbClr val="C00000"/>
                            </a:solidFill>
                            <a:latin typeface="Cambria Math" panose="02040503050406030204" pitchFamily="18" charset="0"/>
                          </a:rPr>
                        </m:ctrlPr>
                      </m:dPr>
                      <m:e>
                        <m:r>
                          <a:rPr lang="en-US" i="1" smtClean="0">
                            <a:solidFill>
                              <a:srgbClr val="C00000"/>
                            </a:solidFill>
                            <a:latin typeface="Cambria Math" panose="02040503050406030204" pitchFamily="18" charset="0"/>
                          </a:rPr>
                          <m:t>𝜀</m:t>
                        </m:r>
                      </m:e>
                    </m:d>
                    <m:r>
                      <a:rPr lang="en-US" b="0" i="1" smtClean="0">
                        <a:solidFill>
                          <a:srgbClr val="C00000"/>
                        </a:solidFill>
                        <a:latin typeface="Cambria Math" panose="02040503050406030204" pitchFamily="18" charset="0"/>
                      </a:rPr>
                      <m:t>)</m:t>
                    </m:r>
                  </m:oMath>
                </a14:m>
                <a:r>
                  <a:rPr lang="en-US" dirty="0"/>
                  <a:t> more than the “frozen” output, use the next instance and “freeze” its output</a:t>
                </a:r>
              </a:p>
            </p:txBody>
          </p:sp>
        </mc:Choice>
        <mc:Fallback xmlns="">
          <p:sp>
            <p:nvSpPr>
              <p:cNvPr id="19" name="Content Placeholder 2">
                <a:extLst>
                  <a:ext uri="{FF2B5EF4-FFF2-40B4-BE49-F238E27FC236}">
                    <a16:creationId xmlns:a16="http://schemas.microsoft.com/office/drawing/2014/main" id="{EE869CFC-7415-4DB8-A893-3B5ACA7E475E}"/>
                  </a:ext>
                </a:extLst>
              </p:cNvPr>
              <p:cNvSpPr>
                <a:spLocks noGrp="1" noRot="1" noChangeAspect="1" noMove="1" noResize="1" noEditPoints="1" noAdjustHandles="1" noChangeArrowheads="1" noChangeShapeType="1" noTextEdit="1"/>
              </p:cNvSpPr>
              <p:nvPr>
                <p:ph idx="1"/>
              </p:nvPr>
            </p:nvSpPr>
            <p:spPr>
              <a:xfrm>
                <a:off x="838200" y="1825625"/>
                <a:ext cx="10515600" cy="2136776"/>
              </a:xfrm>
              <a:blipFill>
                <a:blip r:embed="rId2"/>
                <a:stretch>
                  <a:fillRect l="-1043" t="-4558"/>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7A073CEC-1D48-4E65-BE7B-D65D903F54D7}"/>
              </a:ext>
            </a:extLst>
          </p:cNvPr>
          <p:cNvSpPr/>
          <p:nvPr/>
        </p:nvSpPr>
        <p:spPr>
          <a:xfrm>
            <a:off x="6247106" y="4205719"/>
            <a:ext cx="5631302" cy="954107"/>
          </a:xfrm>
          <a:prstGeom prst="rect">
            <a:avLst/>
          </a:prstGeom>
        </p:spPr>
        <p:txBody>
          <a:bodyPr wrap="square">
            <a:spAutoFit/>
          </a:bodyPr>
          <a:lstStyle/>
          <a:p>
            <a:pPr marL="457200" indent="-457200">
              <a:buFont typeface="Arial" panose="020B0604020202020204" pitchFamily="34" charset="0"/>
              <a:buChar char="•"/>
            </a:pPr>
            <a:r>
              <a:rPr lang="en-US" sz="2800" dirty="0"/>
              <a:t>Example: Number of ones in the  stream (2-approximation)</a:t>
            </a:r>
          </a:p>
        </p:txBody>
      </p:sp>
    </p:spTree>
    <p:extLst>
      <p:ext uri="{BB962C8B-B14F-4D97-AF65-F5344CB8AC3E}">
        <p14:creationId xmlns:p14="http://schemas.microsoft.com/office/powerpoint/2010/main" val="5455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4B7A-8516-47FC-9176-8158CF0B5C45}"/>
              </a:ext>
            </a:extLst>
          </p:cNvPr>
          <p:cNvSpPr>
            <a:spLocks noGrp="1"/>
          </p:cNvSpPr>
          <p:nvPr>
            <p:ph type="title"/>
          </p:nvPr>
        </p:nvSpPr>
        <p:spPr/>
        <p:txBody>
          <a:bodyPr/>
          <a:lstStyle/>
          <a:p>
            <a:r>
              <a:rPr lang="en-US" dirty="0">
                <a:solidFill>
                  <a:srgbClr val="C00000"/>
                </a:solidFill>
              </a:rPr>
              <a:t>Sketch Switching</a:t>
            </a:r>
            <a:endParaRPr lang="en-US" dirty="0"/>
          </a:p>
        </p:txBody>
      </p:sp>
      <p:sp>
        <p:nvSpPr>
          <p:cNvPr id="9" name="TextBox 8">
            <a:extLst>
              <a:ext uri="{FF2B5EF4-FFF2-40B4-BE49-F238E27FC236}">
                <a16:creationId xmlns:a16="http://schemas.microsoft.com/office/drawing/2014/main" id="{9102B3D2-112D-4480-AE62-7AA5FA21BB73}"/>
              </a:ext>
            </a:extLst>
          </p:cNvPr>
          <p:cNvSpPr txBox="1"/>
          <p:nvPr/>
        </p:nvSpPr>
        <p:spPr>
          <a:xfrm>
            <a:off x="1139887" y="4086172"/>
            <a:ext cx="1944763" cy="707886"/>
          </a:xfrm>
          <a:prstGeom prst="rect">
            <a:avLst/>
          </a:prstGeom>
          <a:noFill/>
        </p:spPr>
        <p:txBody>
          <a:bodyPr wrap="none" rtlCol="0">
            <a:spAutoFit/>
          </a:bodyPr>
          <a:lstStyle/>
          <a:p>
            <a:r>
              <a:rPr lang="en-US" sz="4000" dirty="0"/>
              <a:t>1 0 1 1 1</a:t>
            </a:r>
          </a:p>
        </p:txBody>
      </p:sp>
      <p:sp>
        <p:nvSpPr>
          <p:cNvPr id="10" name="TextBox 9">
            <a:extLst>
              <a:ext uri="{FF2B5EF4-FFF2-40B4-BE49-F238E27FC236}">
                <a16:creationId xmlns:a16="http://schemas.microsoft.com/office/drawing/2014/main" id="{302F9860-8D34-4577-A3B5-BD1237CD165B}"/>
              </a:ext>
            </a:extLst>
          </p:cNvPr>
          <p:cNvSpPr txBox="1"/>
          <p:nvPr/>
        </p:nvSpPr>
        <p:spPr>
          <a:xfrm>
            <a:off x="1281892" y="4794058"/>
            <a:ext cx="1654348" cy="369332"/>
          </a:xfrm>
          <a:prstGeom prst="rect">
            <a:avLst/>
          </a:prstGeom>
          <a:solidFill>
            <a:srgbClr val="C00000"/>
          </a:solidFill>
        </p:spPr>
        <p:txBody>
          <a:bodyPr wrap="square" rtlCol="0">
            <a:spAutoFit/>
          </a:bodyPr>
          <a:lstStyle/>
          <a:p>
            <a:r>
              <a:rPr lang="en-US" dirty="0">
                <a:highlight>
                  <a:srgbClr val="FF0000"/>
                </a:highlight>
              </a:rPr>
              <a:t> </a:t>
            </a:r>
          </a:p>
        </p:txBody>
      </p:sp>
      <p:sp>
        <p:nvSpPr>
          <p:cNvPr id="11" name="Rectangle 10">
            <a:extLst>
              <a:ext uri="{FF2B5EF4-FFF2-40B4-BE49-F238E27FC236}">
                <a16:creationId xmlns:a16="http://schemas.microsoft.com/office/drawing/2014/main" id="{D4842CC5-5A97-4995-97E0-4180E9C96A63}"/>
              </a:ext>
            </a:extLst>
          </p:cNvPr>
          <p:cNvSpPr/>
          <p:nvPr/>
        </p:nvSpPr>
        <p:spPr>
          <a:xfrm>
            <a:off x="838200" y="4794058"/>
            <a:ext cx="301686" cy="369332"/>
          </a:xfrm>
          <a:prstGeom prst="rect">
            <a:avLst/>
          </a:prstGeom>
        </p:spPr>
        <p:txBody>
          <a:bodyPr wrap="none">
            <a:spAutoFit/>
          </a:bodyPr>
          <a:lstStyle/>
          <a:p>
            <a:r>
              <a:rPr lang="en-US" dirty="0"/>
              <a:t>1</a:t>
            </a:r>
          </a:p>
        </p:txBody>
      </p:sp>
      <p:sp>
        <p:nvSpPr>
          <p:cNvPr id="12" name="Rectangle 11">
            <a:extLst>
              <a:ext uri="{FF2B5EF4-FFF2-40B4-BE49-F238E27FC236}">
                <a16:creationId xmlns:a16="http://schemas.microsoft.com/office/drawing/2014/main" id="{FDF58C4A-634C-4597-80EB-F9ED98AF7E22}"/>
              </a:ext>
            </a:extLst>
          </p:cNvPr>
          <p:cNvSpPr/>
          <p:nvPr/>
        </p:nvSpPr>
        <p:spPr>
          <a:xfrm>
            <a:off x="838201" y="5163390"/>
            <a:ext cx="301686" cy="369332"/>
          </a:xfrm>
          <a:prstGeom prst="rect">
            <a:avLst/>
          </a:prstGeom>
        </p:spPr>
        <p:txBody>
          <a:bodyPr wrap="none">
            <a:spAutoFit/>
          </a:bodyPr>
          <a:lstStyle/>
          <a:p>
            <a:r>
              <a:rPr lang="en-US" dirty="0"/>
              <a:t>2</a:t>
            </a:r>
          </a:p>
        </p:txBody>
      </p:sp>
      <p:sp>
        <p:nvSpPr>
          <p:cNvPr id="13" name="TextBox 12">
            <a:extLst>
              <a:ext uri="{FF2B5EF4-FFF2-40B4-BE49-F238E27FC236}">
                <a16:creationId xmlns:a16="http://schemas.microsoft.com/office/drawing/2014/main" id="{452B9929-80E6-4233-BCAE-8E4D75844032}"/>
              </a:ext>
            </a:extLst>
          </p:cNvPr>
          <p:cNvSpPr txBox="1"/>
          <p:nvPr/>
        </p:nvSpPr>
        <p:spPr>
          <a:xfrm>
            <a:off x="1281892" y="5163390"/>
            <a:ext cx="1654347" cy="369332"/>
          </a:xfrm>
          <a:prstGeom prst="rect">
            <a:avLst/>
          </a:prstGeom>
          <a:solidFill>
            <a:srgbClr val="FFC000"/>
          </a:solidFill>
        </p:spPr>
        <p:txBody>
          <a:bodyPr wrap="square" rtlCol="0">
            <a:spAutoFit/>
          </a:bodyPr>
          <a:lstStyle/>
          <a:p>
            <a:r>
              <a:rPr lang="en-US" dirty="0">
                <a:highlight>
                  <a:srgbClr val="FF0000"/>
                </a:highlight>
              </a:rPr>
              <a:t> </a:t>
            </a:r>
          </a:p>
        </p:txBody>
      </p:sp>
      <p:sp>
        <p:nvSpPr>
          <p:cNvPr id="14" name="Rectangle 13">
            <a:extLst>
              <a:ext uri="{FF2B5EF4-FFF2-40B4-BE49-F238E27FC236}">
                <a16:creationId xmlns:a16="http://schemas.microsoft.com/office/drawing/2014/main" id="{6729DDCE-A8D7-4258-9295-F21B58F81BD0}"/>
              </a:ext>
            </a:extLst>
          </p:cNvPr>
          <p:cNvSpPr/>
          <p:nvPr/>
        </p:nvSpPr>
        <p:spPr>
          <a:xfrm>
            <a:off x="838200" y="5563627"/>
            <a:ext cx="301686" cy="369332"/>
          </a:xfrm>
          <a:prstGeom prst="rect">
            <a:avLst/>
          </a:prstGeom>
        </p:spPr>
        <p:txBody>
          <a:bodyPr wrap="none">
            <a:spAutoFit/>
          </a:bodyPr>
          <a:lstStyle/>
          <a:p>
            <a:r>
              <a:rPr lang="en-US" dirty="0">
                <a:solidFill>
                  <a:srgbClr val="FF0000"/>
                </a:solidFill>
              </a:rPr>
              <a:t>4</a:t>
            </a:r>
          </a:p>
        </p:txBody>
      </p:sp>
      <p:sp>
        <p:nvSpPr>
          <p:cNvPr id="15" name="TextBox 14">
            <a:extLst>
              <a:ext uri="{FF2B5EF4-FFF2-40B4-BE49-F238E27FC236}">
                <a16:creationId xmlns:a16="http://schemas.microsoft.com/office/drawing/2014/main" id="{42FABA2C-39E2-4D41-98C3-057B2C748E20}"/>
              </a:ext>
            </a:extLst>
          </p:cNvPr>
          <p:cNvSpPr txBox="1"/>
          <p:nvPr/>
        </p:nvSpPr>
        <p:spPr>
          <a:xfrm>
            <a:off x="1281891" y="5517333"/>
            <a:ext cx="1654346" cy="369332"/>
          </a:xfrm>
          <a:prstGeom prst="rect">
            <a:avLst/>
          </a:prstGeom>
          <a:solidFill>
            <a:srgbClr val="7030A0"/>
          </a:solidFill>
        </p:spPr>
        <p:txBody>
          <a:bodyPr wrap="square" rtlCol="0">
            <a:spAutoFit/>
          </a:bodyPr>
          <a:lstStyle/>
          <a:p>
            <a:r>
              <a:rPr lang="en-US" dirty="0">
                <a:highlight>
                  <a:srgbClr val="FF0000"/>
                </a:highlight>
              </a:rPr>
              <a:t> </a:t>
            </a:r>
          </a:p>
        </p:txBody>
      </p:sp>
      <p:sp>
        <p:nvSpPr>
          <p:cNvPr id="16" name="Rectangle 15">
            <a:extLst>
              <a:ext uri="{FF2B5EF4-FFF2-40B4-BE49-F238E27FC236}">
                <a16:creationId xmlns:a16="http://schemas.microsoft.com/office/drawing/2014/main" id="{1B03D971-376F-4AA9-B7F9-A01316EBD9DE}"/>
              </a:ext>
            </a:extLst>
          </p:cNvPr>
          <p:cNvSpPr/>
          <p:nvPr/>
        </p:nvSpPr>
        <p:spPr>
          <a:xfrm>
            <a:off x="838200" y="5963864"/>
            <a:ext cx="301686" cy="369332"/>
          </a:xfrm>
          <a:prstGeom prst="rect">
            <a:avLst/>
          </a:prstGeom>
        </p:spPr>
        <p:txBody>
          <a:bodyPr wrap="none">
            <a:spAutoFit/>
          </a:bodyPr>
          <a:lstStyle/>
          <a:p>
            <a:r>
              <a:rPr lang="en-US" dirty="0"/>
              <a:t>4</a:t>
            </a:r>
          </a:p>
        </p:txBody>
      </p:sp>
      <p:sp>
        <p:nvSpPr>
          <p:cNvPr id="17" name="TextBox 16">
            <a:extLst>
              <a:ext uri="{FF2B5EF4-FFF2-40B4-BE49-F238E27FC236}">
                <a16:creationId xmlns:a16="http://schemas.microsoft.com/office/drawing/2014/main" id="{D32233E3-CEE4-460C-9865-83CA548834B6}"/>
              </a:ext>
            </a:extLst>
          </p:cNvPr>
          <p:cNvSpPr txBox="1"/>
          <p:nvPr/>
        </p:nvSpPr>
        <p:spPr>
          <a:xfrm>
            <a:off x="1281890" y="5886665"/>
            <a:ext cx="1654345" cy="369332"/>
          </a:xfrm>
          <a:prstGeom prst="rect">
            <a:avLst/>
          </a:prstGeom>
          <a:solidFill>
            <a:schemeClr val="accent1">
              <a:lumMod val="60000"/>
              <a:lumOff val="40000"/>
            </a:schemeClr>
          </a:solidFill>
        </p:spPr>
        <p:txBody>
          <a:bodyPr wrap="square" rtlCol="0">
            <a:spAutoFit/>
          </a:bodyPr>
          <a:lstStyle/>
          <a:p>
            <a:r>
              <a:rPr lang="en-US" dirty="0">
                <a:highlight>
                  <a:srgbClr val="FF0000"/>
                </a:highlight>
              </a:rPr>
              <a:t> </a:t>
            </a:r>
          </a:p>
        </p:txBody>
      </p:sp>
      <p:sp>
        <p:nvSpPr>
          <p:cNvPr id="18" name="Rectangle 17">
            <a:extLst>
              <a:ext uri="{FF2B5EF4-FFF2-40B4-BE49-F238E27FC236}">
                <a16:creationId xmlns:a16="http://schemas.microsoft.com/office/drawing/2014/main" id="{7B23FF7A-FCDB-402D-BA13-5050846DBE7F}"/>
              </a:ext>
            </a:extLst>
          </p:cNvPr>
          <p:cNvSpPr/>
          <p:nvPr/>
        </p:nvSpPr>
        <p:spPr>
          <a:xfrm>
            <a:off x="657522" y="5501944"/>
            <a:ext cx="2278715" cy="428838"/>
          </a:xfrm>
          <a:prstGeom prst="rect">
            <a:avLst/>
          </a:prstGeom>
          <a:no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EE869CFC-7415-4DB8-A893-3B5ACA7E475E}"/>
                  </a:ext>
                </a:extLst>
              </p:cNvPr>
              <p:cNvSpPr>
                <a:spLocks noGrp="1"/>
              </p:cNvSpPr>
              <p:nvPr>
                <p:ph idx="1"/>
              </p:nvPr>
            </p:nvSpPr>
            <p:spPr>
              <a:xfrm>
                <a:off x="838200" y="1825625"/>
                <a:ext cx="10515600" cy="2136776"/>
              </a:xfrm>
            </p:spPr>
            <p:txBody>
              <a:bodyPr>
                <a:normAutofit/>
              </a:bodyPr>
              <a:lstStyle/>
              <a:p>
                <a:r>
                  <a:rPr lang="en-US" dirty="0"/>
                  <a:t>Start many instances of the streaming algorithm at the beginning</a:t>
                </a:r>
              </a:p>
              <a:p>
                <a:r>
                  <a:rPr lang="en-US" dirty="0"/>
                  <a:t>Use an instance of the algorithm but “freeze” the output</a:t>
                </a:r>
              </a:p>
              <a:p>
                <a:r>
                  <a:rPr lang="en-US" dirty="0"/>
                  <a:t>Each time the next instance has value </a:t>
                </a:r>
                <a14:m>
                  <m:oMath xmlns:m="http://schemas.openxmlformats.org/officeDocument/2006/math">
                    <m:r>
                      <a:rPr lang="en-US" b="0" i="0" smtClean="0">
                        <a:solidFill>
                          <a:srgbClr val="C00000"/>
                        </a:solidFill>
                        <a:latin typeface="Cambria Math" panose="02040503050406030204" pitchFamily="18" charset="0"/>
                      </a:rPr>
                      <m:t>(1+</m:t>
                    </m:r>
                    <m:r>
                      <a:rPr lang="en-US" b="0" i="1" smtClean="0">
                        <a:solidFill>
                          <a:srgbClr val="C00000"/>
                        </a:solidFill>
                        <a:latin typeface="Cambria Math" panose="02040503050406030204" pitchFamily="18" charset="0"/>
                      </a:rPr>
                      <m:t>𝑂</m:t>
                    </m:r>
                    <m:d>
                      <m:dPr>
                        <m:ctrlPr>
                          <a:rPr lang="en-US" b="0" i="1" smtClean="0">
                            <a:solidFill>
                              <a:srgbClr val="C00000"/>
                            </a:solidFill>
                            <a:latin typeface="Cambria Math" panose="02040503050406030204" pitchFamily="18" charset="0"/>
                          </a:rPr>
                        </m:ctrlPr>
                      </m:dPr>
                      <m:e>
                        <m:r>
                          <a:rPr lang="en-US" i="1" smtClean="0">
                            <a:solidFill>
                              <a:srgbClr val="C00000"/>
                            </a:solidFill>
                            <a:latin typeface="Cambria Math" panose="02040503050406030204" pitchFamily="18" charset="0"/>
                          </a:rPr>
                          <m:t>𝜀</m:t>
                        </m:r>
                      </m:e>
                    </m:d>
                    <m:r>
                      <a:rPr lang="en-US" b="0" i="1" smtClean="0">
                        <a:solidFill>
                          <a:srgbClr val="C00000"/>
                        </a:solidFill>
                        <a:latin typeface="Cambria Math" panose="02040503050406030204" pitchFamily="18" charset="0"/>
                      </a:rPr>
                      <m:t>)</m:t>
                    </m:r>
                  </m:oMath>
                </a14:m>
                <a:r>
                  <a:rPr lang="en-US" dirty="0"/>
                  <a:t> more than the “frozen” output, use the next instance and “freeze” its output</a:t>
                </a:r>
              </a:p>
            </p:txBody>
          </p:sp>
        </mc:Choice>
        <mc:Fallback xmlns="">
          <p:sp>
            <p:nvSpPr>
              <p:cNvPr id="19" name="Content Placeholder 2">
                <a:extLst>
                  <a:ext uri="{FF2B5EF4-FFF2-40B4-BE49-F238E27FC236}">
                    <a16:creationId xmlns:a16="http://schemas.microsoft.com/office/drawing/2014/main" id="{EE869CFC-7415-4DB8-A893-3B5ACA7E475E}"/>
                  </a:ext>
                </a:extLst>
              </p:cNvPr>
              <p:cNvSpPr>
                <a:spLocks noGrp="1" noRot="1" noChangeAspect="1" noMove="1" noResize="1" noEditPoints="1" noAdjustHandles="1" noChangeArrowheads="1" noChangeShapeType="1" noTextEdit="1"/>
              </p:cNvSpPr>
              <p:nvPr>
                <p:ph idx="1"/>
              </p:nvPr>
            </p:nvSpPr>
            <p:spPr>
              <a:xfrm>
                <a:off x="838200" y="1825625"/>
                <a:ext cx="10515600" cy="2136776"/>
              </a:xfrm>
              <a:blipFill>
                <a:blip r:embed="rId2"/>
                <a:stretch>
                  <a:fillRect l="-1043" t="-4558"/>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7A073CEC-1D48-4E65-BE7B-D65D903F54D7}"/>
              </a:ext>
            </a:extLst>
          </p:cNvPr>
          <p:cNvSpPr/>
          <p:nvPr/>
        </p:nvSpPr>
        <p:spPr>
          <a:xfrm>
            <a:off x="6247106" y="4205719"/>
            <a:ext cx="5631302" cy="954107"/>
          </a:xfrm>
          <a:prstGeom prst="rect">
            <a:avLst/>
          </a:prstGeom>
        </p:spPr>
        <p:txBody>
          <a:bodyPr wrap="square">
            <a:spAutoFit/>
          </a:bodyPr>
          <a:lstStyle/>
          <a:p>
            <a:pPr marL="457200" indent="-457200">
              <a:buFont typeface="Arial" panose="020B0604020202020204" pitchFamily="34" charset="0"/>
              <a:buChar char="•"/>
            </a:pPr>
            <a:r>
              <a:rPr lang="en-US" sz="2800" dirty="0"/>
              <a:t>Example: Number of ones in the  stream (2-approximation)</a:t>
            </a:r>
          </a:p>
        </p:txBody>
      </p:sp>
    </p:spTree>
    <p:extLst>
      <p:ext uri="{BB962C8B-B14F-4D97-AF65-F5344CB8AC3E}">
        <p14:creationId xmlns:p14="http://schemas.microsoft.com/office/powerpoint/2010/main" val="20027725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4B7A-8516-47FC-9176-8158CF0B5C45}"/>
              </a:ext>
            </a:extLst>
          </p:cNvPr>
          <p:cNvSpPr>
            <a:spLocks noGrp="1"/>
          </p:cNvSpPr>
          <p:nvPr>
            <p:ph type="title"/>
          </p:nvPr>
        </p:nvSpPr>
        <p:spPr/>
        <p:txBody>
          <a:bodyPr/>
          <a:lstStyle/>
          <a:p>
            <a:r>
              <a:rPr lang="en-US" dirty="0">
                <a:solidFill>
                  <a:srgbClr val="C00000"/>
                </a:solidFill>
              </a:rPr>
              <a:t>Sketch Switching</a:t>
            </a:r>
            <a:endParaRPr lang="en-US" dirty="0"/>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EE869CFC-7415-4DB8-A893-3B5ACA7E475E}"/>
                  </a:ext>
                </a:extLst>
              </p:cNvPr>
              <p:cNvSpPr>
                <a:spLocks noGrp="1"/>
              </p:cNvSpPr>
              <p:nvPr>
                <p:ph idx="1"/>
              </p:nvPr>
            </p:nvSpPr>
            <p:spPr>
              <a:xfrm>
                <a:off x="838200" y="1825625"/>
                <a:ext cx="10515600" cy="2136776"/>
              </a:xfrm>
            </p:spPr>
            <p:txBody>
              <a:bodyPr>
                <a:normAutofit/>
              </a:bodyPr>
              <a:lstStyle/>
              <a:p>
                <a:r>
                  <a:rPr lang="en-US" dirty="0"/>
                  <a:t>Start many instances of the streaming algorithm at the beginning</a:t>
                </a:r>
              </a:p>
              <a:p>
                <a:r>
                  <a:rPr lang="en-US" dirty="0"/>
                  <a:t>Use an instance of the algorithm but “freeze” the output</a:t>
                </a:r>
              </a:p>
              <a:p>
                <a:r>
                  <a:rPr lang="en-US" dirty="0"/>
                  <a:t>Each time the next instance has value </a:t>
                </a:r>
                <a14:m>
                  <m:oMath xmlns:m="http://schemas.openxmlformats.org/officeDocument/2006/math">
                    <m:r>
                      <a:rPr lang="en-US" b="0" i="0" smtClean="0">
                        <a:solidFill>
                          <a:srgbClr val="C00000"/>
                        </a:solidFill>
                        <a:latin typeface="Cambria Math" panose="02040503050406030204" pitchFamily="18" charset="0"/>
                      </a:rPr>
                      <m:t>(1+</m:t>
                    </m:r>
                    <m:r>
                      <a:rPr lang="en-US" b="0" i="1" smtClean="0">
                        <a:solidFill>
                          <a:srgbClr val="C00000"/>
                        </a:solidFill>
                        <a:latin typeface="Cambria Math" panose="02040503050406030204" pitchFamily="18" charset="0"/>
                      </a:rPr>
                      <m:t>𝑂</m:t>
                    </m:r>
                    <m:d>
                      <m:dPr>
                        <m:ctrlPr>
                          <a:rPr lang="en-US" b="0" i="1" smtClean="0">
                            <a:solidFill>
                              <a:srgbClr val="C00000"/>
                            </a:solidFill>
                            <a:latin typeface="Cambria Math" panose="02040503050406030204" pitchFamily="18" charset="0"/>
                          </a:rPr>
                        </m:ctrlPr>
                      </m:dPr>
                      <m:e>
                        <m:r>
                          <a:rPr lang="en-US" i="1" smtClean="0">
                            <a:solidFill>
                              <a:srgbClr val="C00000"/>
                            </a:solidFill>
                            <a:latin typeface="Cambria Math" panose="02040503050406030204" pitchFamily="18" charset="0"/>
                          </a:rPr>
                          <m:t>𝜀</m:t>
                        </m:r>
                      </m:e>
                    </m:d>
                    <m:r>
                      <a:rPr lang="en-US" b="0" i="1" smtClean="0">
                        <a:solidFill>
                          <a:srgbClr val="C00000"/>
                        </a:solidFill>
                        <a:latin typeface="Cambria Math" panose="02040503050406030204" pitchFamily="18" charset="0"/>
                      </a:rPr>
                      <m:t>)</m:t>
                    </m:r>
                  </m:oMath>
                </a14:m>
                <a:r>
                  <a:rPr lang="en-US" dirty="0"/>
                  <a:t> more than the “frozen” output, use the next instance and “freeze” its output</a:t>
                </a:r>
              </a:p>
            </p:txBody>
          </p:sp>
        </mc:Choice>
        <mc:Fallback xmlns="">
          <p:sp>
            <p:nvSpPr>
              <p:cNvPr id="19" name="Content Placeholder 2">
                <a:extLst>
                  <a:ext uri="{FF2B5EF4-FFF2-40B4-BE49-F238E27FC236}">
                    <a16:creationId xmlns:a16="http://schemas.microsoft.com/office/drawing/2014/main" id="{EE869CFC-7415-4DB8-A893-3B5ACA7E475E}"/>
                  </a:ext>
                </a:extLst>
              </p:cNvPr>
              <p:cNvSpPr>
                <a:spLocks noGrp="1" noRot="1" noChangeAspect="1" noMove="1" noResize="1" noEditPoints="1" noAdjustHandles="1" noChangeArrowheads="1" noChangeShapeType="1" noTextEdit="1"/>
              </p:cNvSpPr>
              <p:nvPr>
                <p:ph idx="1"/>
              </p:nvPr>
            </p:nvSpPr>
            <p:spPr>
              <a:xfrm>
                <a:off x="838200" y="1825625"/>
                <a:ext cx="10515600" cy="2136776"/>
              </a:xfrm>
              <a:blipFill>
                <a:blip r:embed="rId2"/>
                <a:stretch>
                  <a:fillRect l="-1043" t="-4558"/>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7A073CEC-1D48-4E65-BE7B-D65D903F54D7}"/>
              </a:ext>
            </a:extLst>
          </p:cNvPr>
          <p:cNvSpPr/>
          <p:nvPr/>
        </p:nvSpPr>
        <p:spPr>
          <a:xfrm>
            <a:off x="6247106" y="4205719"/>
            <a:ext cx="5631302" cy="2246769"/>
          </a:xfrm>
          <a:prstGeom prst="rect">
            <a:avLst/>
          </a:prstGeom>
        </p:spPr>
        <p:txBody>
          <a:bodyPr wrap="square">
            <a:spAutoFit/>
          </a:bodyPr>
          <a:lstStyle/>
          <a:p>
            <a:pPr marL="457200" indent="-457200">
              <a:buFont typeface="Arial" panose="020B0604020202020204" pitchFamily="34" charset="0"/>
              <a:buChar char="•"/>
            </a:pPr>
            <a:r>
              <a:rPr lang="en-US" sz="2800" dirty="0"/>
              <a:t>Example: Number of ones in the  stream (2-approximation)</a:t>
            </a:r>
          </a:p>
          <a:p>
            <a:pPr marL="514350" indent="-514350">
              <a:buFont typeface="Arial" panose="020B0604020202020204" pitchFamily="34" charset="0"/>
              <a:buChar char="•"/>
            </a:pPr>
            <a:r>
              <a:rPr lang="en-US" sz="2800" dirty="0"/>
              <a:t>Number of ones stream is at least 4 and at most 8</a:t>
            </a:r>
          </a:p>
          <a:p>
            <a:pPr marL="514350" indent="-514350">
              <a:buFont typeface="Arial" panose="020B0604020202020204" pitchFamily="34" charset="0"/>
              <a:buChar char="•"/>
            </a:pPr>
            <a:r>
              <a:rPr lang="en-US" sz="2800" dirty="0"/>
              <a:t>4 is a good approximation</a:t>
            </a:r>
          </a:p>
        </p:txBody>
      </p:sp>
      <p:sp>
        <p:nvSpPr>
          <p:cNvPr id="21" name="TextBox 20">
            <a:extLst>
              <a:ext uri="{FF2B5EF4-FFF2-40B4-BE49-F238E27FC236}">
                <a16:creationId xmlns:a16="http://schemas.microsoft.com/office/drawing/2014/main" id="{D9BAD7CF-C0B4-494A-BDD2-FF71E7C24BB9}"/>
              </a:ext>
            </a:extLst>
          </p:cNvPr>
          <p:cNvSpPr txBox="1"/>
          <p:nvPr/>
        </p:nvSpPr>
        <p:spPr>
          <a:xfrm>
            <a:off x="1139887" y="4086172"/>
            <a:ext cx="4195379" cy="707886"/>
          </a:xfrm>
          <a:prstGeom prst="rect">
            <a:avLst/>
          </a:prstGeom>
          <a:noFill/>
        </p:spPr>
        <p:txBody>
          <a:bodyPr wrap="none" rtlCol="0">
            <a:spAutoFit/>
          </a:bodyPr>
          <a:lstStyle/>
          <a:p>
            <a:r>
              <a:rPr lang="en-US" sz="4000" dirty="0"/>
              <a:t>1 0 1 1 1 0 0 1 1 0 1</a:t>
            </a:r>
          </a:p>
        </p:txBody>
      </p:sp>
      <p:sp>
        <p:nvSpPr>
          <p:cNvPr id="22" name="TextBox 21">
            <a:extLst>
              <a:ext uri="{FF2B5EF4-FFF2-40B4-BE49-F238E27FC236}">
                <a16:creationId xmlns:a16="http://schemas.microsoft.com/office/drawing/2014/main" id="{FE2112C0-20DE-4852-A7C3-7F6AEDB0168E}"/>
              </a:ext>
            </a:extLst>
          </p:cNvPr>
          <p:cNvSpPr txBox="1"/>
          <p:nvPr/>
        </p:nvSpPr>
        <p:spPr>
          <a:xfrm>
            <a:off x="1281893" y="4794058"/>
            <a:ext cx="3969861" cy="369332"/>
          </a:xfrm>
          <a:prstGeom prst="rect">
            <a:avLst/>
          </a:prstGeom>
          <a:solidFill>
            <a:srgbClr val="C00000"/>
          </a:solidFill>
        </p:spPr>
        <p:txBody>
          <a:bodyPr wrap="square" rtlCol="0">
            <a:spAutoFit/>
          </a:bodyPr>
          <a:lstStyle/>
          <a:p>
            <a:r>
              <a:rPr lang="en-US" dirty="0">
                <a:highlight>
                  <a:srgbClr val="FF0000"/>
                </a:highlight>
              </a:rPr>
              <a:t> </a:t>
            </a:r>
          </a:p>
        </p:txBody>
      </p:sp>
      <p:sp>
        <p:nvSpPr>
          <p:cNvPr id="23" name="Rectangle 22">
            <a:extLst>
              <a:ext uri="{FF2B5EF4-FFF2-40B4-BE49-F238E27FC236}">
                <a16:creationId xmlns:a16="http://schemas.microsoft.com/office/drawing/2014/main" id="{BF671745-947B-44FE-92BB-CC9E85EF2C38}"/>
              </a:ext>
            </a:extLst>
          </p:cNvPr>
          <p:cNvSpPr/>
          <p:nvPr/>
        </p:nvSpPr>
        <p:spPr>
          <a:xfrm>
            <a:off x="838200" y="4794058"/>
            <a:ext cx="301686" cy="369332"/>
          </a:xfrm>
          <a:prstGeom prst="rect">
            <a:avLst/>
          </a:prstGeom>
        </p:spPr>
        <p:txBody>
          <a:bodyPr wrap="none">
            <a:spAutoFit/>
          </a:bodyPr>
          <a:lstStyle/>
          <a:p>
            <a:r>
              <a:rPr lang="en-US" dirty="0"/>
              <a:t>1</a:t>
            </a:r>
          </a:p>
        </p:txBody>
      </p:sp>
      <p:sp>
        <p:nvSpPr>
          <p:cNvPr id="24" name="Rectangle 23">
            <a:extLst>
              <a:ext uri="{FF2B5EF4-FFF2-40B4-BE49-F238E27FC236}">
                <a16:creationId xmlns:a16="http://schemas.microsoft.com/office/drawing/2014/main" id="{B2255730-CCD7-41FF-9A22-8ABDDC96B9CE}"/>
              </a:ext>
            </a:extLst>
          </p:cNvPr>
          <p:cNvSpPr/>
          <p:nvPr/>
        </p:nvSpPr>
        <p:spPr>
          <a:xfrm>
            <a:off x="838201" y="5163390"/>
            <a:ext cx="301686" cy="369332"/>
          </a:xfrm>
          <a:prstGeom prst="rect">
            <a:avLst/>
          </a:prstGeom>
        </p:spPr>
        <p:txBody>
          <a:bodyPr wrap="square">
            <a:spAutoFit/>
          </a:bodyPr>
          <a:lstStyle/>
          <a:p>
            <a:r>
              <a:rPr lang="en-US" dirty="0"/>
              <a:t>2</a:t>
            </a:r>
          </a:p>
        </p:txBody>
      </p:sp>
      <p:sp>
        <p:nvSpPr>
          <p:cNvPr id="25" name="TextBox 24">
            <a:extLst>
              <a:ext uri="{FF2B5EF4-FFF2-40B4-BE49-F238E27FC236}">
                <a16:creationId xmlns:a16="http://schemas.microsoft.com/office/drawing/2014/main" id="{40F84019-3A41-4D2E-8072-259B8C5389C9}"/>
              </a:ext>
            </a:extLst>
          </p:cNvPr>
          <p:cNvSpPr txBox="1"/>
          <p:nvPr/>
        </p:nvSpPr>
        <p:spPr>
          <a:xfrm>
            <a:off x="1281893" y="5163390"/>
            <a:ext cx="3969861" cy="369332"/>
          </a:xfrm>
          <a:prstGeom prst="rect">
            <a:avLst/>
          </a:prstGeom>
          <a:solidFill>
            <a:srgbClr val="FFC000"/>
          </a:solidFill>
        </p:spPr>
        <p:txBody>
          <a:bodyPr wrap="square" rtlCol="0">
            <a:spAutoFit/>
          </a:bodyPr>
          <a:lstStyle/>
          <a:p>
            <a:r>
              <a:rPr lang="en-US" dirty="0">
                <a:highlight>
                  <a:srgbClr val="FF0000"/>
                </a:highlight>
              </a:rPr>
              <a:t> </a:t>
            </a:r>
          </a:p>
        </p:txBody>
      </p:sp>
      <p:sp>
        <p:nvSpPr>
          <p:cNvPr id="26" name="Rectangle 25">
            <a:extLst>
              <a:ext uri="{FF2B5EF4-FFF2-40B4-BE49-F238E27FC236}">
                <a16:creationId xmlns:a16="http://schemas.microsoft.com/office/drawing/2014/main" id="{2775419B-D42A-4BDF-8BB2-563E59658929}"/>
              </a:ext>
            </a:extLst>
          </p:cNvPr>
          <p:cNvSpPr/>
          <p:nvPr/>
        </p:nvSpPr>
        <p:spPr>
          <a:xfrm>
            <a:off x="838200" y="5563627"/>
            <a:ext cx="301686" cy="369332"/>
          </a:xfrm>
          <a:prstGeom prst="rect">
            <a:avLst/>
          </a:prstGeom>
        </p:spPr>
        <p:txBody>
          <a:bodyPr wrap="none">
            <a:spAutoFit/>
          </a:bodyPr>
          <a:lstStyle/>
          <a:p>
            <a:r>
              <a:rPr lang="en-US" dirty="0">
                <a:solidFill>
                  <a:srgbClr val="FF0000"/>
                </a:solidFill>
              </a:rPr>
              <a:t>4</a:t>
            </a:r>
          </a:p>
        </p:txBody>
      </p:sp>
      <p:sp>
        <p:nvSpPr>
          <p:cNvPr id="27" name="TextBox 26">
            <a:extLst>
              <a:ext uri="{FF2B5EF4-FFF2-40B4-BE49-F238E27FC236}">
                <a16:creationId xmlns:a16="http://schemas.microsoft.com/office/drawing/2014/main" id="{253D4DDD-64BE-4BC4-BD09-E20AF821C0AD}"/>
              </a:ext>
            </a:extLst>
          </p:cNvPr>
          <p:cNvSpPr txBox="1"/>
          <p:nvPr/>
        </p:nvSpPr>
        <p:spPr>
          <a:xfrm>
            <a:off x="1281892" y="5517333"/>
            <a:ext cx="3969862" cy="369332"/>
          </a:xfrm>
          <a:prstGeom prst="rect">
            <a:avLst/>
          </a:prstGeom>
          <a:solidFill>
            <a:srgbClr val="7030A0"/>
          </a:solidFill>
        </p:spPr>
        <p:txBody>
          <a:bodyPr wrap="square" rtlCol="0">
            <a:spAutoFit/>
          </a:bodyPr>
          <a:lstStyle/>
          <a:p>
            <a:r>
              <a:rPr lang="en-US" dirty="0">
                <a:highlight>
                  <a:srgbClr val="FF0000"/>
                </a:highlight>
              </a:rPr>
              <a:t> </a:t>
            </a:r>
          </a:p>
        </p:txBody>
      </p:sp>
      <p:sp>
        <p:nvSpPr>
          <p:cNvPr id="28" name="Rectangle 27">
            <a:extLst>
              <a:ext uri="{FF2B5EF4-FFF2-40B4-BE49-F238E27FC236}">
                <a16:creationId xmlns:a16="http://schemas.microsoft.com/office/drawing/2014/main" id="{4B5EF681-7B4F-41A5-8883-1C02637DE229}"/>
              </a:ext>
            </a:extLst>
          </p:cNvPr>
          <p:cNvSpPr/>
          <p:nvPr/>
        </p:nvSpPr>
        <p:spPr>
          <a:xfrm>
            <a:off x="838200" y="5963864"/>
            <a:ext cx="301686" cy="369332"/>
          </a:xfrm>
          <a:prstGeom prst="rect">
            <a:avLst/>
          </a:prstGeom>
        </p:spPr>
        <p:txBody>
          <a:bodyPr wrap="none">
            <a:spAutoFit/>
          </a:bodyPr>
          <a:lstStyle/>
          <a:p>
            <a:r>
              <a:rPr lang="en-US" dirty="0"/>
              <a:t>7</a:t>
            </a:r>
          </a:p>
        </p:txBody>
      </p:sp>
      <p:sp>
        <p:nvSpPr>
          <p:cNvPr id="29" name="TextBox 28">
            <a:extLst>
              <a:ext uri="{FF2B5EF4-FFF2-40B4-BE49-F238E27FC236}">
                <a16:creationId xmlns:a16="http://schemas.microsoft.com/office/drawing/2014/main" id="{26AB055C-CF6A-45DE-A156-FEF024B38E01}"/>
              </a:ext>
            </a:extLst>
          </p:cNvPr>
          <p:cNvSpPr txBox="1"/>
          <p:nvPr/>
        </p:nvSpPr>
        <p:spPr>
          <a:xfrm>
            <a:off x="1281891" y="5886665"/>
            <a:ext cx="3969863" cy="369332"/>
          </a:xfrm>
          <a:prstGeom prst="rect">
            <a:avLst/>
          </a:prstGeom>
          <a:solidFill>
            <a:schemeClr val="accent1">
              <a:lumMod val="60000"/>
              <a:lumOff val="40000"/>
            </a:schemeClr>
          </a:solidFill>
        </p:spPr>
        <p:txBody>
          <a:bodyPr wrap="square" rtlCol="0">
            <a:spAutoFit/>
          </a:bodyPr>
          <a:lstStyle/>
          <a:p>
            <a:r>
              <a:rPr lang="en-US" dirty="0">
                <a:highlight>
                  <a:srgbClr val="FF0000"/>
                </a:highlight>
              </a:rPr>
              <a:t> </a:t>
            </a:r>
          </a:p>
        </p:txBody>
      </p:sp>
      <p:sp>
        <p:nvSpPr>
          <p:cNvPr id="30" name="Rectangle 29">
            <a:extLst>
              <a:ext uri="{FF2B5EF4-FFF2-40B4-BE49-F238E27FC236}">
                <a16:creationId xmlns:a16="http://schemas.microsoft.com/office/drawing/2014/main" id="{3FEABCE3-A5D3-4747-9D68-890ABFC6FFE5}"/>
              </a:ext>
            </a:extLst>
          </p:cNvPr>
          <p:cNvSpPr/>
          <p:nvPr/>
        </p:nvSpPr>
        <p:spPr>
          <a:xfrm>
            <a:off x="657522" y="5501944"/>
            <a:ext cx="4594232" cy="428838"/>
          </a:xfrm>
          <a:prstGeom prst="rect">
            <a:avLst/>
          </a:prstGeom>
          <a:no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3660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4B7A-8516-47FC-9176-8158CF0B5C45}"/>
              </a:ext>
            </a:extLst>
          </p:cNvPr>
          <p:cNvSpPr>
            <a:spLocks noGrp="1"/>
          </p:cNvSpPr>
          <p:nvPr>
            <p:ph type="title"/>
          </p:nvPr>
        </p:nvSpPr>
        <p:spPr/>
        <p:txBody>
          <a:bodyPr/>
          <a:lstStyle/>
          <a:p>
            <a:r>
              <a:rPr lang="en-US" dirty="0">
                <a:solidFill>
                  <a:srgbClr val="C00000"/>
                </a:solidFill>
              </a:rPr>
              <a:t>Last Time: Sliding Window Model</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5255D49-9D60-44DD-910D-2EBD0529DEC9}"/>
                  </a:ext>
                </a:extLst>
              </p:cNvPr>
              <p:cNvSpPr>
                <a:spLocks noGrp="1"/>
              </p:cNvSpPr>
              <p:nvPr>
                <p:ph idx="1"/>
              </p:nvPr>
            </p:nvSpPr>
            <p:spPr/>
            <p:txBody>
              <a:bodyPr/>
              <a:lstStyle/>
              <a:p>
                <a:pPr>
                  <a:buClr>
                    <a:schemeClr val="tx1"/>
                  </a:buClr>
                </a:pPr>
                <a:r>
                  <a:rPr lang="en-US" dirty="0">
                    <a:solidFill>
                      <a:srgbClr val="00B050"/>
                    </a:solidFill>
                  </a:rPr>
                  <a:t>Input</a:t>
                </a:r>
                <a:r>
                  <a:rPr lang="en-US" dirty="0"/>
                  <a:t>: Elements of an underlying data set </a:t>
                </a:r>
                <a14:m>
                  <m:oMath xmlns:m="http://schemas.openxmlformats.org/officeDocument/2006/math">
                    <m:r>
                      <a:rPr lang="en-US" i="1">
                        <a:solidFill>
                          <a:srgbClr val="C00000"/>
                        </a:solidFill>
                        <a:latin typeface="Cambria Math" panose="02040503050406030204" pitchFamily="18" charset="0"/>
                      </a:rPr>
                      <m:t>𝑆</m:t>
                    </m:r>
                  </m:oMath>
                </a14:m>
                <a:r>
                  <a:rPr lang="en-US" dirty="0"/>
                  <a:t>, which arrives sequentially</a:t>
                </a:r>
              </a:p>
              <a:p>
                <a:pPr>
                  <a:buClr>
                    <a:schemeClr val="tx1"/>
                  </a:buClr>
                </a:pPr>
                <a:r>
                  <a:rPr lang="en-US" dirty="0">
                    <a:solidFill>
                      <a:srgbClr val="00B050"/>
                    </a:solidFill>
                  </a:rPr>
                  <a:t>Output</a:t>
                </a:r>
                <a:r>
                  <a:rPr lang="en-US" dirty="0"/>
                  <a:t>: Evaluation (or approximation) of a given function</a:t>
                </a:r>
              </a:p>
              <a:p>
                <a:pPr>
                  <a:buClr>
                    <a:schemeClr val="tx1"/>
                  </a:buClr>
                </a:pPr>
                <a:r>
                  <a:rPr lang="en-US" dirty="0">
                    <a:solidFill>
                      <a:srgbClr val="00B050"/>
                    </a:solidFill>
                  </a:rPr>
                  <a:t>Goal</a:t>
                </a:r>
                <a:r>
                  <a:rPr lang="en-US" dirty="0"/>
                  <a:t>: Use space </a:t>
                </a:r>
                <a:r>
                  <a:rPr lang="en-US" i="1" dirty="0">
                    <a:solidFill>
                      <a:srgbClr val="7030A0"/>
                    </a:solidFill>
                  </a:rPr>
                  <a:t>sublinear</a:t>
                </a:r>
                <a:r>
                  <a:rPr lang="en-US" i="1" dirty="0"/>
                  <a:t> </a:t>
                </a:r>
                <a:r>
                  <a:rPr lang="en-US" dirty="0"/>
                  <a:t>in the size </a:t>
                </a:r>
                <a14:m>
                  <m:oMath xmlns:m="http://schemas.openxmlformats.org/officeDocument/2006/math">
                    <m:r>
                      <a:rPr lang="en-US" i="1">
                        <a:solidFill>
                          <a:srgbClr val="C00000"/>
                        </a:solidFill>
                        <a:latin typeface="Cambria Math" panose="02040503050406030204" pitchFamily="18" charset="0"/>
                      </a:rPr>
                      <m:t>𝑚</m:t>
                    </m:r>
                    <m:r>
                      <a:rPr lang="en-US" i="1">
                        <a:solidFill>
                          <a:srgbClr val="C00000"/>
                        </a:solidFill>
                        <a:latin typeface="Cambria Math" panose="02040503050406030204" pitchFamily="18" charset="0"/>
                      </a:rPr>
                      <m:t> </m:t>
                    </m:r>
                  </m:oMath>
                </a14:m>
                <a:r>
                  <a:rPr lang="en-US" dirty="0"/>
                  <a:t>of the input </a:t>
                </a:r>
                <a14:m>
                  <m:oMath xmlns:m="http://schemas.openxmlformats.org/officeDocument/2006/math">
                    <m:r>
                      <a:rPr lang="en-US" i="1">
                        <a:solidFill>
                          <a:srgbClr val="C00000"/>
                        </a:solidFill>
                        <a:latin typeface="Cambria Math" panose="02040503050406030204" pitchFamily="18" charset="0"/>
                      </a:rPr>
                      <m:t>𝑆</m:t>
                    </m:r>
                  </m:oMath>
                </a14:m>
                <a:endParaRPr lang="en-US" dirty="0">
                  <a:solidFill>
                    <a:srgbClr val="C00000"/>
                  </a:solidFill>
                </a:endParaRPr>
              </a:p>
              <a:p>
                <a:pPr>
                  <a:buClr>
                    <a:schemeClr val="tx1"/>
                  </a:buClr>
                </a:pPr>
                <a:endParaRPr lang="en-US" dirty="0"/>
              </a:p>
              <a:p>
                <a:pPr>
                  <a:buClr>
                    <a:schemeClr val="tx1"/>
                  </a:buClr>
                </a:pPr>
                <a:r>
                  <a:rPr lang="en-US" dirty="0">
                    <a:solidFill>
                      <a:srgbClr val="00B050"/>
                    </a:solidFill>
                  </a:rPr>
                  <a:t>Sliding Window</a:t>
                </a:r>
                <a:r>
                  <a:rPr lang="en-US" dirty="0"/>
                  <a:t>: “Only the </a:t>
                </a:r>
                <a14:m>
                  <m:oMath xmlns:m="http://schemas.openxmlformats.org/officeDocument/2006/math">
                    <m:r>
                      <a:rPr lang="en-US" i="1">
                        <a:solidFill>
                          <a:srgbClr val="C00000"/>
                        </a:solidFill>
                        <a:latin typeface="Cambria Math" panose="02040503050406030204" pitchFamily="18" charset="0"/>
                      </a:rPr>
                      <m:t>𝑚</m:t>
                    </m:r>
                  </m:oMath>
                </a14:m>
                <a:r>
                  <a:rPr lang="en-US" dirty="0"/>
                  <a:t> most recent updates form the underlying data set </a:t>
                </a:r>
                <a14:m>
                  <m:oMath xmlns:m="http://schemas.openxmlformats.org/officeDocument/2006/math">
                    <m:r>
                      <a:rPr lang="en-US" i="1">
                        <a:solidFill>
                          <a:srgbClr val="C00000"/>
                        </a:solidFill>
                        <a:latin typeface="Cambria Math" panose="02040503050406030204" pitchFamily="18" charset="0"/>
                      </a:rPr>
                      <m:t>𝑆</m:t>
                    </m:r>
                  </m:oMath>
                </a14:m>
                <a:r>
                  <a:rPr lang="en-US" dirty="0"/>
                  <a:t>”</a:t>
                </a:r>
              </a:p>
              <a:p>
                <a:pPr lvl="1"/>
                <a:r>
                  <a:rPr lang="en-US" dirty="0"/>
                  <a:t>Emphasizes recent interactions, appropriate for time sensitive settings</a:t>
                </a:r>
              </a:p>
            </p:txBody>
          </p:sp>
        </mc:Choice>
        <mc:Fallback xmlns="">
          <p:sp>
            <p:nvSpPr>
              <p:cNvPr id="3" name="Content Placeholder 2">
                <a:extLst>
                  <a:ext uri="{FF2B5EF4-FFF2-40B4-BE49-F238E27FC236}">
                    <a16:creationId xmlns:a16="http://schemas.microsoft.com/office/drawing/2014/main" id="{15255D49-9D60-44DD-910D-2EBD0529DEC9}"/>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82655531-097D-4E45-B6D5-0E29302327E4}"/>
              </a:ext>
            </a:extLst>
          </p:cNvPr>
          <p:cNvSpPr txBox="1"/>
          <p:nvPr/>
        </p:nvSpPr>
        <p:spPr>
          <a:xfrm>
            <a:off x="6024880" y="5469077"/>
            <a:ext cx="4195379" cy="707886"/>
          </a:xfrm>
          <a:prstGeom prst="rect">
            <a:avLst/>
          </a:prstGeom>
          <a:noFill/>
        </p:spPr>
        <p:txBody>
          <a:bodyPr wrap="none" rtlCol="0">
            <a:spAutoFit/>
          </a:bodyPr>
          <a:lstStyle/>
          <a:p>
            <a:r>
              <a:rPr lang="en-US" sz="4000" dirty="0"/>
              <a:t>1 0 1 1 1 0 0 1 1 0 1</a:t>
            </a:r>
          </a:p>
        </p:txBody>
      </p:sp>
      <p:sp>
        <p:nvSpPr>
          <p:cNvPr id="5" name="Rectangle 4">
            <a:extLst>
              <a:ext uri="{FF2B5EF4-FFF2-40B4-BE49-F238E27FC236}">
                <a16:creationId xmlns:a16="http://schemas.microsoft.com/office/drawing/2014/main" id="{AA712B9F-5391-4129-91C2-1ED5D2EC8033}"/>
              </a:ext>
            </a:extLst>
          </p:cNvPr>
          <p:cNvSpPr/>
          <p:nvPr/>
        </p:nvSpPr>
        <p:spPr>
          <a:xfrm>
            <a:off x="7193280" y="5469077"/>
            <a:ext cx="2926374" cy="718928"/>
          </a:xfrm>
          <a:prstGeom prst="rect">
            <a:avLst/>
          </a:prstGeom>
          <a:no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0182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4B7A-8516-47FC-9176-8158CF0B5C45}"/>
              </a:ext>
            </a:extLst>
          </p:cNvPr>
          <p:cNvSpPr>
            <a:spLocks noGrp="1"/>
          </p:cNvSpPr>
          <p:nvPr>
            <p:ph type="title"/>
          </p:nvPr>
        </p:nvSpPr>
        <p:spPr/>
        <p:txBody>
          <a:bodyPr/>
          <a:lstStyle/>
          <a:p>
            <a:r>
              <a:rPr lang="en-US" dirty="0">
                <a:solidFill>
                  <a:srgbClr val="C00000"/>
                </a:solidFill>
              </a:rPr>
              <a:t>Sketch Switching Summary</a:t>
            </a:r>
            <a:endParaRPr lang="en-US" dirty="0"/>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EE869CFC-7415-4DB8-A893-3B5ACA7E475E}"/>
                  </a:ext>
                </a:extLst>
              </p:cNvPr>
              <p:cNvSpPr>
                <a:spLocks noGrp="1"/>
              </p:cNvSpPr>
              <p:nvPr>
                <p:ph idx="1"/>
              </p:nvPr>
            </p:nvSpPr>
            <p:spPr>
              <a:xfrm>
                <a:off x="838200" y="1825624"/>
                <a:ext cx="10515600" cy="4585336"/>
              </a:xfrm>
            </p:spPr>
            <p:txBody>
              <a:bodyPr>
                <a:normAutofit/>
              </a:bodyPr>
              <a:lstStyle/>
              <a:p>
                <a:r>
                  <a:rPr lang="en-US" dirty="0"/>
                  <a:t>Sketch switching for robust algorithms uses </a:t>
                </a:r>
                <a14:m>
                  <m:oMath xmlns:m="http://schemas.openxmlformats.org/officeDocument/2006/math">
                    <m:f>
                      <m:fPr>
                        <m:ctrlPr>
                          <a:rPr lang="en-US" i="1" smtClean="0">
                            <a:solidFill>
                              <a:srgbClr val="C00000"/>
                            </a:solidFill>
                            <a:latin typeface="Cambria Math" panose="02040503050406030204" pitchFamily="18" charset="0"/>
                          </a:rPr>
                        </m:ctrlPr>
                      </m:fPr>
                      <m:num>
                        <m:r>
                          <a:rPr lang="en-US" i="1">
                            <a:solidFill>
                              <a:srgbClr val="C00000"/>
                            </a:solidFill>
                            <a:latin typeface="Cambria Math" panose="02040503050406030204" pitchFamily="18" charset="0"/>
                          </a:rPr>
                          <m:t>1</m:t>
                        </m:r>
                      </m:num>
                      <m:den>
                        <m:sSup>
                          <m:sSupPr>
                            <m:ctrlPr>
                              <a:rPr lang="en-US" i="1" smtClean="0">
                                <a:solidFill>
                                  <a:srgbClr val="C00000"/>
                                </a:solidFill>
                                <a:latin typeface="Cambria Math" panose="02040503050406030204" pitchFamily="18" charset="0"/>
                              </a:rPr>
                            </m:ctrlPr>
                          </m:sSupPr>
                          <m:e>
                            <m:r>
                              <a:rPr lang="en-US" i="1" smtClean="0">
                                <a:solidFill>
                                  <a:srgbClr val="C00000"/>
                                </a:solidFill>
                                <a:latin typeface="Cambria Math" panose="02040503050406030204" pitchFamily="18" charset="0"/>
                              </a:rPr>
                              <m:t>𝜀</m:t>
                            </m:r>
                          </m:e>
                          <m:sup>
                            <m:r>
                              <a:rPr lang="en-US" b="0" i="1" smtClean="0">
                                <a:solidFill>
                                  <a:srgbClr val="C00000"/>
                                </a:solidFill>
                                <a:latin typeface="Cambria Math" panose="02040503050406030204" pitchFamily="18" charset="0"/>
                              </a:rPr>
                              <m:t>2</m:t>
                            </m:r>
                          </m:sup>
                        </m:sSup>
                      </m:den>
                    </m:f>
                  </m:oMath>
                </a14:m>
                <a:r>
                  <a:rPr lang="en-US" dirty="0"/>
                  <a:t> space each time </a:t>
                </a:r>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𝐹</m:t>
                        </m:r>
                      </m:e>
                      <m:sub>
                        <m:r>
                          <a:rPr lang="en-US" b="0" i="1" smtClean="0">
                            <a:solidFill>
                              <a:srgbClr val="C00000"/>
                            </a:solidFill>
                            <a:latin typeface="Cambria Math" panose="02040503050406030204" pitchFamily="18" charset="0"/>
                          </a:rPr>
                          <m:t>𝑝</m:t>
                        </m:r>
                      </m:sub>
                    </m:sSub>
                  </m:oMath>
                </a14:m>
                <a:r>
                  <a:rPr lang="en-US" dirty="0"/>
                  <a:t> increases by </a:t>
                </a:r>
                <a14:m>
                  <m:oMath xmlns:m="http://schemas.openxmlformats.org/officeDocument/2006/math">
                    <m:r>
                      <a:rPr lang="en-US"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1+</m:t>
                    </m:r>
                    <m:r>
                      <a:rPr lang="en-US" b="0" i="1" smtClean="0">
                        <a:solidFill>
                          <a:srgbClr val="C00000"/>
                        </a:solidFill>
                        <a:latin typeface="Cambria Math" panose="02040503050406030204" pitchFamily="18" charset="0"/>
                      </a:rPr>
                      <m:t>𝜀</m:t>
                    </m:r>
                    <m:r>
                      <a:rPr lang="en-US" b="0" i="1" smtClean="0">
                        <a:solidFill>
                          <a:srgbClr val="C00000"/>
                        </a:solidFill>
                        <a:latin typeface="Cambria Math" panose="02040503050406030204" pitchFamily="18" charset="0"/>
                      </a:rPr>
                      <m:t>)</m:t>
                    </m:r>
                  </m:oMath>
                </a14:m>
                <a:r>
                  <a:rPr lang="en-US" dirty="0"/>
                  <a:t> and function increases </a:t>
                </a:r>
                <a14:m>
                  <m:oMath xmlns:m="http://schemas.openxmlformats.org/officeDocument/2006/math">
                    <m:f>
                      <m:fPr>
                        <m:ctrlPr>
                          <a:rPr lang="en-US" i="1" smtClean="0">
                            <a:solidFill>
                              <a:srgbClr val="C00000"/>
                            </a:solidFill>
                            <a:latin typeface="Cambria Math" panose="02040503050406030204" pitchFamily="18" charset="0"/>
                          </a:rPr>
                        </m:ctrlPr>
                      </m:fPr>
                      <m:num>
                        <m:r>
                          <a:rPr lang="en-US" i="1">
                            <a:solidFill>
                              <a:srgbClr val="C00000"/>
                            </a:solidFill>
                            <a:latin typeface="Cambria Math" panose="02040503050406030204" pitchFamily="18" charset="0"/>
                          </a:rPr>
                          <m:t>1</m:t>
                        </m:r>
                      </m:num>
                      <m:den>
                        <m:r>
                          <a:rPr lang="en-US" i="1" smtClean="0">
                            <a:solidFill>
                              <a:srgbClr val="C00000"/>
                            </a:solidFill>
                            <a:latin typeface="Cambria Math" panose="02040503050406030204" pitchFamily="18" charset="0"/>
                          </a:rPr>
                          <m:t>𝜀</m:t>
                        </m:r>
                      </m:den>
                    </m:f>
                  </m:oMath>
                </a14:m>
                <a:r>
                  <a:rPr lang="en-US" dirty="0"/>
                  <a:t> times</a:t>
                </a:r>
              </a:p>
              <a:p>
                <a:endParaRPr lang="en-US" dirty="0"/>
              </a:p>
              <a:p>
                <a:endParaRPr lang="en-US" dirty="0"/>
              </a:p>
              <a:p>
                <a:r>
                  <a:rPr lang="en-US" dirty="0"/>
                  <a:t>How much space do “typical” algorithms use?</a:t>
                </a:r>
              </a:p>
            </p:txBody>
          </p:sp>
        </mc:Choice>
        <mc:Fallback xmlns="">
          <p:sp>
            <p:nvSpPr>
              <p:cNvPr id="19" name="Content Placeholder 2">
                <a:extLst>
                  <a:ext uri="{FF2B5EF4-FFF2-40B4-BE49-F238E27FC236}">
                    <a16:creationId xmlns:a16="http://schemas.microsoft.com/office/drawing/2014/main" id="{EE869CFC-7415-4DB8-A893-3B5ACA7E475E}"/>
                  </a:ext>
                </a:extLst>
              </p:cNvPr>
              <p:cNvSpPr>
                <a:spLocks noGrp="1" noRot="1" noChangeAspect="1" noMove="1" noResize="1" noEditPoints="1" noAdjustHandles="1" noChangeArrowheads="1" noChangeShapeType="1" noTextEdit="1"/>
              </p:cNvSpPr>
              <p:nvPr>
                <p:ph idx="1"/>
              </p:nvPr>
            </p:nvSpPr>
            <p:spPr>
              <a:xfrm>
                <a:off x="838200" y="1825624"/>
                <a:ext cx="10515600" cy="4585336"/>
              </a:xfrm>
              <a:blipFill>
                <a:blip r:embed="rId2"/>
                <a:stretch>
                  <a:fillRect l="-1043" t="-266"/>
                </a:stretch>
              </a:blipFill>
            </p:spPr>
            <p:txBody>
              <a:bodyPr/>
              <a:lstStyle/>
              <a:p>
                <a:r>
                  <a:rPr lang="en-US">
                    <a:noFill/>
                  </a:rPr>
                  <a:t> </a:t>
                </a:r>
              </a:p>
            </p:txBody>
          </p:sp>
        </mc:Fallback>
      </mc:AlternateContent>
    </p:spTree>
    <p:extLst>
      <p:ext uri="{BB962C8B-B14F-4D97-AF65-F5344CB8AC3E}">
        <p14:creationId xmlns:p14="http://schemas.microsoft.com/office/powerpoint/2010/main" val="35644816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1949F98-FC53-4C98-8C23-550048D4FCF9}"/>
                  </a:ext>
                </a:extLst>
              </p:cNvPr>
              <p:cNvSpPr>
                <a:spLocks noGrp="1"/>
              </p:cNvSpPr>
              <p:nvPr>
                <p:ph type="title"/>
              </p:nvPr>
            </p:nvSpPr>
            <p:spPr/>
            <p:txBody>
              <a:bodyPr/>
              <a:lstStyle/>
              <a:p>
                <a14:m>
                  <m:oMath xmlns:m="http://schemas.openxmlformats.org/officeDocument/2006/math">
                    <m:d>
                      <m:dPr>
                        <m:ctrlPr>
                          <a:rPr lang="en-US" b="0" i="1" smtClean="0">
                            <a:solidFill>
                              <a:srgbClr val="C00000"/>
                            </a:solidFill>
                            <a:latin typeface="Cambria Math" panose="02040503050406030204" pitchFamily="18" charset="0"/>
                          </a:rPr>
                        </m:ctrlPr>
                      </m:dPr>
                      <m:e>
                        <m:r>
                          <a:rPr lang="en-US" b="0" i="0" smtClean="0">
                            <a:solidFill>
                              <a:srgbClr val="C00000"/>
                            </a:solidFill>
                            <a:latin typeface="Cambria Math" panose="02040503050406030204" pitchFamily="18" charset="0"/>
                          </a:rPr>
                          <m:t>1+</m:t>
                        </m:r>
                        <m:r>
                          <a:rPr lang="en-US" i="1" smtClean="0">
                            <a:solidFill>
                              <a:srgbClr val="C00000"/>
                            </a:solidFill>
                            <a:latin typeface="Cambria Math" panose="02040503050406030204" pitchFamily="18" charset="0"/>
                          </a:rPr>
                          <m:t>𝜀</m:t>
                        </m:r>
                      </m:e>
                    </m:d>
                  </m:oMath>
                </a14:m>
                <a:r>
                  <a:rPr lang="en-US" dirty="0">
                    <a:solidFill>
                      <a:srgbClr val="C00000"/>
                    </a:solidFill>
                  </a:rPr>
                  <a:t>-Approximation Streaming Algorithms</a:t>
                </a:r>
                <a:endParaRPr lang="en-US" dirty="0"/>
              </a:p>
            </p:txBody>
          </p:sp>
        </mc:Choice>
        <mc:Fallback xmlns="">
          <p:sp>
            <p:nvSpPr>
              <p:cNvPr id="2" name="Title 1">
                <a:extLst>
                  <a:ext uri="{FF2B5EF4-FFF2-40B4-BE49-F238E27FC236}">
                    <a16:creationId xmlns:a16="http://schemas.microsoft.com/office/drawing/2014/main" id="{11949F98-FC53-4C98-8C23-550048D4FCF9}"/>
                  </a:ext>
                </a:extLst>
              </p:cNvPr>
              <p:cNvSpPr>
                <a:spLocks noGrp="1" noRot="1" noChangeAspect="1" noMove="1" noResize="1" noEditPoints="1" noAdjustHandles="1" noChangeArrowheads="1" noChangeShapeType="1" noTextEdit="1"/>
              </p:cNvSpPr>
              <p:nvPr>
                <p:ph type="title"/>
              </p:nvPr>
            </p:nvSpPr>
            <p:spPr>
              <a:blipFill>
                <a:blip r:embed="rId3"/>
                <a:stretch>
                  <a:fillRect r="-8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CD298EE-232A-4602-BB51-FA680B6EA672}"/>
                  </a:ext>
                </a:extLst>
              </p:cNvPr>
              <p:cNvSpPr>
                <a:spLocks noGrp="1"/>
              </p:cNvSpPr>
              <p:nvPr>
                <p:ph idx="1"/>
              </p:nvPr>
            </p:nvSpPr>
            <p:spPr>
              <a:xfrm>
                <a:off x="838200" y="1825624"/>
                <a:ext cx="10515600" cy="4788239"/>
              </a:xfrm>
            </p:spPr>
            <p:txBody>
              <a:bodyPr>
                <a:normAutofit/>
              </a:bodyPr>
              <a:lstStyle/>
              <a:p>
                <a:r>
                  <a:rPr lang="en-US" dirty="0"/>
                  <a:t>Space </a:t>
                </a:r>
                <a14:m>
                  <m:oMath xmlns:m="http://schemas.openxmlformats.org/officeDocument/2006/math">
                    <m:r>
                      <a:rPr lang="en-US" b="0" i="1" smtClean="0">
                        <a:solidFill>
                          <a:srgbClr val="C00000"/>
                        </a:solidFill>
                        <a:latin typeface="Cambria Math" panose="02040503050406030204" pitchFamily="18" charset="0"/>
                      </a:rPr>
                      <m:t>𝑂</m:t>
                    </m:r>
                    <m:d>
                      <m:dPr>
                        <m:ctrlPr>
                          <a:rPr lang="en-US" i="1">
                            <a:solidFill>
                              <a:srgbClr val="C00000"/>
                            </a:solidFill>
                            <a:latin typeface="Cambria Math" panose="02040503050406030204" pitchFamily="18" charset="0"/>
                          </a:rPr>
                        </m:ctrlPr>
                      </m:dPr>
                      <m:e>
                        <m:f>
                          <m:fPr>
                            <m:ctrlPr>
                              <a:rPr lang="en-US" i="1">
                                <a:solidFill>
                                  <a:srgbClr val="C00000"/>
                                </a:solidFill>
                                <a:latin typeface="Cambria Math" panose="02040503050406030204" pitchFamily="18" charset="0"/>
                              </a:rPr>
                            </m:ctrlPr>
                          </m:fPr>
                          <m:num>
                            <m:r>
                              <a:rPr lang="en-US" i="1">
                                <a:solidFill>
                                  <a:srgbClr val="C00000"/>
                                </a:solidFill>
                                <a:latin typeface="Cambria Math" panose="02040503050406030204" pitchFamily="18" charset="0"/>
                              </a:rPr>
                              <m:t>1</m:t>
                            </m:r>
                          </m:num>
                          <m:den>
                            <m:sSup>
                              <m:sSupPr>
                                <m:ctrlPr>
                                  <a:rPr lang="en-US" i="1">
                                    <a:solidFill>
                                      <a:srgbClr val="C00000"/>
                                    </a:solidFill>
                                    <a:latin typeface="Cambria Math" panose="02040503050406030204" pitchFamily="18" charset="0"/>
                                  </a:rPr>
                                </m:ctrlPr>
                              </m:sSupPr>
                              <m:e>
                                <m:r>
                                  <a:rPr lang="en-US" i="1" smtClean="0">
                                    <a:solidFill>
                                      <a:srgbClr val="C00000"/>
                                    </a:solidFill>
                                    <a:latin typeface="Cambria Math" panose="02040503050406030204" pitchFamily="18" charset="0"/>
                                  </a:rPr>
                                  <m:t>𝜀</m:t>
                                </m:r>
                              </m:e>
                              <m:sup>
                                <m:r>
                                  <a:rPr lang="en-US" i="1">
                                    <a:solidFill>
                                      <a:srgbClr val="C00000"/>
                                    </a:solidFill>
                                    <a:latin typeface="Cambria Math" panose="02040503050406030204" pitchFamily="18" charset="0"/>
                                  </a:rPr>
                                  <m:t>2</m:t>
                                </m:r>
                              </m:sup>
                            </m:sSup>
                          </m:den>
                        </m:f>
                        <m:func>
                          <m:funcPr>
                            <m:ctrlPr>
                              <a:rPr lang="en-US" i="1">
                                <a:solidFill>
                                  <a:srgbClr val="C00000"/>
                                </a:solidFill>
                                <a:latin typeface="Cambria Math" panose="02040503050406030204" pitchFamily="18" charset="0"/>
                              </a:rPr>
                            </m:ctrlPr>
                          </m:funcPr>
                          <m:fName>
                            <m:r>
                              <a:rPr lang="en-US" b="0" i="0" smtClean="0">
                                <a:solidFill>
                                  <a:srgbClr val="C00000"/>
                                </a:solidFill>
                                <a:latin typeface="Cambria Math" panose="02040503050406030204" pitchFamily="18" charset="0"/>
                              </a:rPr>
                              <m:t>+</m:t>
                            </m:r>
                            <m:r>
                              <m:rPr>
                                <m:sty m:val="p"/>
                              </m:rPr>
                              <a:rPr lang="en-US">
                                <a:solidFill>
                                  <a:srgbClr val="C00000"/>
                                </a:solidFill>
                                <a:latin typeface="Cambria Math" panose="02040503050406030204" pitchFamily="18" charset="0"/>
                              </a:rPr>
                              <m:t>log</m:t>
                            </m:r>
                          </m:fName>
                          <m:e>
                            <m:r>
                              <a:rPr lang="en-US" i="1">
                                <a:solidFill>
                                  <a:srgbClr val="C00000"/>
                                </a:solidFill>
                                <a:latin typeface="Cambria Math" panose="02040503050406030204" pitchFamily="18" charset="0"/>
                              </a:rPr>
                              <m:t>𝑛</m:t>
                            </m:r>
                          </m:e>
                        </m:func>
                      </m:e>
                    </m:d>
                  </m:oMath>
                </a14:m>
                <a:r>
                  <a:rPr lang="en-US" dirty="0"/>
                  <a:t> algorithm for </a:t>
                </a:r>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𝐹</m:t>
                        </m:r>
                      </m:e>
                      <m:sub>
                        <m:r>
                          <a:rPr lang="en-US" b="0" i="1" smtClean="0">
                            <a:solidFill>
                              <a:srgbClr val="C00000"/>
                            </a:solidFill>
                            <a:latin typeface="Cambria Math" panose="02040503050406030204" pitchFamily="18" charset="0"/>
                          </a:rPr>
                          <m:t>0</m:t>
                        </m:r>
                      </m:sub>
                    </m:sSub>
                  </m:oMath>
                </a14:m>
                <a:r>
                  <a:rPr lang="en-US" dirty="0"/>
                  <a:t> </a:t>
                </a:r>
                <a:r>
                  <a:rPr lang="en-US" dirty="0">
                    <a:solidFill>
                      <a:schemeClr val="accent1"/>
                    </a:solidFill>
                  </a:rPr>
                  <a:t>[KaneNelsonWoodruff10, Blasiok20] </a:t>
                </a:r>
              </a:p>
              <a:p>
                <a:r>
                  <a:rPr lang="en-US" dirty="0"/>
                  <a:t>Space </a:t>
                </a:r>
                <a14:m>
                  <m:oMath xmlns:m="http://schemas.openxmlformats.org/officeDocument/2006/math">
                    <m:r>
                      <a:rPr lang="en-US" b="0" i="1" smtClean="0">
                        <a:solidFill>
                          <a:srgbClr val="C00000"/>
                        </a:solidFill>
                        <a:latin typeface="Cambria Math" panose="02040503050406030204" pitchFamily="18" charset="0"/>
                      </a:rPr>
                      <m:t>𝑂</m:t>
                    </m:r>
                    <m:d>
                      <m:dPr>
                        <m:ctrlPr>
                          <a:rPr lang="en-US" i="1">
                            <a:solidFill>
                              <a:srgbClr val="C00000"/>
                            </a:solidFill>
                            <a:latin typeface="Cambria Math" panose="02040503050406030204" pitchFamily="18" charset="0"/>
                          </a:rPr>
                        </m:ctrlPr>
                      </m:dPr>
                      <m:e>
                        <m:f>
                          <m:fPr>
                            <m:ctrlPr>
                              <a:rPr lang="en-US" i="1">
                                <a:solidFill>
                                  <a:srgbClr val="C00000"/>
                                </a:solidFill>
                                <a:latin typeface="Cambria Math" panose="02040503050406030204" pitchFamily="18" charset="0"/>
                              </a:rPr>
                            </m:ctrlPr>
                          </m:fPr>
                          <m:num>
                            <m:r>
                              <a:rPr lang="en-US" i="1">
                                <a:solidFill>
                                  <a:srgbClr val="C00000"/>
                                </a:solidFill>
                                <a:latin typeface="Cambria Math" panose="02040503050406030204" pitchFamily="18" charset="0"/>
                              </a:rPr>
                              <m:t>1</m:t>
                            </m:r>
                          </m:num>
                          <m:den>
                            <m:sSup>
                              <m:sSupPr>
                                <m:ctrlPr>
                                  <a:rPr lang="en-US" i="1">
                                    <a:solidFill>
                                      <a:srgbClr val="C00000"/>
                                    </a:solidFill>
                                    <a:latin typeface="Cambria Math" panose="02040503050406030204" pitchFamily="18" charset="0"/>
                                  </a:rPr>
                                </m:ctrlPr>
                              </m:sSupPr>
                              <m:e>
                                <m:r>
                                  <a:rPr lang="en-US" i="1" smtClean="0">
                                    <a:solidFill>
                                      <a:srgbClr val="C00000"/>
                                    </a:solidFill>
                                    <a:latin typeface="Cambria Math" panose="02040503050406030204" pitchFamily="18" charset="0"/>
                                  </a:rPr>
                                  <m:t>𝜀</m:t>
                                </m:r>
                              </m:e>
                              <m:sup>
                                <m:r>
                                  <a:rPr lang="en-US" i="1">
                                    <a:solidFill>
                                      <a:srgbClr val="C00000"/>
                                    </a:solidFill>
                                    <a:latin typeface="Cambria Math" panose="02040503050406030204" pitchFamily="18" charset="0"/>
                                  </a:rPr>
                                  <m:t>2</m:t>
                                </m:r>
                              </m:sup>
                            </m:sSup>
                          </m:den>
                        </m:f>
                        <m:func>
                          <m:funcPr>
                            <m:ctrlPr>
                              <a:rPr lang="en-US" i="1">
                                <a:solidFill>
                                  <a:srgbClr val="C00000"/>
                                </a:solidFill>
                                <a:latin typeface="Cambria Math" panose="02040503050406030204" pitchFamily="18" charset="0"/>
                              </a:rPr>
                            </m:ctrlPr>
                          </m:funcPr>
                          <m:fName>
                            <m:r>
                              <m:rPr>
                                <m:sty m:val="p"/>
                              </m:rPr>
                              <a:rPr lang="en-US">
                                <a:solidFill>
                                  <a:srgbClr val="C00000"/>
                                </a:solidFill>
                                <a:latin typeface="Cambria Math" panose="02040503050406030204" pitchFamily="18" charset="0"/>
                              </a:rPr>
                              <m:t>log</m:t>
                            </m:r>
                          </m:fName>
                          <m:e>
                            <m:r>
                              <a:rPr lang="en-US" i="1">
                                <a:solidFill>
                                  <a:srgbClr val="C00000"/>
                                </a:solidFill>
                                <a:latin typeface="Cambria Math" panose="02040503050406030204" pitchFamily="18" charset="0"/>
                              </a:rPr>
                              <m:t>𝑛</m:t>
                            </m:r>
                          </m:e>
                        </m:func>
                      </m:e>
                    </m:d>
                  </m:oMath>
                </a14:m>
                <a:r>
                  <a:rPr lang="en-US" dirty="0"/>
                  <a:t> algorithm for </a:t>
                </a:r>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𝐹</m:t>
                        </m:r>
                      </m:e>
                      <m:sub>
                        <m:r>
                          <a:rPr lang="en-US" b="0" i="1" smtClean="0">
                            <a:solidFill>
                              <a:srgbClr val="C00000"/>
                            </a:solidFill>
                            <a:latin typeface="Cambria Math" panose="02040503050406030204" pitchFamily="18" charset="0"/>
                          </a:rPr>
                          <m:t>𝑝</m:t>
                        </m:r>
                      </m:sub>
                    </m:sSub>
                  </m:oMath>
                </a14:m>
                <a:r>
                  <a:rPr lang="en-US" dirty="0"/>
                  <a:t> with </a:t>
                </a:r>
                <a14:m>
                  <m:oMath xmlns:m="http://schemas.openxmlformats.org/officeDocument/2006/math">
                    <m:r>
                      <a:rPr lang="en-US" b="0" i="1" smtClean="0">
                        <a:solidFill>
                          <a:srgbClr val="C00000"/>
                        </a:solidFill>
                        <a:latin typeface="Cambria Math" panose="02040503050406030204" pitchFamily="18" charset="0"/>
                      </a:rPr>
                      <m:t>𝑝</m:t>
                    </m:r>
                    <m:r>
                      <a:rPr lang="en-US" b="0" i="1" smtClean="0">
                        <a:solidFill>
                          <a:srgbClr val="C00000"/>
                        </a:solidFill>
                        <a:latin typeface="Cambria Math" panose="02040503050406030204" pitchFamily="18" charset="0"/>
                      </a:rPr>
                      <m:t>∈</m:t>
                    </m:r>
                    <m:d>
                      <m:dPr>
                        <m:endChr m:val="]"/>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0, 2</m:t>
                        </m:r>
                      </m:e>
                    </m:d>
                  </m:oMath>
                </a14:m>
                <a:r>
                  <a:rPr lang="en-US" dirty="0"/>
                  <a:t> </a:t>
                </a:r>
                <a:r>
                  <a:rPr lang="en-US" dirty="0">
                    <a:solidFill>
                      <a:schemeClr val="accent1"/>
                    </a:solidFill>
                  </a:rPr>
                  <a:t>[BlasiokDingNelson17]</a:t>
                </a:r>
              </a:p>
              <a:p>
                <a:r>
                  <a:rPr lang="en-US" dirty="0"/>
                  <a:t>Space </a:t>
                </a:r>
                <a14:m>
                  <m:oMath xmlns:m="http://schemas.openxmlformats.org/officeDocument/2006/math">
                    <m:r>
                      <a:rPr lang="en-US" b="0" i="1" smtClean="0">
                        <a:solidFill>
                          <a:srgbClr val="C00000"/>
                        </a:solidFill>
                        <a:latin typeface="Cambria Math" panose="02040503050406030204" pitchFamily="18" charset="0"/>
                      </a:rPr>
                      <m:t>𝑂</m:t>
                    </m:r>
                    <m:d>
                      <m:dPr>
                        <m:ctrlPr>
                          <a:rPr lang="en-US" i="1">
                            <a:solidFill>
                              <a:srgbClr val="C00000"/>
                            </a:solidFill>
                            <a:latin typeface="Cambria Math" panose="02040503050406030204" pitchFamily="18" charset="0"/>
                          </a:rPr>
                        </m:ctrlPr>
                      </m:dPr>
                      <m:e>
                        <m:f>
                          <m:fPr>
                            <m:ctrlPr>
                              <a:rPr lang="en-US" i="1">
                                <a:solidFill>
                                  <a:srgbClr val="C00000"/>
                                </a:solidFill>
                                <a:latin typeface="Cambria Math" panose="02040503050406030204" pitchFamily="18" charset="0"/>
                              </a:rPr>
                            </m:ctrlPr>
                          </m:fPr>
                          <m:num>
                            <m:r>
                              <a:rPr lang="en-US" i="1">
                                <a:solidFill>
                                  <a:srgbClr val="C00000"/>
                                </a:solidFill>
                                <a:latin typeface="Cambria Math" panose="02040503050406030204" pitchFamily="18" charset="0"/>
                              </a:rPr>
                              <m:t>1</m:t>
                            </m:r>
                          </m:num>
                          <m:den>
                            <m:sSup>
                              <m:sSupPr>
                                <m:ctrlPr>
                                  <a:rPr lang="en-US" i="1">
                                    <a:solidFill>
                                      <a:srgbClr val="C00000"/>
                                    </a:solidFill>
                                    <a:latin typeface="Cambria Math" panose="02040503050406030204" pitchFamily="18" charset="0"/>
                                  </a:rPr>
                                </m:ctrlPr>
                              </m:sSupPr>
                              <m:e>
                                <m:r>
                                  <a:rPr lang="en-US" i="1" smtClean="0">
                                    <a:solidFill>
                                      <a:srgbClr val="C00000"/>
                                    </a:solidFill>
                                    <a:latin typeface="Cambria Math" panose="02040503050406030204" pitchFamily="18" charset="0"/>
                                  </a:rPr>
                                  <m:t>𝜀</m:t>
                                </m:r>
                              </m:e>
                              <m:sup>
                                <m:r>
                                  <a:rPr lang="en-US" i="1">
                                    <a:solidFill>
                                      <a:srgbClr val="C00000"/>
                                    </a:solidFill>
                                    <a:latin typeface="Cambria Math" panose="02040503050406030204" pitchFamily="18" charset="0"/>
                                  </a:rPr>
                                  <m:t>2</m:t>
                                </m:r>
                              </m:sup>
                            </m:sSup>
                          </m:den>
                        </m:f>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𝑛</m:t>
                            </m:r>
                          </m:e>
                          <m:sup>
                            <m:r>
                              <a:rPr lang="en-US" b="0" i="1" smtClean="0">
                                <a:solidFill>
                                  <a:srgbClr val="C00000"/>
                                </a:solidFill>
                                <a:latin typeface="Cambria Math" panose="02040503050406030204" pitchFamily="18" charset="0"/>
                              </a:rPr>
                              <m:t>1−2/</m:t>
                            </m:r>
                            <m:r>
                              <a:rPr lang="en-US" b="0" i="1" smtClean="0">
                                <a:solidFill>
                                  <a:srgbClr val="C00000"/>
                                </a:solidFill>
                                <a:latin typeface="Cambria Math" panose="02040503050406030204" pitchFamily="18" charset="0"/>
                              </a:rPr>
                              <m:t>𝑝</m:t>
                            </m:r>
                          </m:sup>
                        </m:sSup>
                        <m:func>
                          <m:funcPr>
                            <m:ctrlPr>
                              <a:rPr lang="en-US" i="1">
                                <a:solidFill>
                                  <a:srgbClr val="C00000"/>
                                </a:solidFill>
                                <a:latin typeface="Cambria Math" panose="02040503050406030204" pitchFamily="18" charset="0"/>
                              </a:rPr>
                            </m:ctrlPr>
                          </m:funcPr>
                          <m:fName>
                            <m:sSup>
                              <m:sSupPr>
                                <m:ctrlPr>
                                  <a:rPr lang="en-US" b="0" i="1" smtClean="0">
                                    <a:solidFill>
                                      <a:srgbClr val="C00000"/>
                                    </a:solidFill>
                                    <a:latin typeface="Cambria Math" panose="02040503050406030204" pitchFamily="18" charset="0"/>
                                  </a:rPr>
                                </m:ctrlPr>
                              </m:sSupPr>
                              <m:e>
                                <m:r>
                                  <m:rPr>
                                    <m:sty m:val="p"/>
                                  </m:rPr>
                                  <a:rPr lang="en-US">
                                    <a:solidFill>
                                      <a:srgbClr val="C00000"/>
                                    </a:solidFill>
                                    <a:latin typeface="Cambria Math" panose="02040503050406030204" pitchFamily="18" charset="0"/>
                                  </a:rPr>
                                  <m:t>log</m:t>
                                </m:r>
                              </m:e>
                              <m:sup>
                                <m:r>
                                  <a:rPr lang="en-US" b="0" i="1" smtClean="0">
                                    <a:solidFill>
                                      <a:srgbClr val="C00000"/>
                                    </a:solidFill>
                                    <a:latin typeface="Cambria Math" panose="02040503050406030204" pitchFamily="18" charset="0"/>
                                  </a:rPr>
                                  <m:t>2</m:t>
                                </m:r>
                              </m:sup>
                            </m:sSup>
                          </m:fName>
                          <m:e>
                            <m:r>
                              <a:rPr lang="en-US" i="1">
                                <a:solidFill>
                                  <a:srgbClr val="C00000"/>
                                </a:solidFill>
                                <a:latin typeface="Cambria Math" panose="02040503050406030204" pitchFamily="18" charset="0"/>
                              </a:rPr>
                              <m:t>𝑛</m:t>
                            </m:r>
                          </m:e>
                        </m:func>
                      </m:e>
                    </m:d>
                  </m:oMath>
                </a14:m>
                <a:r>
                  <a:rPr lang="en-US" dirty="0"/>
                  <a:t> algorithm for </a:t>
                </a:r>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𝐹</m:t>
                        </m:r>
                      </m:e>
                      <m:sub>
                        <m:r>
                          <a:rPr lang="en-US" b="0" i="1" smtClean="0">
                            <a:solidFill>
                              <a:srgbClr val="C00000"/>
                            </a:solidFill>
                            <a:latin typeface="Cambria Math" panose="02040503050406030204" pitchFamily="18" charset="0"/>
                          </a:rPr>
                          <m:t>𝑝</m:t>
                        </m:r>
                      </m:sub>
                    </m:sSub>
                  </m:oMath>
                </a14:m>
                <a:r>
                  <a:rPr lang="en-US" dirty="0"/>
                  <a:t> with </a:t>
                </a:r>
                <a14:m>
                  <m:oMath xmlns:m="http://schemas.openxmlformats.org/officeDocument/2006/math">
                    <m:r>
                      <a:rPr lang="en-US" b="0" i="1" smtClean="0">
                        <a:solidFill>
                          <a:srgbClr val="C00000"/>
                        </a:solidFill>
                        <a:latin typeface="Cambria Math" panose="02040503050406030204" pitchFamily="18" charset="0"/>
                      </a:rPr>
                      <m:t>𝑝</m:t>
                    </m:r>
                    <m:r>
                      <a:rPr lang="en-US" b="0" i="1" smtClean="0">
                        <a:solidFill>
                          <a:srgbClr val="C00000"/>
                        </a:solidFill>
                        <a:latin typeface="Cambria Math" panose="02040503050406030204" pitchFamily="18" charset="0"/>
                      </a:rPr>
                      <m:t>&gt;2</m:t>
                    </m:r>
                  </m:oMath>
                </a14:m>
                <a:r>
                  <a:rPr lang="en-US" dirty="0"/>
                  <a:t> </a:t>
                </a:r>
                <a:r>
                  <a:rPr lang="en-US" dirty="0">
                    <a:solidFill>
                      <a:schemeClr val="accent1"/>
                    </a:solidFill>
                  </a:rPr>
                  <a:t>[Ganguly11, GangulyWoodruff18]</a:t>
                </a:r>
              </a:p>
              <a:p>
                <a:r>
                  <a:rPr lang="en-US" dirty="0"/>
                  <a:t>Space </a:t>
                </a:r>
                <a14:m>
                  <m:oMath xmlns:m="http://schemas.openxmlformats.org/officeDocument/2006/math">
                    <m:r>
                      <a:rPr lang="en-US" b="0" i="1" smtClean="0">
                        <a:solidFill>
                          <a:srgbClr val="C00000"/>
                        </a:solidFill>
                        <a:latin typeface="Cambria Math" panose="02040503050406030204" pitchFamily="18" charset="0"/>
                      </a:rPr>
                      <m:t>𝑂</m:t>
                    </m:r>
                    <m:d>
                      <m:dPr>
                        <m:ctrlPr>
                          <a:rPr lang="en-US" i="1">
                            <a:solidFill>
                              <a:srgbClr val="C00000"/>
                            </a:solidFill>
                            <a:latin typeface="Cambria Math" panose="02040503050406030204" pitchFamily="18" charset="0"/>
                          </a:rPr>
                        </m:ctrlPr>
                      </m:dPr>
                      <m:e>
                        <m:f>
                          <m:fPr>
                            <m:ctrlPr>
                              <a:rPr lang="en-US" i="1">
                                <a:solidFill>
                                  <a:srgbClr val="C00000"/>
                                </a:solidFill>
                                <a:latin typeface="Cambria Math" panose="02040503050406030204" pitchFamily="18" charset="0"/>
                              </a:rPr>
                            </m:ctrlPr>
                          </m:fPr>
                          <m:num>
                            <m:r>
                              <a:rPr lang="en-US" i="1">
                                <a:solidFill>
                                  <a:srgbClr val="C00000"/>
                                </a:solidFill>
                                <a:latin typeface="Cambria Math" panose="02040503050406030204" pitchFamily="18" charset="0"/>
                              </a:rPr>
                              <m:t>1</m:t>
                            </m:r>
                          </m:num>
                          <m:den>
                            <m:sSup>
                              <m:sSupPr>
                                <m:ctrlPr>
                                  <a:rPr lang="en-US" i="1">
                                    <a:solidFill>
                                      <a:srgbClr val="C00000"/>
                                    </a:solidFill>
                                    <a:latin typeface="Cambria Math" panose="02040503050406030204" pitchFamily="18" charset="0"/>
                                  </a:rPr>
                                </m:ctrlPr>
                              </m:sSupPr>
                              <m:e>
                                <m:r>
                                  <a:rPr lang="en-US" i="1" smtClean="0">
                                    <a:solidFill>
                                      <a:srgbClr val="C00000"/>
                                    </a:solidFill>
                                    <a:latin typeface="Cambria Math" panose="02040503050406030204" pitchFamily="18" charset="0"/>
                                  </a:rPr>
                                  <m:t>𝜀</m:t>
                                </m:r>
                              </m:e>
                              <m:sup>
                                <m:r>
                                  <a:rPr lang="en-US" i="1">
                                    <a:solidFill>
                                      <a:srgbClr val="C00000"/>
                                    </a:solidFill>
                                    <a:latin typeface="Cambria Math" panose="02040503050406030204" pitchFamily="18" charset="0"/>
                                  </a:rPr>
                                  <m:t>2</m:t>
                                </m:r>
                              </m:sup>
                            </m:sSup>
                          </m:den>
                        </m:f>
                        <m:func>
                          <m:funcPr>
                            <m:ctrlPr>
                              <a:rPr lang="en-US" i="1">
                                <a:solidFill>
                                  <a:srgbClr val="C00000"/>
                                </a:solidFill>
                                <a:latin typeface="Cambria Math" panose="02040503050406030204" pitchFamily="18" charset="0"/>
                              </a:rPr>
                            </m:ctrlPr>
                          </m:funcPr>
                          <m:fName>
                            <m:r>
                              <m:rPr>
                                <m:sty m:val="p"/>
                              </m:rPr>
                              <a:rPr lang="en-US">
                                <a:solidFill>
                                  <a:srgbClr val="C00000"/>
                                </a:solidFill>
                                <a:latin typeface="Cambria Math" panose="02040503050406030204" pitchFamily="18" charset="0"/>
                              </a:rPr>
                              <m:t>log</m:t>
                            </m:r>
                          </m:fName>
                          <m:e>
                            <m:r>
                              <a:rPr lang="en-US" i="1">
                                <a:solidFill>
                                  <a:srgbClr val="C00000"/>
                                </a:solidFill>
                                <a:latin typeface="Cambria Math" panose="02040503050406030204" pitchFamily="18" charset="0"/>
                              </a:rPr>
                              <m:t>𝑛</m:t>
                            </m:r>
                          </m:e>
                        </m:func>
                      </m:e>
                    </m:d>
                  </m:oMath>
                </a14:m>
                <a:r>
                  <a:rPr lang="en-US" dirty="0"/>
                  <a:t> algorithm for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i="1" smtClean="0">
                            <a:solidFill>
                              <a:srgbClr val="C00000"/>
                            </a:solidFill>
                            <a:latin typeface="Cambria Math" panose="02040503050406030204" pitchFamily="18" charset="0"/>
                          </a:rPr>
                          <m:t>𝐿</m:t>
                        </m:r>
                      </m:e>
                      <m:sub>
                        <m:r>
                          <a:rPr lang="en-US" b="0" i="1" smtClean="0">
                            <a:solidFill>
                              <a:srgbClr val="C00000"/>
                            </a:solidFill>
                            <a:latin typeface="Cambria Math" panose="02040503050406030204" pitchFamily="18" charset="0"/>
                          </a:rPr>
                          <m:t>2</m:t>
                        </m:r>
                      </m:sub>
                    </m:sSub>
                  </m:oMath>
                </a14:m>
                <a:r>
                  <a:rPr lang="en-US" dirty="0"/>
                  <a:t>-heavy hitters </a:t>
                </a:r>
                <a:r>
                  <a:rPr lang="en-US" dirty="0">
                    <a:solidFill>
                      <a:schemeClr val="accent1"/>
                    </a:solidFill>
                  </a:rPr>
                  <a:t>[BravermanChestnutIvkinNelsonWangWoodruff17]</a:t>
                </a:r>
                <a:endParaRPr lang="en-US" b="0" i="1" dirty="0">
                  <a:solidFill>
                    <a:schemeClr val="accent1"/>
                  </a:solidFill>
                  <a:latin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3CD298EE-232A-4602-BB51-FA680B6EA672}"/>
                  </a:ext>
                </a:extLst>
              </p:cNvPr>
              <p:cNvSpPr>
                <a:spLocks noGrp="1" noRot="1" noChangeAspect="1" noMove="1" noResize="1" noEditPoints="1" noAdjustHandles="1" noChangeArrowheads="1" noChangeShapeType="1" noTextEdit="1"/>
              </p:cNvSpPr>
              <p:nvPr>
                <p:ph idx="1"/>
              </p:nvPr>
            </p:nvSpPr>
            <p:spPr>
              <a:xfrm>
                <a:off x="838200" y="1825624"/>
                <a:ext cx="10515600" cy="4788239"/>
              </a:xfrm>
              <a:blipFill>
                <a:blip r:embed="rId4"/>
                <a:stretch>
                  <a:fillRect l="-1043"/>
                </a:stretch>
              </a:blipFill>
            </p:spPr>
            <p:txBody>
              <a:bodyPr/>
              <a:lstStyle/>
              <a:p>
                <a:r>
                  <a:rPr lang="en-US">
                    <a:noFill/>
                  </a:rPr>
                  <a:t> </a:t>
                </a:r>
              </a:p>
            </p:txBody>
          </p:sp>
        </mc:Fallback>
      </mc:AlternateContent>
    </p:spTree>
    <p:extLst>
      <p:ext uri="{BB962C8B-B14F-4D97-AF65-F5344CB8AC3E}">
        <p14:creationId xmlns:p14="http://schemas.microsoft.com/office/powerpoint/2010/main" val="24687744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4B7A-8516-47FC-9176-8158CF0B5C45}"/>
              </a:ext>
            </a:extLst>
          </p:cNvPr>
          <p:cNvSpPr>
            <a:spLocks noGrp="1"/>
          </p:cNvSpPr>
          <p:nvPr>
            <p:ph type="title"/>
          </p:nvPr>
        </p:nvSpPr>
        <p:spPr/>
        <p:txBody>
          <a:bodyPr/>
          <a:lstStyle/>
          <a:p>
            <a:r>
              <a:rPr lang="en-US" dirty="0">
                <a:solidFill>
                  <a:srgbClr val="C00000"/>
                </a:solidFill>
              </a:rPr>
              <a:t>Sketch Switching Summary</a:t>
            </a:r>
            <a:endParaRPr lang="en-US" dirty="0"/>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EE869CFC-7415-4DB8-A893-3B5ACA7E475E}"/>
                  </a:ext>
                </a:extLst>
              </p:cNvPr>
              <p:cNvSpPr>
                <a:spLocks noGrp="1"/>
              </p:cNvSpPr>
              <p:nvPr>
                <p:ph idx="1"/>
              </p:nvPr>
            </p:nvSpPr>
            <p:spPr>
              <a:xfrm>
                <a:off x="838200" y="1825624"/>
                <a:ext cx="10515600" cy="4585336"/>
              </a:xfrm>
            </p:spPr>
            <p:txBody>
              <a:bodyPr>
                <a:normAutofit/>
              </a:bodyPr>
              <a:lstStyle/>
              <a:p>
                <a:r>
                  <a:rPr lang="en-US" dirty="0"/>
                  <a:t>Sketch switching for robust algorithms uses </a:t>
                </a:r>
                <a14:m>
                  <m:oMath xmlns:m="http://schemas.openxmlformats.org/officeDocument/2006/math">
                    <m:f>
                      <m:fPr>
                        <m:ctrlPr>
                          <a:rPr lang="en-US" i="1" smtClean="0">
                            <a:solidFill>
                              <a:srgbClr val="C00000"/>
                            </a:solidFill>
                            <a:latin typeface="Cambria Math" panose="02040503050406030204" pitchFamily="18" charset="0"/>
                          </a:rPr>
                        </m:ctrlPr>
                      </m:fPr>
                      <m:num>
                        <m:r>
                          <a:rPr lang="en-US" i="1">
                            <a:solidFill>
                              <a:srgbClr val="C00000"/>
                            </a:solidFill>
                            <a:latin typeface="Cambria Math" panose="02040503050406030204" pitchFamily="18" charset="0"/>
                          </a:rPr>
                          <m:t>1</m:t>
                        </m:r>
                      </m:num>
                      <m:den>
                        <m:sSup>
                          <m:sSupPr>
                            <m:ctrlPr>
                              <a:rPr lang="en-US" i="1" smtClean="0">
                                <a:solidFill>
                                  <a:srgbClr val="C00000"/>
                                </a:solidFill>
                                <a:latin typeface="Cambria Math" panose="02040503050406030204" pitchFamily="18" charset="0"/>
                              </a:rPr>
                            </m:ctrlPr>
                          </m:sSupPr>
                          <m:e>
                            <m:r>
                              <a:rPr lang="en-US" i="1" smtClean="0">
                                <a:solidFill>
                                  <a:srgbClr val="C00000"/>
                                </a:solidFill>
                                <a:latin typeface="Cambria Math" panose="02040503050406030204" pitchFamily="18" charset="0"/>
                              </a:rPr>
                              <m:t>𝜀</m:t>
                            </m:r>
                          </m:e>
                          <m:sup>
                            <m:r>
                              <a:rPr lang="en-US" b="0" i="1" smtClean="0">
                                <a:solidFill>
                                  <a:srgbClr val="C00000"/>
                                </a:solidFill>
                                <a:latin typeface="Cambria Math" panose="02040503050406030204" pitchFamily="18" charset="0"/>
                              </a:rPr>
                              <m:t>2</m:t>
                            </m:r>
                          </m:sup>
                        </m:sSup>
                      </m:den>
                    </m:f>
                  </m:oMath>
                </a14:m>
                <a:r>
                  <a:rPr lang="en-US" dirty="0"/>
                  <a:t> space each time </a:t>
                </a:r>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𝐹</m:t>
                        </m:r>
                      </m:e>
                      <m:sub>
                        <m:r>
                          <a:rPr lang="en-US" b="0" i="1" smtClean="0">
                            <a:solidFill>
                              <a:srgbClr val="C00000"/>
                            </a:solidFill>
                            <a:latin typeface="Cambria Math" panose="02040503050406030204" pitchFamily="18" charset="0"/>
                          </a:rPr>
                          <m:t>𝑝</m:t>
                        </m:r>
                      </m:sub>
                    </m:sSub>
                  </m:oMath>
                </a14:m>
                <a:r>
                  <a:rPr lang="en-US" dirty="0"/>
                  <a:t> increases by </a:t>
                </a:r>
                <a14:m>
                  <m:oMath xmlns:m="http://schemas.openxmlformats.org/officeDocument/2006/math">
                    <m:r>
                      <a:rPr lang="en-US"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1+</m:t>
                    </m:r>
                    <m:r>
                      <a:rPr lang="en-US" b="0" i="1" smtClean="0">
                        <a:solidFill>
                          <a:srgbClr val="C00000"/>
                        </a:solidFill>
                        <a:latin typeface="Cambria Math" panose="02040503050406030204" pitchFamily="18" charset="0"/>
                      </a:rPr>
                      <m:t>𝜀</m:t>
                    </m:r>
                    <m:r>
                      <a:rPr lang="en-US" b="0" i="1" smtClean="0">
                        <a:solidFill>
                          <a:srgbClr val="C00000"/>
                        </a:solidFill>
                        <a:latin typeface="Cambria Math" panose="02040503050406030204" pitchFamily="18" charset="0"/>
                      </a:rPr>
                      <m:t>)</m:t>
                    </m:r>
                  </m:oMath>
                </a14:m>
                <a:r>
                  <a:rPr lang="en-US" dirty="0"/>
                  <a:t> and function increases </a:t>
                </a:r>
                <a14:m>
                  <m:oMath xmlns:m="http://schemas.openxmlformats.org/officeDocument/2006/math">
                    <m:f>
                      <m:fPr>
                        <m:ctrlPr>
                          <a:rPr lang="en-US" i="1" smtClean="0">
                            <a:solidFill>
                              <a:srgbClr val="C00000"/>
                            </a:solidFill>
                            <a:latin typeface="Cambria Math" panose="02040503050406030204" pitchFamily="18" charset="0"/>
                          </a:rPr>
                        </m:ctrlPr>
                      </m:fPr>
                      <m:num>
                        <m:r>
                          <a:rPr lang="en-US" i="1">
                            <a:solidFill>
                              <a:srgbClr val="C00000"/>
                            </a:solidFill>
                            <a:latin typeface="Cambria Math" panose="02040503050406030204" pitchFamily="18" charset="0"/>
                          </a:rPr>
                          <m:t>1</m:t>
                        </m:r>
                      </m:num>
                      <m:den>
                        <m:r>
                          <a:rPr lang="en-US" i="1" smtClean="0">
                            <a:solidFill>
                              <a:srgbClr val="C00000"/>
                            </a:solidFill>
                            <a:latin typeface="Cambria Math" panose="02040503050406030204" pitchFamily="18" charset="0"/>
                          </a:rPr>
                          <m:t>𝜀</m:t>
                        </m:r>
                      </m:den>
                    </m:f>
                  </m:oMath>
                </a14:m>
                <a:r>
                  <a:rPr lang="en-US" dirty="0"/>
                  <a:t> times</a:t>
                </a:r>
              </a:p>
              <a:p>
                <a:endParaRPr lang="en-US" dirty="0"/>
              </a:p>
              <a:p>
                <a:endParaRPr lang="en-US" dirty="0"/>
              </a:p>
              <a:p>
                <a:r>
                  <a:rPr lang="en-US" dirty="0"/>
                  <a:t>Sketch switching gives </a:t>
                </a:r>
                <a14:m>
                  <m:oMath xmlns:m="http://schemas.openxmlformats.org/officeDocument/2006/math">
                    <m:r>
                      <a:rPr lang="en-US" b="0" i="1" smtClean="0">
                        <a:solidFill>
                          <a:srgbClr val="C00000"/>
                        </a:solidFill>
                        <a:latin typeface="Cambria Math" panose="02040503050406030204" pitchFamily="18" charset="0"/>
                      </a:rPr>
                      <m:t>𝑂</m:t>
                    </m:r>
                    <m:d>
                      <m:dPr>
                        <m:ctrlPr>
                          <a:rPr lang="en-US" b="0" i="1" smtClean="0">
                            <a:solidFill>
                              <a:srgbClr val="C00000"/>
                            </a:solidFill>
                            <a:latin typeface="Cambria Math" panose="02040503050406030204" pitchFamily="18" charset="0"/>
                          </a:rPr>
                        </m:ctrlPr>
                      </m:dPr>
                      <m:e>
                        <m:f>
                          <m:fPr>
                            <m:ctrlPr>
                              <a:rPr lang="en-US" i="1">
                                <a:solidFill>
                                  <a:srgbClr val="C00000"/>
                                </a:solidFill>
                                <a:latin typeface="Cambria Math" panose="02040503050406030204" pitchFamily="18" charset="0"/>
                              </a:rPr>
                            </m:ctrlPr>
                          </m:fPr>
                          <m:num>
                            <m:r>
                              <a:rPr lang="en-US" i="1">
                                <a:solidFill>
                                  <a:srgbClr val="C00000"/>
                                </a:solidFill>
                                <a:latin typeface="Cambria Math" panose="02040503050406030204" pitchFamily="18" charset="0"/>
                              </a:rPr>
                              <m:t>1</m:t>
                            </m:r>
                          </m:num>
                          <m:den>
                            <m:sSup>
                              <m:sSupPr>
                                <m:ctrlPr>
                                  <a:rPr lang="en-US" i="1">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rPr>
                                  <m:t>𝜀</m:t>
                                </m:r>
                              </m:e>
                              <m:sup>
                                <m:r>
                                  <a:rPr lang="en-US" b="0" i="1" smtClean="0">
                                    <a:solidFill>
                                      <a:srgbClr val="C00000"/>
                                    </a:solidFill>
                                    <a:latin typeface="Cambria Math" panose="02040503050406030204" pitchFamily="18" charset="0"/>
                                  </a:rPr>
                                  <m:t>3</m:t>
                                </m:r>
                              </m:sup>
                            </m:sSup>
                          </m:den>
                        </m:f>
                      </m:e>
                    </m:d>
                  </m:oMath>
                </a14:m>
                <a:r>
                  <a:rPr lang="en-US" dirty="0"/>
                  <a:t> dependency in space for many problems</a:t>
                </a:r>
              </a:p>
            </p:txBody>
          </p:sp>
        </mc:Choice>
        <mc:Fallback xmlns="">
          <p:sp>
            <p:nvSpPr>
              <p:cNvPr id="19" name="Content Placeholder 2">
                <a:extLst>
                  <a:ext uri="{FF2B5EF4-FFF2-40B4-BE49-F238E27FC236}">
                    <a16:creationId xmlns:a16="http://schemas.microsoft.com/office/drawing/2014/main" id="{EE869CFC-7415-4DB8-A893-3B5ACA7E475E}"/>
                  </a:ext>
                </a:extLst>
              </p:cNvPr>
              <p:cNvSpPr>
                <a:spLocks noGrp="1" noRot="1" noChangeAspect="1" noMove="1" noResize="1" noEditPoints="1" noAdjustHandles="1" noChangeArrowheads="1" noChangeShapeType="1" noTextEdit="1"/>
              </p:cNvSpPr>
              <p:nvPr>
                <p:ph idx="1"/>
              </p:nvPr>
            </p:nvSpPr>
            <p:spPr>
              <a:xfrm>
                <a:off x="838200" y="1825624"/>
                <a:ext cx="10515600" cy="4585336"/>
              </a:xfrm>
              <a:blipFill>
                <a:blip r:embed="rId2"/>
                <a:stretch>
                  <a:fillRect l="-1043" t="-266"/>
                </a:stretch>
              </a:blipFill>
            </p:spPr>
            <p:txBody>
              <a:bodyPr/>
              <a:lstStyle/>
              <a:p>
                <a:r>
                  <a:rPr lang="en-US">
                    <a:noFill/>
                  </a:rPr>
                  <a:t> </a:t>
                </a:r>
              </a:p>
            </p:txBody>
          </p:sp>
        </mc:Fallback>
      </mc:AlternateContent>
    </p:spTree>
    <p:extLst>
      <p:ext uri="{BB962C8B-B14F-4D97-AF65-F5344CB8AC3E}">
        <p14:creationId xmlns:p14="http://schemas.microsoft.com/office/powerpoint/2010/main" val="3684538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4B7A-8516-47FC-9176-8158CF0B5C45}"/>
              </a:ext>
            </a:extLst>
          </p:cNvPr>
          <p:cNvSpPr>
            <a:spLocks noGrp="1"/>
          </p:cNvSpPr>
          <p:nvPr>
            <p:ph type="title"/>
          </p:nvPr>
        </p:nvSpPr>
        <p:spPr/>
        <p:txBody>
          <a:bodyPr/>
          <a:lstStyle/>
          <a:p>
            <a:r>
              <a:rPr lang="en-US" dirty="0">
                <a:solidFill>
                  <a:srgbClr val="C00000"/>
                </a:solidFill>
              </a:rPr>
              <a:t>Last Time: Smooth Histogram</a:t>
            </a:r>
            <a:endParaRPr lang="en-US" dirty="0"/>
          </a:p>
        </p:txBody>
      </p:sp>
      <p:sp>
        <p:nvSpPr>
          <p:cNvPr id="3" name="Content Placeholder 2">
            <a:extLst>
              <a:ext uri="{FF2B5EF4-FFF2-40B4-BE49-F238E27FC236}">
                <a16:creationId xmlns:a16="http://schemas.microsoft.com/office/drawing/2014/main" id="{15255D49-9D60-44DD-910D-2EBD0529DEC9}"/>
              </a:ext>
            </a:extLst>
          </p:cNvPr>
          <p:cNvSpPr>
            <a:spLocks noGrp="1"/>
          </p:cNvSpPr>
          <p:nvPr>
            <p:ph idx="1"/>
          </p:nvPr>
        </p:nvSpPr>
        <p:spPr>
          <a:xfrm>
            <a:off x="838200" y="1825624"/>
            <a:ext cx="10515600" cy="4514215"/>
          </a:xfrm>
        </p:spPr>
        <p:txBody>
          <a:bodyPr>
            <a:normAutofit/>
          </a:bodyPr>
          <a:lstStyle/>
          <a:p>
            <a:r>
              <a:rPr lang="en-US" dirty="0"/>
              <a:t>Converts a streaming algorithm for a smooth function into a sliding window algorithm</a:t>
            </a:r>
          </a:p>
        </p:txBody>
      </p:sp>
    </p:spTree>
    <p:extLst>
      <p:ext uri="{BB962C8B-B14F-4D97-AF65-F5344CB8AC3E}">
        <p14:creationId xmlns:p14="http://schemas.microsoft.com/office/powerpoint/2010/main" val="295720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4B7A-8516-47FC-9176-8158CF0B5C45}"/>
              </a:ext>
            </a:extLst>
          </p:cNvPr>
          <p:cNvSpPr>
            <a:spLocks noGrp="1"/>
          </p:cNvSpPr>
          <p:nvPr>
            <p:ph type="title"/>
          </p:nvPr>
        </p:nvSpPr>
        <p:spPr/>
        <p:txBody>
          <a:bodyPr/>
          <a:lstStyle/>
          <a:p>
            <a:r>
              <a:rPr lang="en-US" dirty="0">
                <a:solidFill>
                  <a:srgbClr val="C00000"/>
                </a:solidFill>
              </a:rPr>
              <a:t>Last Time: Smooth Histogram</a:t>
            </a:r>
            <a:endParaRPr lang="en-US" dirty="0"/>
          </a:p>
        </p:txBody>
      </p:sp>
      <p:sp>
        <p:nvSpPr>
          <p:cNvPr id="3" name="Content Placeholder 2">
            <a:extLst>
              <a:ext uri="{FF2B5EF4-FFF2-40B4-BE49-F238E27FC236}">
                <a16:creationId xmlns:a16="http://schemas.microsoft.com/office/drawing/2014/main" id="{15255D49-9D60-44DD-910D-2EBD0529DEC9}"/>
              </a:ext>
            </a:extLst>
          </p:cNvPr>
          <p:cNvSpPr>
            <a:spLocks noGrp="1"/>
          </p:cNvSpPr>
          <p:nvPr>
            <p:ph idx="1"/>
          </p:nvPr>
        </p:nvSpPr>
        <p:spPr>
          <a:xfrm>
            <a:off x="838200" y="1825625"/>
            <a:ext cx="10515600" cy="2614490"/>
          </a:xfrm>
        </p:spPr>
        <p:txBody>
          <a:bodyPr>
            <a:normAutofit/>
          </a:bodyPr>
          <a:lstStyle/>
          <a:p>
            <a:r>
              <a:rPr lang="en-US" dirty="0"/>
              <a:t>Start a new instance of the streaming algorithm (along with existing instances) each time a new element arrives</a:t>
            </a:r>
          </a:p>
          <a:p>
            <a:r>
              <a:rPr lang="en-US" dirty="0"/>
              <a:t>Each time there are three instances that report “close” values, delete the middle one</a:t>
            </a:r>
          </a:p>
          <a:p>
            <a:r>
              <a:rPr lang="en-US" dirty="0"/>
              <a:t>Use different checkpoints to “sandwich” the sliding window</a:t>
            </a:r>
          </a:p>
        </p:txBody>
      </p:sp>
      <p:sp>
        <p:nvSpPr>
          <p:cNvPr id="4" name="TextBox 3">
            <a:extLst>
              <a:ext uri="{FF2B5EF4-FFF2-40B4-BE49-F238E27FC236}">
                <a16:creationId xmlns:a16="http://schemas.microsoft.com/office/drawing/2014/main" id="{1AD9E342-B51D-446C-BA35-E2B8E328F2DA}"/>
              </a:ext>
            </a:extLst>
          </p:cNvPr>
          <p:cNvSpPr txBox="1"/>
          <p:nvPr/>
        </p:nvSpPr>
        <p:spPr>
          <a:xfrm>
            <a:off x="1139887" y="4086172"/>
            <a:ext cx="4195379" cy="707886"/>
          </a:xfrm>
          <a:prstGeom prst="rect">
            <a:avLst/>
          </a:prstGeom>
          <a:noFill/>
        </p:spPr>
        <p:txBody>
          <a:bodyPr wrap="none" rtlCol="0">
            <a:spAutoFit/>
          </a:bodyPr>
          <a:lstStyle/>
          <a:p>
            <a:r>
              <a:rPr lang="en-US" sz="4000" dirty="0"/>
              <a:t>1 0 1 1 1 0 0 1 1 0 1</a:t>
            </a:r>
          </a:p>
        </p:txBody>
      </p:sp>
      <p:sp>
        <p:nvSpPr>
          <p:cNvPr id="5" name="TextBox 4">
            <a:extLst>
              <a:ext uri="{FF2B5EF4-FFF2-40B4-BE49-F238E27FC236}">
                <a16:creationId xmlns:a16="http://schemas.microsoft.com/office/drawing/2014/main" id="{00F95EB5-29DC-4265-9A5F-A8C8D44D9898}"/>
              </a:ext>
            </a:extLst>
          </p:cNvPr>
          <p:cNvSpPr txBox="1"/>
          <p:nvPr/>
        </p:nvSpPr>
        <p:spPr>
          <a:xfrm>
            <a:off x="1281893" y="4794058"/>
            <a:ext cx="3969861" cy="369332"/>
          </a:xfrm>
          <a:prstGeom prst="rect">
            <a:avLst/>
          </a:prstGeom>
          <a:solidFill>
            <a:srgbClr val="C00000"/>
          </a:solidFill>
        </p:spPr>
        <p:txBody>
          <a:bodyPr wrap="square" rtlCol="0">
            <a:spAutoFit/>
          </a:bodyPr>
          <a:lstStyle/>
          <a:p>
            <a:r>
              <a:rPr lang="en-US" dirty="0">
                <a:highlight>
                  <a:srgbClr val="FF0000"/>
                </a:highlight>
              </a:rPr>
              <a:t> </a:t>
            </a:r>
          </a:p>
        </p:txBody>
      </p:sp>
      <p:sp>
        <p:nvSpPr>
          <p:cNvPr id="6" name="Rectangle 5">
            <a:extLst>
              <a:ext uri="{FF2B5EF4-FFF2-40B4-BE49-F238E27FC236}">
                <a16:creationId xmlns:a16="http://schemas.microsoft.com/office/drawing/2014/main" id="{E9D9F08C-1D25-4895-91F7-0A122BE51082}"/>
              </a:ext>
            </a:extLst>
          </p:cNvPr>
          <p:cNvSpPr/>
          <p:nvPr/>
        </p:nvSpPr>
        <p:spPr>
          <a:xfrm>
            <a:off x="838200" y="4794058"/>
            <a:ext cx="301686" cy="369332"/>
          </a:xfrm>
          <a:prstGeom prst="rect">
            <a:avLst/>
          </a:prstGeom>
        </p:spPr>
        <p:txBody>
          <a:bodyPr wrap="none">
            <a:spAutoFit/>
          </a:bodyPr>
          <a:lstStyle/>
          <a:p>
            <a:r>
              <a:rPr lang="en-US" dirty="0"/>
              <a:t>7</a:t>
            </a:r>
          </a:p>
        </p:txBody>
      </p:sp>
      <p:sp>
        <p:nvSpPr>
          <p:cNvPr id="11" name="Rectangle 10">
            <a:extLst>
              <a:ext uri="{FF2B5EF4-FFF2-40B4-BE49-F238E27FC236}">
                <a16:creationId xmlns:a16="http://schemas.microsoft.com/office/drawing/2014/main" id="{22E236E8-7EE0-4294-BFBE-84FD3EAF64B2}"/>
              </a:ext>
            </a:extLst>
          </p:cNvPr>
          <p:cNvSpPr/>
          <p:nvPr/>
        </p:nvSpPr>
        <p:spPr>
          <a:xfrm>
            <a:off x="838201" y="5163390"/>
            <a:ext cx="301686" cy="369332"/>
          </a:xfrm>
          <a:prstGeom prst="rect">
            <a:avLst/>
          </a:prstGeom>
        </p:spPr>
        <p:txBody>
          <a:bodyPr wrap="none">
            <a:spAutoFit/>
          </a:bodyPr>
          <a:lstStyle/>
          <a:p>
            <a:r>
              <a:rPr lang="en-US" dirty="0"/>
              <a:t>4</a:t>
            </a:r>
          </a:p>
        </p:txBody>
      </p:sp>
      <p:sp>
        <p:nvSpPr>
          <p:cNvPr id="12" name="TextBox 11">
            <a:extLst>
              <a:ext uri="{FF2B5EF4-FFF2-40B4-BE49-F238E27FC236}">
                <a16:creationId xmlns:a16="http://schemas.microsoft.com/office/drawing/2014/main" id="{4A269F0E-5747-4B03-AF27-E29E019A4090}"/>
              </a:ext>
            </a:extLst>
          </p:cNvPr>
          <p:cNvSpPr txBox="1"/>
          <p:nvPr/>
        </p:nvSpPr>
        <p:spPr>
          <a:xfrm>
            <a:off x="2634943" y="5163390"/>
            <a:ext cx="2616811" cy="369332"/>
          </a:xfrm>
          <a:prstGeom prst="rect">
            <a:avLst/>
          </a:prstGeom>
          <a:solidFill>
            <a:srgbClr val="FFC000"/>
          </a:solidFill>
        </p:spPr>
        <p:txBody>
          <a:bodyPr wrap="square" rtlCol="0">
            <a:spAutoFit/>
          </a:bodyPr>
          <a:lstStyle/>
          <a:p>
            <a:r>
              <a:rPr lang="en-US" dirty="0">
                <a:highlight>
                  <a:srgbClr val="FF0000"/>
                </a:highlight>
              </a:rPr>
              <a:t> </a:t>
            </a:r>
          </a:p>
        </p:txBody>
      </p:sp>
      <p:sp>
        <p:nvSpPr>
          <p:cNvPr id="14" name="Rectangle 13">
            <a:extLst>
              <a:ext uri="{FF2B5EF4-FFF2-40B4-BE49-F238E27FC236}">
                <a16:creationId xmlns:a16="http://schemas.microsoft.com/office/drawing/2014/main" id="{532E0139-FB45-42FD-8785-0B729FC56655}"/>
              </a:ext>
            </a:extLst>
          </p:cNvPr>
          <p:cNvSpPr/>
          <p:nvPr/>
        </p:nvSpPr>
        <p:spPr>
          <a:xfrm>
            <a:off x="838200" y="5563627"/>
            <a:ext cx="301686" cy="369332"/>
          </a:xfrm>
          <a:prstGeom prst="rect">
            <a:avLst/>
          </a:prstGeom>
        </p:spPr>
        <p:txBody>
          <a:bodyPr wrap="none">
            <a:spAutoFit/>
          </a:bodyPr>
          <a:lstStyle/>
          <a:p>
            <a:r>
              <a:rPr lang="en-US" dirty="0"/>
              <a:t>2</a:t>
            </a:r>
          </a:p>
        </p:txBody>
      </p:sp>
      <p:sp>
        <p:nvSpPr>
          <p:cNvPr id="15" name="TextBox 14">
            <a:extLst>
              <a:ext uri="{FF2B5EF4-FFF2-40B4-BE49-F238E27FC236}">
                <a16:creationId xmlns:a16="http://schemas.microsoft.com/office/drawing/2014/main" id="{98D377CB-603F-46EB-B186-1CA1DC1B534E}"/>
              </a:ext>
            </a:extLst>
          </p:cNvPr>
          <p:cNvSpPr txBox="1"/>
          <p:nvPr/>
        </p:nvSpPr>
        <p:spPr>
          <a:xfrm>
            <a:off x="4352192" y="5517333"/>
            <a:ext cx="899562" cy="369332"/>
          </a:xfrm>
          <a:prstGeom prst="rect">
            <a:avLst/>
          </a:prstGeom>
          <a:solidFill>
            <a:srgbClr val="7030A0"/>
          </a:solidFill>
        </p:spPr>
        <p:txBody>
          <a:bodyPr wrap="square" rtlCol="0">
            <a:spAutoFit/>
          </a:bodyPr>
          <a:lstStyle/>
          <a:p>
            <a:r>
              <a:rPr lang="en-US" dirty="0">
                <a:highlight>
                  <a:srgbClr val="FF0000"/>
                </a:highlight>
              </a:rPr>
              <a:t> </a:t>
            </a:r>
          </a:p>
        </p:txBody>
      </p:sp>
      <p:sp>
        <p:nvSpPr>
          <p:cNvPr id="16" name="Rectangle 15">
            <a:extLst>
              <a:ext uri="{FF2B5EF4-FFF2-40B4-BE49-F238E27FC236}">
                <a16:creationId xmlns:a16="http://schemas.microsoft.com/office/drawing/2014/main" id="{6F5C2B70-E195-4D86-89D6-21E14BD22D0C}"/>
              </a:ext>
            </a:extLst>
          </p:cNvPr>
          <p:cNvSpPr/>
          <p:nvPr/>
        </p:nvSpPr>
        <p:spPr>
          <a:xfrm>
            <a:off x="838200" y="5963864"/>
            <a:ext cx="301686" cy="369332"/>
          </a:xfrm>
          <a:prstGeom prst="rect">
            <a:avLst/>
          </a:prstGeom>
        </p:spPr>
        <p:txBody>
          <a:bodyPr wrap="none">
            <a:spAutoFit/>
          </a:bodyPr>
          <a:lstStyle/>
          <a:p>
            <a:r>
              <a:rPr lang="en-US" dirty="0"/>
              <a:t>1</a:t>
            </a:r>
          </a:p>
        </p:txBody>
      </p:sp>
      <p:sp>
        <p:nvSpPr>
          <p:cNvPr id="17" name="TextBox 16">
            <a:extLst>
              <a:ext uri="{FF2B5EF4-FFF2-40B4-BE49-F238E27FC236}">
                <a16:creationId xmlns:a16="http://schemas.microsoft.com/office/drawing/2014/main" id="{2E439709-F5AA-432B-A456-07A3D45C704F}"/>
              </a:ext>
            </a:extLst>
          </p:cNvPr>
          <p:cNvSpPr txBox="1"/>
          <p:nvPr/>
        </p:nvSpPr>
        <p:spPr>
          <a:xfrm>
            <a:off x="4950068" y="5886665"/>
            <a:ext cx="301686" cy="369332"/>
          </a:xfrm>
          <a:prstGeom prst="rect">
            <a:avLst/>
          </a:prstGeom>
          <a:solidFill>
            <a:schemeClr val="accent1">
              <a:lumMod val="60000"/>
              <a:lumOff val="40000"/>
            </a:schemeClr>
          </a:solidFill>
        </p:spPr>
        <p:txBody>
          <a:bodyPr wrap="square" rtlCol="0">
            <a:spAutoFit/>
          </a:bodyPr>
          <a:lstStyle/>
          <a:p>
            <a:r>
              <a:rPr lang="en-US" dirty="0">
                <a:highlight>
                  <a:srgbClr val="FF0000"/>
                </a:highlight>
              </a:rPr>
              <a:t> </a:t>
            </a:r>
          </a:p>
        </p:txBody>
      </p:sp>
      <p:sp>
        <p:nvSpPr>
          <p:cNvPr id="18" name="Rectangle 17">
            <a:extLst>
              <a:ext uri="{FF2B5EF4-FFF2-40B4-BE49-F238E27FC236}">
                <a16:creationId xmlns:a16="http://schemas.microsoft.com/office/drawing/2014/main" id="{7D0D2C36-C49C-463B-9CAF-321380986F70}"/>
              </a:ext>
            </a:extLst>
          </p:cNvPr>
          <p:cNvSpPr/>
          <p:nvPr/>
        </p:nvSpPr>
        <p:spPr>
          <a:xfrm>
            <a:off x="6247106" y="4205719"/>
            <a:ext cx="5631302" cy="2246769"/>
          </a:xfrm>
          <a:prstGeom prst="rect">
            <a:avLst/>
          </a:prstGeom>
        </p:spPr>
        <p:txBody>
          <a:bodyPr wrap="square">
            <a:spAutoFit/>
          </a:bodyPr>
          <a:lstStyle/>
          <a:p>
            <a:pPr marL="457200" indent="-457200">
              <a:buClr>
                <a:schemeClr val="tx1"/>
              </a:buClr>
              <a:buFont typeface="Arial" panose="020B0604020202020204" pitchFamily="34" charset="0"/>
              <a:buChar char="•"/>
            </a:pPr>
            <a:r>
              <a:rPr lang="en-US" sz="2800" dirty="0">
                <a:solidFill>
                  <a:srgbClr val="00B050"/>
                </a:solidFill>
              </a:rPr>
              <a:t>Example</a:t>
            </a:r>
            <a:r>
              <a:rPr lang="en-US" sz="2800" dirty="0"/>
              <a:t>: Number of ones in sliding window (2-approximation)</a:t>
            </a:r>
          </a:p>
          <a:p>
            <a:pPr marL="514350" indent="-514350">
              <a:buFont typeface="Arial" panose="020B0604020202020204" pitchFamily="34" charset="0"/>
              <a:buChar char="•"/>
            </a:pPr>
            <a:r>
              <a:rPr lang="en-US" sz="2800" dirty="0"/>
              <a:t>Number of ones in sliding window is at least 4 and at most 7</a:t>
            </a:r>
          </a:p>
          <a:p>
            <a:pPr marL="514350" indent="-514350">
              <a:buFont typeface="Arial" panose="020B0604020202020204" pitchFamily="34" charset="0"/>
              <a:buChar char="•"/>
            </a:pPr>
            <a:r>
              <a:rPr lang="en-US" sz="2800" dirty="0"/>
              <a:t>4 is a good approximation</a:t>
            </a:r>
          </a:p>
        </p:txBody>
      </p:sp>
      <p:sp>
        <p:nvSpPr>
          <p:cNvPr id="20" name="Rectangle 19">
            <a:extLst>
              <a:ext uri="{FF2B5EF4-FFF2-40B4-BE49-F238E27FC236}">
                <a16:creationId xmlns:a16="http://schemas.microsoft.com/office/drawing/2014/main" id="{6CEF346B-1AC7-4F13-8144-8F5A72C433B1}"/>
              </a:ext>
            </a:extLst>
          </p:cNvPr>
          <p:cNvSpPr/>
          <p:nvPr/>
        </p:nvSpPr>
        <p:spPr>
          <a:xfrm>
            <a:off x="2295639" y="4149619"/>
            <a:ext cx="3081383" cy="2343256"/>
          </a:xfrm>
          <a:prstGeom prst="rect">
            <a:avLst/>
          </a:prstGeom>
          <a:no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688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4B7A-8516-47FC-9176-8158CF0B5C45}"/>
              </a:ext>
            </a:extLst>
          </p:cNvPr>
          <p:cNvSpPr>
            <a:spLocks noGrp="1"/>
          </p:cNvSpPr>
          <p:nvPr>
            <p:ph type="title"/>
          </p:nvPr>
        </p:nvSpPr>
        <p:spPr/>
        <p:txBody>
          <a:bodyPr/>
          <a:lstStyle/>
          <a:p>
            <a:r>
              <a:rPr lang="en-US" dirty="0">
                <a:solidFill>
                  <a:srgbClr val="C00000"/>
                </a:solidFill>
              </a:rPr>
              <a:t>Streaming Model</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5255D49-9D60-44DD-910D-2EBD0529DEC9}"/>
                  </a:ext>
                </a:extLst>
              </p:cNvPr>
              <p:cNvSpPr>
                <a:spLocks noGrp="1"/>
              </p:cNvSpPr>
              <p:nvPr>
                <p:ph idx="1"/>
              </p:nvPr>
            </p:nvSpPr>
            <p:spPr/>
            <p:txBody>
              <a:bodyPr/>
              <a:lstStyle/>
              <a:p>
                <a:pPr>
                  <a:buClr>
                    <a:schemeClr val="tx1"/>
                  </a:buClr>
                </a:pPr>
                <a:r>
                  <a:rPr lang="en-US" dirty="0">
                    <a:solidFill>
                      <a:srgbClr val="00B050"/>
                    </a:solidFill>
                  </a:rPr>
                  <a:t>Input</a:t>
                </a:r>
                <a:r>
                  <a:rPr lang="en-US" dirty="0"/>
                  <a:t>: Elements of an underlying data set </a:t>
                </a:r>
                <a14:m>
                  <m:oMath xmlns:m="http://schemas.openxmlformats.org/officeDocument/2006/math">
                    <m:r>
                      <a:rPr lang="en-US" i="1" smtClean="0">
                        <a:solidFill>
                          <a:srgbClr val="C00000"/>
                        </a:solidFill>
                        <a:latin typeface="Cambria Math" panose="02040503050406030204" pitchFamily="18" charset="0"/>
                      </a:rPr>
                      <m:t>𝑆</m:t>
                    </m:r>
                  </m:oMath>
                </a14:m>
                <a:r>
                  <a:rPr lang="en-US" dirty="0"/>
                  <a:t>, which arrives sequentially</a:t>
                </a:r>
              </a:p>
              <a:p>
                <a:pPr>
                  <a:buClr>
                    <a:schemeClr val="tx1"/>
                  </a:buClr>
                </a:pPr>
                <a:r>
                  <a:rPr lang="en-US" dirty="0">
                    <a:solidFill>
                      <a:srgbClr val="00B050"/>
                    </a:solidFill>
                  </a:rPr>
                  <a:t>Output</a:t>
                </a:r>
                <a:r>
                  <a:rPr lang="en-US" dirty="0"/>
                  <a:t>: Evaluation (or approximation) of a given function</a:t>
                </a:r>
              </a:p>
              <a:p>
                <a:pPr>
                  <a:buClr>
                    <a:schemeClr val="tx1"/>
                  </a:buClr>
                </a:pPr>
                <a:r>
                  <a:rPr lang="en-US" dirty="0">
                    <a:solidFill>
                      <a:srgbClr val="00B050"/>
                    </a:solidFill>
                  </a:rPr>
                  <a:t>Goal</a:t>
                </a:r>
                <a:r>
                  <a:rPr lang="en-US" dirty="0"/>
                  <a:t>: Use space </a:t>
                </a:r>
                <a:r>
                  <a:rPr lang="en-US" i="1" dirty="0">
                    <a:solidFill>
                      <a:srgbClr val="7030A0"/>
                    </a:solidFill>
                  </a:rPr>
                  <a:t>sublinear</a:t>
                </a:r>
                <a:r>
                  <a:rPr lang="en-US" i="1" dirty="0"/>
                  <a:t> </a:t>
                </a:r>
                <a:r>
                  <a:rPr lang="en-US" dirty="0"/>
                  <a:t>in the size </a:t>
                </a:r>
                <a14:m>
                  <m:oMath xmlns:m="http://schemas.openxmlformats.org/officeDocument/2006/math">
                    <m:r>
                      <a:rPr lang="en-US" b="0" i="1" smtClean="0">
                        <a:solidFill>
                          <a:srgbClr val="C00000"/>
                        </a:solidFill>
                        <a:latin typeface="Cambria Math" panose="02040503050406030204" pitchFamily="18" charset="0"/>
                      </a:rPr>
                      <m:t>𝑚</m:t>
                    </m:r>
                    <m:r>
                      <a:rPr lang="en-US" b="0" i="1" smtClean="0">
                        <a:solidFill>
                          <a:srgbClr val="C00000"/>
                        </a:solidFill>
                        <a:latin typeface="Cambria Math" panose="02040503050406030204" pitchFamily="18" charset="0"/>
                      </a:rPr>
                      <m:t> </m:t>
                    </m:r>
                  </m:oMath>
                </a14:m>
                <a:r>
                  <a:rPr lang="en-US" dirty="0"/>
                  <a:t>of the input </a:t>
                </a:r>
                <a14:m>
                  <m:oMath xmlns:m="http://schemas.openxmlformats.org/officeDocument/2006/math">
                    <m:r>
                      <a:rPr lang="en-US" i="1" smtClean="0">
                        <a:solidFill>
                          <a:srgbClr val="C00000"/>
                        </a:solidFill>
                        <a:latin typeface="Cambria Math" panose="02040503050406030204" pitchFamily="18" charset="0"/>
                      </a:rPr>
                      <m:t>𝑆</m:t>
                    </m:r>
                  </m:oMath>
                </a14:m>
                <a:endParaRPr lang="en-US" dirty="0">
                  <a:solidFill>
                    <a:srgbClr val="C00000"/>
                  </a:solidFill>
                </a:endParaRPr>
              </a:p>
            </p:txBody>
          </p:sp>
        </mc:Choice>
        <mc:Fallback xmlns="">
          <p:sp>
            <p:nvSpPr>
              <p:cNvPr id="3" name="Content Placeholder 2">
                <a:extLst>
                  <a:ext uri="{FF2B5EF4-FFF2-40B4-BE49-F238E27FC236}">
                    <a16:creationId xmlns:a16="http://schemas.microsoft.com/office/drawing/2014/main" id="{15255D49-9D60-44DD-910D-2EBD0529DEC9}"/>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155239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1C6D47-78CF-C07E-71E3-8C646E6BB91F}"/>
              </a:ext>
            </a:extLst>
          </p:cNvPr>
          <p:cNvSpPr txBox="1"/>
          <p:nvPr/>
        </p:nvSpPr>
        <p:spPr>
          <a:xfrm>
            <a:off x="701040" y="2967335"/>
            <a:ext cx="10954871" cy="923330"/>
          </a:xfrm>
          <a:prstGeom prst="rect">
            <a:avLst/>
          </a:prstGeom>
          <a:noFill/>
        </p:spPr>
        <p:txBody>
          <a:bodyPr wrap="square" rtlCol="0">
            <a:spAutoFit/>
          </a:bodyPr>
          <a:lstStyle/>
          <a:p>
            <a:r>
              <a:rPr lang="en-US" sz="5400" dirty="0"/>
              <a:t>47 72 81 10 14 33 51 29 54 9 36 46 10</a:t>
            </a:r>
          </a:p>
        </p:txBody>
      </p:sp>
    </p:spTree>
    <p:extLst>
      <p:ext uri="{BB962C8B-B14F-4D97-AF65-F5344CB8AC3E}">
        <p14:creationId xmlns:p14="http://schemas.microsoft.com/office/powerpoint/2010/main" val="49719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wd">
                                    <p:tmAbs val="500"/>
                                  </p:iterate>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220A12D-E423-430B-F720-287655ABABB1}"/>
              </a:ext>
            </a:extLst>
          </p:cNvPr>
          <p:cNvSpPr/>
          <p:nvPr/>
        </p:nvSpPr>
        <p:spPr>
          <a:xfrm>
            <a:off x="3186066" y="3460805"/>
            <a:ext cx="159390" cy="156970"/>
          </a:xfrm>
          <a:prstGeom prst="ellipse">
            <a:avLst/>
          </a:prstGeom>
          <a:solidFill>
            <a:schemeClr val="accent4">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6E5C1EA-72B4-2CBE-7C6E-5A5D9C97EA82}"/>
              </a:ext>
            </a:extLst>
          </p:cNvPr>
          <p:cNvSpPr/>
          <p:nvPr/>
        </p:nvSpPr>
        <p:spPr>
          <a:xfrm>
            <a:off x="4984386" y="5247740"/>
            <a:ext cx="159390" cy="156970"/>
          </a:xfrm>
          <a:prstGeom prst="ellipse">
            <a:avLst/>
          </a:prstGeom>
          <a:solidFill>
            <a:schemeClr val="accent4">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5B8633D-3670-F964-D26D-6FA052822E0B}"/>
              </a:ext>
            </a:extLst>
          </p:cNvPr>
          <p:cNvSpPr/>
          <p:nvPr/>
        </p:nvSpPr>
        <p:spPr>
          <a:xfrm>
            <a:off x="4904691" y="1782297"/>
            <a:ext cx="159390" cy="156970"/>
          </a:xfrm>
          <a:prstGeom prst="ellipse">
            <a:avLst/>
          </a:prstGeom>
          <a:solidFill>
            <a:schemeClr val="accent4">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CFD0B55-ADBF-2090-7DE4-DA99C4D41B5B}"/>
              </a:ext>
            </a:extLst>
          </p:cNvPr>
          <p:cNvSpPr/>
          <p:nvPr/>
        </p:nvSpPr>
        <p:spPr>
          <a:xfrm>
            <a:off x="8078769" y="5247740"/>
            <a:ext cx="159390" cy="156970"/>
          </a:xfrm>
          <a:prstGeom prst="ellipse">
            <a:avLst/>
          </a:prstGeom>
          <a:solidFill>
            <a:schemeClr val="accent4">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8C5CE5C-66C8-AD03-7099-8B9DD1BD2BF7}"/>
              </a:ext>
            </a:extLst>
          </p:cNvPr>
          <p:cNvSpPr/>
          <p:nvPr/>
        </p:nvSpPr>
        <p:spPr>
          <a:xfrm>
            <a:off x="8158464" y="1782297"/>
            <a:ext cx="159390" cy="156970"/>
          </a:xfrm>
          <a:prstGeom prst="ellipse">
            <a:avLst/>
          </a:prstGeom>
          <a:solidFill>
            <a:schemeClr val="accent4">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1758E37-2FA0-BE34-BF9E-EF3EBC5C3686}"/>
                  </a:ext>
                </a:extLst>
              </p:cNvPr>
              <p:cNvSpPr txBox="1"/>
              <p:nvPr/>
            </p:nvSpPr>
            <p:spPr>
              <a:xfrm>
                <a:off x="2671038" y="3016070"/>
                <a:ext cx="64911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C00000"/>
                          </a:solidFill>
                          <a:latin typeface="Cambria Math" panose="02040503050406030204" pitchFamily="18" charset="0"/>
                        </a:rPr>
                        <m:t>5</m:t>
                      </m:r>
                    </m:oMath>
                  </m:oMathPara>
                </a14:m>
                <a:endParaRPr lang="en-US" sz="2800" dirty="0"/>
              </a:p>
            </p:txBody>
          </p:sp>
        </mc:Choice>
        <mc:Fallback xmlns="">
          <p:sp>
            <p:nvSpPr>
              <p:cNvPr id="12" name="TextBox 11">
                <a:extLst>
                  <a:ext uri="{FF2B5EF4-FFF2-40B4-BE49-F238E27FC236}">
                    <a16:creationId xmlns:a16="http://schemas.microsoft.com/office/drawing/2014/main" id="{F1758E37-2FA0-BE34-BF9E-EF3EBC5C3686}"/>
                  </a:ext>
                </a:extLst>
              </p:cNvPr>
              <p:cNvSpPr txBox="1">
                <a:spLocks noRot="1" noChangeAspect="1" noMove="1" noResize="1" noEditPoints="1" noAdjustHandles="1" noChangeArrowheads="1" noChangeShapeType="1" noTextEdit="1"/>
              </p:cNvSpPr>
              <p:nvPr/>
            </p:nvSpPr>
            <p:spPr>
              <a:xfrm>
                <a:off x="2671038" y="3016070"/>
                <a:ext cx="649118"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BD63DD2-56E3-6296-C5E9-4C04C8AA105B}"/>
                  </a:ext>
                </a:extLst>
              </p:cNvPr>
              <p:cNvSpPr txBox="1"/>
              <p:nvPr/>
            </p:nvSpPr>
            <p:spPr>
              <a:xfrm>
                <a:off x="4494658" y="1255290"/>
                <a:ext cx="64911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C00000"/>
                          </a:solidFill>
                          <a:latin typeface="Cambria Math" panose="02040503050406030204" pitchFamily="18" charset="0"/>
                        </a:rPr>
                        <m:t>1</m:t>
                      </m:r>
                    </m:oMath>
                  </m:oMathPara>
                </a14:m>
                <a:endParaRPr lang="en-US" sz="2800" dirty="0"/>
              </a:p>
            </p:txBody>
          </p:sp>
        </mc:Choice>
        <mc:Fallback xmlns="">
          <p:sp>
            <p:nvSpPr>
              <p:cNvPr id="13" name="TextBox 12">
                <a:extLst>
                  <a:ext uri="{FF2B5EF4-FFF2-40B4-BE49-F238E27FC236}">
                    <a16:creationId xmlns:a16="http://schemas.microsoft.com/office/drawing/2014/main" id="{DBD63DD2-56E3-6296-C5E9-4C04C8AA105B}"/>
                  </a:ext>
                </a:extLst>
              </p:cNvPr>
              <p:cNvSpPr txBox="1">
                <a:spLocks noRot="1" noChangeAspect="1" noMove="1" noResize="1" noEditPoints="1" noAdjustHandles="1" noChangeArrowheads="1" noChangeShapeType="1" noTextEdit="1"/>
              </p:cNvSpPr>
              <p:nvPr/>
            </p:nvSpPr>
            <p:spPr>
              <a:xfrm>
                <a:off x="4494658" y="1255290"/>
                <a:ext cx="649118"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0E7196B-711E-16C0-C60F-61F5AE148D11}"/>
                  </a:ext>
                </a:extLst>
              </p:cNvPr>
              <p:cNvSpPr txBox="1"/>
              <p:nvPr/>
            </p:nvSpPr>
            <p:spPr>
              <a:xfrm>
                <a:off x="8237440" y="1255290"/>
                <a:ext cx="64911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C00000"/>
                          </a:solidFill>
                          <a:latin typeface="Cambria Math" panose="02040503050406030204" pitchFamily="18" charset="0"/>
                        </a:rPr>
                        <m:t>2</m:t>
                      </m:r>
                    </m:oMath>
                  </m:oMathPara>
                </a14:m>
                <a:endParaRPr lang="en-US" sz="2800" dirty="0"/>
              </a:p>
            </p:txBody>
          </p:sp>
        </mc:Choice>
        <mc:Fallback xmlns="">
          <p:sp>
            <p:nvSpPr>
              <p:cNvPr id="14" name="TextBox 13">
                <a:extLst>
                  <a:ext uri="{FF2B5EF4-FFF2-40B4-BE49-F238E27FC236}">
                    <a16:creationId xmlns:a16="http://schemas.microsoft.com/office/drawing/2014/main" id="{40E7196B-711E-16C0-C60F-61F5AE148D11}"/>
                  </a:ext>
                </a:extLst>
              </p:cNvPr>
              <p:cNvSpPr txBox="1">
                <a:spLocks noRot="1" noChangeAspect="1" noMove="1" noResize="1" noEditPoints="1" noAdjustHandles="1" noChangeArrowheads="1" noChangeShapeType="1" noTextEdit="1"/>
              </p:cNvSpPr>
              <p:nvPr/>
            </p:nvSpPr>
            <p:spPr>
              <a:xfrm>
                <a:off x="8237440" y="1255290"/>
                <a:ext cx="649118"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4B287CA-5FEF-6F3E-6BC5-5E2028E794A1}"/>
                  </a:ext>
                </a:extLst>
              </p:cNvPr>
              <p:cNvSpPr txBox="1"/>
              <p:nvPr/>
            </p:nvSpPr>
            <p:spPr>
              <a:xfrm>
                <a:off x="8237440" y="5404710"/>
                <a:ext cx="64911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C00000"/>
                          </a:solidFill>
                          <a:latin typeface="Cambria Math" panose="02040503050406030204" pitchFamily="18" charset="0"/>
                        </a:rPr>
                        <m:t>3</m:t>
                      </m:r>
                    </m:oMath>
                  </m:oMathPara>
                </a14:m>
                <a:endParaRPr lang="en-US" sz="2800" dirty="0"/>
              </a:p>
            </p:txBody>
          </p:sp>
        </mc:Choice>
        <mc:Fallback xmlns="">
          <p:sp>
            <p:nvSpPr>
              <p:cNvPr id="15" name="TextBox 14">
                <a:extLst>
                  <a:ext uri="{FF2B5EF4-FFF2-40B4-BE49-F238E27FC236}">
                    <a16:creationId xmlns:a16="http://schemas.microsoft.com/office/drawing/2014/main" id="{A4B287CA-5FEF-6F3E-6BC5-5E2028E794A1}"/>
                  </a:ext>
                </a:extLst>
              </p:cNvPr>
              <p:cNvSpPr txBox="1">
                <a:spLocks noRot="1" noChangeAspect="1" noMove="1" noResize="1" noEditPoints="1" noAdjustHandles="1" noChangeArrowheads="1" noChangeShapeType="1" noTextEdit="1"/>
              </p:cNvSpPr>
              <p:nvPr/>
            </p:nvSpPr>
            <p:spPr>
              <a:xfrm>
                <a:off x="8237440" y="5404710"/>
                <a:ext cx="649118"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3262B0F-3E58-179B-CF5E-2C46B606B3A7}"/>
                  </a:ext>
                </a:extLst>
              </p:cNvPr>
              <p:cNvSpPr txBox="1"/>
              <p:nvPr/>
            </p:nvSpPr>
            <p:spPr>
              <a:xfrm>
                <a:off x="4819217" y="5494661"/>
                <a:ext cx="64911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C00000"/>
                          </a:solidFill>
                          <a:latin typeface="Cambria Math" panose="02040503050406030204" pitchFamily="18" charset="0"/>
                        </a:rPr>
                        <m:t>4</m:t>
                      </m:r>
                    </m:oMath>
                  </m:oMathPara>
                </a14:m>
                <a:endParaRPr lang="en-US" sz="2800" dirty="0"/>
              </a:p>
            </p:txBody>
          </p:sp>
        </mc:Choice>
        <mc:Fallback xmlns="">
          <p:sp>
            <p:nvSpPr>
              <p:cNvPr id="16" name="TextBox 15">
                <a:extLst>
                  <a:ext uri="{FF2B5EF4-FFF2-40B4-BE49-F238E27FC236}">
                    <a16:creationId xmlns:a16="http://schemas.microsoft.com/office/drawing/2014/main" id="{33262B0F-3E58-179B-CF5E-2C46B606B3A7}"/>
                  </a:ext>
                </a:extLst>
              </p:cNvPr>
              <p:cNvSpPr txBox="1">
                <a:spLocks noRot="1" noChangeAspect="1" noMove="1" noResize="1" noEditPoints="1" noAdjustHandles="1" noChangeArrowheads="1" noChangeShapeType="1" noTextEdit="1"/>
              </p:cNvSpPr>
              <p:nvPr/>
            </p:nvSpPr>
            <p:spPr>
              <a:xfrm>
                <a:off x="4819217" y="5494661"/>
                <a:ext cx="649118" cy="523220"/>
              </a:xfrm>
              <a:prstGeom prst="rect">
                <a:avLst/>
              </a:prstGeom>
              <a:blipFill>
                <a:blip r:embed="rId7"/>
                <a:stretch>
                  <a:fillRect/>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B31EB665-9B83-11E5-320B-A1B5A704946B}"/>
              </a:ext>
            </a:extLst>
          </p:cNvPr>
          <p:cNvCxnSpPr>
            <a:cxnSpLocks/>
            <a:stCxn id="6" idx="7"/>
            <a:endCxn id="8" idx="3"/>
          </p:cNvCxnSpPr>
          <p:nvPr/>
        </p:nvCxnSpPr>
        <p:spPr>
          <a:xfrm flipV="1">
            <a:off x="3322114" y="1916279"/>
            <a:ext cx="1605919" cy="156751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68F1F94-A60A-1244-DE4A-20A4F1BC7F35}"/>
              </a:ext>
            </a:extLst>
          </p:cNvPr>
          <p:cNvCxnSpPr>
            <a:cxnSpLocks/>
            <a:stCxn id="6" idx="6"/>
            <a:endCxn id="10" idx="3"/>
          </p:cNvCxnSpPr>
          <p:nvPr/>
        </p:nvCxnSpPr>
        <p:spPr>
          <a:xfrm flipV="1">
            <a:off x="3345456" y="1916279"/>
            <a:ext cx="4836350" cy="16230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E32320-253B-BD1C-86DB-907BC3106111}"/>
              </a:ext>
            </a:extLst>
          </p:cNvPr>
          <p:cNvCxnSpPr>
            <a:cxnSpLocks/>
            <a:stCxn id="8" idx="6"/>
            <a:endCxn id="10" idx="2"/>
          </p:cNvCxnSpPr>
          <p:nvPr/>
        </p:nvCxnSpPr>
        <p:spPr>
          <a:xfrm>
            <a:off x="5064081" y="1860782"/>
            <a:ext cx="309438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7CD418F-82FC-6CA0-3EA1-1487870EC350}"/>
              </a:ext>
            </a:extLst>
          </p:cNvPr>
          <p:cNvCxnSpPr>
            <a:cxnSpLocks/>
            <a:stCxn id="6" idx="6"/>
            <a:endCxn id="7" idx="0"/>
          </p:cNvCxnSpPr>
          <p:nvPr/>
        </p:nvCxnSpPr>
        <p:spPr>
          <a:xfrm>
            <a:off x="3345456" y="3539290"/>
            <a:ext cx="1718625" cy="17084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F079F87-98F4-74F3-B8F8-DDD9DBD3B26A}"/>
              </a:ext>
            </a:extLst>
          </p:cNvPr>
          <p:cNvCxnSpPr>
            <a:cxnSpLocks/>
            <a:stCxn id="8" idx="4"/>
            <a:endCxn id="7" idx="0"/>
          </p:cNvCxnSpPr>
          <p:nvPr/>
        </p:nvCxnSpPr>
        <p:spPr>
          <a:xfrm>
            <a:off x="4984386" y="1939267"/>
            <a:ext cx="79695" cy="330847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3A7C65B-C949-6B86-9199-F1EC4FF3090B}"/>
              </a:ext>
            </a:extLst>
          </p:cNvPr>
          <p:cNvCxnSpPr>
            <a:cxnSpLocks/>
            <a:stCxn id="10" idx="4"/>
            <a:endCxn id="9" idx="0"/>
          </p:cNvCxnSpPr>
          <p:nvPr/>
        </p:nvCxnSpPr>
        <p:spPr>
          <a:xfrm flipH="1">
            <a:off x="8158464" y="1939267"/>
            <a:ext cx="79695" cy="330847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57AEA5A-680A-B867-9AF8-7000CCC6B708}"/>
              </a:ext>
            </a:extLst>
          </p:cNvPr>
          <p:cNvCxnSpPr>
            <a:cxnSpLocks/>
            <a:stCxn id="7" idx="6"/>
            <a:endCxn id="9" idx="2"/>
          </p:cNvCxnSpPr>
          <p:nvPr/>
        </p:nvCxnSpPr>
        <p:spPr>
          <a:xfrm>
            <a:off x="5143776" y="5326225"/>
            <a:ext cx="293499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EAA11A1-4CA4-3485-7DC9-AB8FD9F978ED}"/>
              </a:ext>
            </a:extLst>
          </p:cNvPr>
          <p:cNvCxnSpPr>
            <a:cxnSpLocks/>
            <a:stCxn id="6" idx="6"/>
            <a:endCxn id="9" idx="1"/>
          </p:cNvCxnSpPr>
          <p:nvPr/>
        </p:nvCxnSpPr>
        <p:spPr>
          <a:xfrm>
            <a:off x="3345456" y="3539290"/>
            <a:ext cx="4756655" cy="173143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B8B8C319-75D8-D054-4224-0F02F24639B5}"/>
              </a:ext>
            </a:extLst>
          </p:cNvPr>
          <p:cNvSpPr/>
          <p:nvPr/>
        </p:nvSpPr>
        <p:spPr>
          <a:xfrm>
            <a:off x="9401586" y="3473882"/>
            <a:ext cx="159390" cy="156970"/>
          </a:xfrm>
          <a:prstGeom prst="ellipse">
            <a:avLst/>
          </a:prstGeom>
          <a:solidFill>
            <a:schemeClr val="accent4">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6F359442-3D6B-F341-2FF4-0D0A5976B01C}"/>
                  </a:ext>
                </a:extLst>
              </p:cNvPr>
              <p:cNvSpPr txBox="1"/>
              <p:nvPr/>
            </p:nvSpPr>
            <p:spPr>
              <a:xfrm>
                <a:off x="9474822" y="3016070"/>
                <a:ext cx="649118"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C00000"/>
                          </a:solidFill>
                          <a:latin typeface="Cambria Math" panose="02040503050406030204" pitchFamily="18" charset="0"/>
                        </a:rPr>
                        <m:t>6</m:t>
                      </m:r>
                    </m:oMath>
                  </m:oMathPara>
                </a14:m>
                <a:endParaRPr lang="en-US" sz="2800" dirty="0"/>
              </a:p>
            </p:txBody>
          </p:sp>
        </mc:Choice>
        <mc:Fallback xmlns="">
          <p:sp>
            <p:nvSpPr>
              <p:cNvPr id="52" name="TextBox 51">
                <a:extLst>
                  <a:ext uri="{FF2B5EF4-FFF2-40B4-BE49-F238E27FC236}">
                    <a16:creationId xmlns:a16="http://schemas.microsoft.com/office/drawing/2014/main" id="{6F359442-3D6B-F341-2FF4-0D0A5976B01C}"/>
                  </a:ext>
                </a:extLst>
              </p:cNvPr>
              <p:cNvSpPr txBox="1">
                <a:spLocks noRot="1" noChangeAspect="1" noMove="1" noResize="1" noEditPoints="1" noAdjustHandles="1" noChangeArrowheads="1" noChangeShapeType="1" noTextEdit="1"/>
              </p:cNvSpPr>
              <p:nvPr/>
            </p:nvSpPr>
            <p:spPr>
              <a:xfrm>
                <a:off x="9474822" y="3016070"/>
                <a:ext cx="649118" cy="523220"/>
              </a:xfrm>
              <a:prstGeom prst="rect">
                <a:avLst/>
              </a:prstGeom>
              <a:blipFill>
                <a:blip r:embed="rId8"/>
                <a:stretch>
                  <a:fillRect/>
                </a:stretch>
              </a:blipFill>
            </p:spPr>
            <p:txBody>
              <a:bodyPr/>
              <a:lstStyle/>
              <a:p>
                <a:r>
                  <a:rPr lang="en-US">
                    <a:noFill/>
                  </a:rPr>
                  <a:t> </a:t>
                </a:r>
              </a:p>
            </p:txBody>
          </p:sp>
        </mc:Fallback>
      </mc:AlternateContent>
      <p:cxnSp>
        <p:nvCxnSpPr>
          <p:cNvPr id="53" name="Straight Connector 52">
            <a:extLst>
              <a:ext uri="{FF2B5EF4-FFF2-40B4-BE49-F238E27FC236}">
                <a16:creationId xmlns:a16="http://schemas.microsoft.com/office/drawing/2014/main" id="{AC040920-2E40-A27C-ED72-5F21222CEC4C}"/>
              </a:ext>
            </a:extLst>
          </p:cNvPr>
          <p:cNvCxnSpPr>
            <a:cxnSpLocks/>
            <a:stCxn id="6" idx="6"/>
            <a:endCxn id="51" idx="2"/>
          </p:cNvCxnSpPr>
          <p:nvPr/>
        </p:nvCxnSpPr>
        <p:spPr>
          <a:xfrm>
            <a:off x="3345456" y="3539290"/>
            <a:ext cx="6056130" cy="1307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54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48"/>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39"/>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53"/>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nodeType="afterEffect">
                                  <p:stCondLst>
                                    <p:cond delay="1000"/>
                                  </p:stCondLst>
                                  <p:childTnLst>
                                    <p:set>
                                      <p:cBhvr>
                                        <p:cTn id="21" dur="1" fill="hold">
                                          <p:stCondLst>
                                            <p:cond delay="0"/>
                                          </p:stCondLst>
                                        </p:cTn>
                                        <p:tgtEl>
                                          <p:spTgt spid="28"/>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nodeType="afterEffect">
                                  <p:stCondLst>
                                    <p:cond delay="1000"/>
                                  </p:stCondLst>
                                  <p:childTnLst>
                                    <p:set>
                                      <p:cBhvr>
                                        <p:cTn id="24" dur="1" fill="hold">
                                          <p:stCondLst>
                                            <p:cond delay="0"/>
                                          </p:stCondLst>
                                        </p:cTn>
                                        <p:tgtEl>
                                          <p:spTgt spid="35"/>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nodeType="afterEffect">
                                  <p:stCondLst>
                                    <p:cond delay="1000"/>
                                  </p:stCondLst>
                                  <p:childTnLst>
                                    <p:set>
                                      <p:cBhvr>
                                        <p:cTn id="27" dur="1" fill="hold">
                                          <p:stCondLst>
                                            <p:cond delay="0"/>
                                          </p:stCondLst>
                                        </p:cTn>
                                        <p:tgtEl>
                                          <p:spTgt spid="42"/>
                                        </p:tgtEl>
                                        <p:attrNameLst>
                                          <p:attrName>style.visibility</p:attrName>
                                        </p:attrNameLst>
                                      </p:cBhvr>
                                      <p:to>
                                        <p:strVal val="visible"/>
                                      </p:to>
                                    </p:set>
                                  </p:childTnLst>
                                </p:cTn>
                              </p:par>
                            </p:childTnLst>
                          </p:cTn>
                        </p:par>
                        <p:par>
                          <p:cTn id="28" fill="hold">
                            <p:stCondLst>
                              <p:cond delay="7000"/>
                            </p:stCondLst>
                            <p:childTnLst>
                              <p:par>
                                <p:cTn id="29" presetID="1" presetClass="entr" presetSubtype="0" fill="hold" nodeType="afterEffect">
                                  <p:stCondLst>
                                    <p:cond delay="100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3267</Words>
  <Application>Microsoft Office PowerPoint</Application>
  <PresentationFormat>Widescreen</PresentationFormat>
  <Paragraphs>310</Paragraphs>
  <Slides>42</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Cambria Math</vt:lpstr>
      <vt:lpstr>Office Theme</vt:lpstr>
      <vt:lpstr>CSCE 689: Special Topics in Modern Algorithms for Data Science </vt:lpstr>
      <vt:lpstr>Presentation Schedule</vt:lpstr>
      <vt:lpstr>Last Time: Linear Sketch</vt:lpstr>
      <vt:lpstr>Last Time: Sliding Window Model</vt:lpstr>
      <vt:lpstr>Last Time: Smooth Histogram</vt:lpstr>
      <vt:lpstr>Last Time: Smooth Histogram</vt:lpstr>
      <vt:lpstr>Streaming Model</vt:lpstr>
      <vt:lpstr>PowerPoint Presentation</vt:lpstr>
      <vt:lpstr>PowerPoint Presentation</vt:lpstr>
      <vt:lpstr>PowerPoint Presentation</vt:lpstr>
      <vt:lpstr>Streaming Model</vt:lpstr>
      <vt:lpstr>Case Study #1</vt:lpstr>
      <vt:lpstr>Case Study #1</vt:lpstr>
      <vt:lpstr>Case Study #2</vt:lpstr>
      <vt:lpstr>Case Study #2</vt:lpstr>
      <vt:lpstr>Case Study #3</vt:lpstr>
      <vt:lpstr>Case Study #3</vt:lpstr>
      <vt:lpstr>Adversarially Robust Streaming</vt:lpstr>
      <vt:lpstr>Adversarially Robust Streaming</vt:lpstr>
      <vt:lpstr>Adversarially Robust Streaming</vt:lpstr>
      <vt:lpstr>Adversarially Robust Streaming</vt:lpstr>
      <vt:lpstr>Adversarially Robust Streaming</vt:lpstr>
      <vt:lpstr>Adversarially Robust Streaming</vt:lpstr>
      <vt:lpstr>PowerPoint Presentation</vt:lpstr>
      <vt:lpstr>PowerPoint Presentation</vt:lpstr>
      <vt:lpstr>PowerPoint Presentation</vt:lpstr>
      <vt:lpstr>AMS F_2  Algorithm</vt:lpstr>
      <vt:lpstr>“Attack” on AMS</vt:lpstr>
      <vt:lpstr>Reconstruction Attack on Linear Sketches</vt:lpstr>
      <vt:lpstr>Insertion-Only Streams</vt:lpstr>
      <vt:lpstr>Robust Algorithms</vt:lpstr>
      <vt:lpstr>Sketch Switching</vt:lpstr>
      <vt:lpstr>Sketch Switching</vt:lpstr>
      <vt:lpstr>Sketch Switching</vt:lpstr>
      <vt:lpstr>Sketch Switching</vt:lpstr>
      <vt:lpstr>Sketch Switching</vt:lpstr>
      <vt:lpstr>Sketch Switching</vt:lpstr>
      <vt:lpstr>Sketch Switching</vt:lpstr>
      <vt:lpstr>Sketch Switching</vt:lpstr>
      <vt:lpstr>Sketch Switching Summary</vt:lpstr>
      <vt:lpstr>(1+ε)-Approximation Streaming Algorithms</vt:lpstr>
      <vt:lpstr>Sketch Switching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689: Special Topics in Modern Algorithms for Data Science </dc:title>
  <dc:creator>Samson Zhou</dc:creator>
  <cp:lastModifiedBy>Samson Zhou</cp:lastModifiedBy>
  <cp:revision>4</cp:revision>
  <dcterms:created xsi:type="dcterms:W3CDTF">2023-11-01T20:56:57Z</dcterms:created>
  <dcterms:modified xsi:type="dcterms:W3CDTF">2023-11-10T05:35:46Z</dcterms:modified>
</cp:coreProperties>
</file>