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93" r:id="rId2"/>
    <p:sldId id="810" r:id="rId3"/>
    <p:sldId id="811" r:id="rId4"/>
    <p:sldId id="812" r:id="rId5"/>
    <p:sldId id="813" r:id="rId6"/>
    <p:sldId id="806" r:id="rId7"/>
    <p:sldId id="807" r:id="rId8"/>
    <p:sldId id="808" r:id="rId9"/>
    <p:sldId id="259" r:id="rId10"/>
    <p:sldId id="760" r:id="rId11"/>
    <p:sldId id="796" r:id="rId12"/>
    <p:sldId id="797" r:id="rId13"/>
    <p:sldId id="798" r:id="rId14"/>
    <p:sldId id="795" r:id="rId15"/>
    <p:sldId id="814" r:id="rId16"/>
    <p:sldId id="815" r:id="rId17"/>
    <p:sldId id="816" r:id="rId18"/>
    <p:sldId id="817" r:id="rId19"/>
    <p:sldId id="818" r:id="rId20"/>
    <p:sldId id="822" r:id="rId21"/>
    <p:sldId id="821" r:id="rId22"/>
    <p:sldId id="823" r:id="rId23"/>
    <p:sldId id="802" r:id="rId24"/>
    <p:sldId id="805" r:id="rId25"/>
    <p:sldId id="774" r:id="rId26"/>
    <p:sldId id="800" r:id="rId27"/>
    <p:sldId id="820" r:id="rId28"/>
    <p:sldId id="819" r:id="rId29"/>
    <p:sldId id="824" r:id="rId30"/>
    <p:sldId id="825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AD518-038E-851F-E2B0-5070858827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7DB7A0-BF87-EB32-3D8E-D3865ED7F2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A36FB-F443-3370-E1D9-CD2DC57F1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AA08-ED94-43A6-9F5F-D4AA299882BD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822915-2C84-1495-31AC-38F362670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D3E001-4946-D5B3-7983-E986B84C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4C546-DA9E-4E4B-AB47-7DD55D1D5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56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68326-4210-0500-0BA6-AAC12CC7D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9EDBD2-5338-9B01-21AC-E35A1D5DA0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7CFAA-50AD-B790-CB55-589D0DD31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AA08-ED94-43A6-9F5F-D4AA299882BD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95D77-DC73-9D61-16D1-0D4FAD935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AF0DB4-DAB4-442D-D386-B57E8874F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4C546-DA9E-4E4B-AB47-7DD55D1D5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249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DABD53-F920-E4BF-F579-30DC6052A5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FB6C93-8A57-96C1-35DE-09D7D2B7D8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E3EAA0-2040-AA52-5548-497A45E7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AA08-ED94-43A6-9F5F-D4AA299882BD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A9B522-EF03-94EA-BE57-A57E1345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5C5D2-98C2-C7AD-75A9-CA8FA2084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4C546-DA9E-4E4B-AB47-7DD55D1D5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471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B3F16-0A70-9115-A387-F1DC546F7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6883F-D690-0A45-D155-B78A596FA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5A8286-7FCA-623E-D46A-42D08AE7B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AA08-ED94-43A6-9F5F-D4AA299882BD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FD93D-BB9D-8E5A-A72B-150B898CC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F148C-B6FF-DB29-C936-65579B8E1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4C546-DA9E-4E4B-AB47-7DD55D1D5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240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EAEB9-4744-3A3C-9030-535ED90B6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51C8E-04AE-C262-3973-9EFD59467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53BD5-022D-A771-4E14-A31F07273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AA08-ED94-43A6-9F5F-D4AA299882BD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014AFD-AE5E-E516-AB77-6C91A69C4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476E63-36EB-27E2-A88E-699DC740D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4C546-DA9E-4E4B-AB47-7DD55D1D5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907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707D2-2BC6-1D93-364F-EDE320D26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02FBB-0938-1945-391F-3B82667898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7958E3-28F7-B3C7-8E5C-04D2002A57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D21BB2-F22C-2809-ED75-FF734D7CF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AA08-ED94-43A6-9F5F-D4AA299882BD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5A5ECD-9C6D-61CE-9D15-3BA38D11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6A8E2A-05DC-71FB-181F-CE5413415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4C546-DA9E-4E4B-AB47-7DD55D1D5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271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EAE1D-BEAA-884E-FB3D-39811A170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609735-7FE8-5893-484E-3389AB232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239040-512E-D069-A216-FFA9A7EB19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AF826F-CBA1-A59D-10DF-EB17F63864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15021C-E4F0-7FAB-BBAA-D79B94AD87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4BCE64-4FC8-431E-506E-7F197EFED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AA08-ED94-43A6-9F5F-D4AA299882BD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7ED0-A916-36BF-91D8-7FD91B904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2460F9-F414-A103-6242-BA9903EB8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4C546-DA9E-4E4B-AB47-7DD55D1D5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232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8A5A2-263B-6EDF-44F9-08358A03C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4EF25F-49AD-F697-38E9-E0CF0F25E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AA08-ED94-43A6-9F5F-D4AA299882BD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892BA-DA89-DCC9-A63E-974636F58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24A24D-3612-128E-5A6E-3E188A1A2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4C546-DA9E-4E4B-AB47-7DD55D1D5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704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551FB1-C097-6362-7954-7C93CAD62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AA08-ED94-43A6-9F5F-D4AA299882BD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88A012-0A9A-8D97-4421-127A1ACFD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FDAE62-6F00-0996-77E6-6AF20ADDE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4C546-DA9E-4E4B-AB47-7DD55D1D5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413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9F990-044E-7A9C-AC9F-380EC5295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11BB7-4E43-D78F-66D4-5BC22F9DB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E194F2-FEAB-9315-0032-C7168D2249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C28913-0D56-012E-FE85-BF914D41A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AA08-ED94-43A6-9F5F-D4AA299882BD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D7817B-9154-0726-09CF-15D861200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35302-C00E-9D6A-47A3-DAE767DBF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4C546-DA9E-4E4B-AB47-7DD55D1D5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530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E9252-38FD-9D37-CF13-22A817C3A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7FAADB-82E6-EE87-B39C-90CB8827E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B142CC-41E5-99BA-ACA4-6939CC624D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F7CCF5-7539-A195-463E-8F003FB6F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AA08-ED94-43A6-9F5F-D4AA299882BD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A1E0FA-A146-5FFB-0841-E68CC681D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0E5076-7B60-5379-2E2E-2F8DA8BC6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4C546-DA9E-4E4B-AB47-7DD55D1D5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296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C988F9-C0B3-AC9C-A84D-B38AB225B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8BAF61-625A-A49E-20DA-F6F9F26B0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8F764-8839-5753-C57A-AFF7EB3C1F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0AA08-ED94-43A6-9F5F-D4AA299882BD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7CFA4-F26E-45DF-2B7F-CD8BBAA577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FB02DD-D92D-CF7A-CD79-9D3396308E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4C546-DA9E-4E4B-AB47-7DD55D1D5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566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0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png"/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7" Type="http://schemas.openxmlformats.org/officeDocument/2006/relationships/image" Target="../media/image12.png"/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1.png"/><Relationship Id="rId5" Type="http://schemas.openxmlformats.org/officeDocument/2006/relationships/image" Target="../media/image100.png"/><Relationship Id="rId4" Type="http://schemas.openxmlformats.org/officeDocument/2006/relationships/image" Target="../media/image9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34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689: Special Topics in Modern Algorithms for Data Science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 dirty="0"/>
              <a:t>Lecture 3</a:t>
            </a:r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1360453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Expected Value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Suppose we roll a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dirty="0"/>
                  <a:t>-sided die</a:t>
                </a:r>
              </a:p>
              <a:p>
                <a:endParaRPr lang="en-US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be the outcome of the roll</a:t>
                </a:r>
              </a:p>
              <a:p>
                <a:endParaRPr lang="en-US" dirty="0"/>
              </a:p>
              <a:p>
                <a:r>
                  <a:rPr lang="en-US" dirty="0"/>
                  <a:t>What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</m:oMath>
                </a14:m>
                <a:r>
                  <a:rPr lang="en-US" dirty="0"/>
                  <a:t>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2745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Linearity of Expectation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863787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Linearity of expectation: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i="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i="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863787"/>
              </a:xfrm>
              <a:blipFill>
                <a:blip r:embed="rId2"/>
                <a:stretch>
                  <a:fillRect l="-1043" t="-112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/>
              <p:nvPr/>
            </p:nvSpPr>
            <p:spPr>
              <a:xfrm>
                <a:off x="-1335742" y="2294417"/>
                <a:ext cx="10515600" cy="11889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b="0" i="0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800" b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335742" y="2294417"/>
                <a:ext cx="10515600" cy="11889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8584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Linearity of Expectation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863787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Linearity of expectation: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i="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i="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863787"/>
              </a:xfrm>
              <a:blipFill>
                <a:blip r:embed="rId2"/>
                <a:stretch>
                  <a:fillRect l="-1043" t="-112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/>
              <p:nvPr/>
            </p:nvSpPr>
            <p:spPr>
              <a:xfrm>
                <a:off x="-1335742" y="2294417"/>
                <a:ext cx="10515600" cy="11889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b="0" i="0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800" b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335742" y="2294417"/>
                <a:ext cx="10515600" cy="11889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FE3F76-1851-E139-A5DE-8814A910E47C}"/>
                  </a:ext>
                </a:extLst>
              </p:cNvPr>
              <p:cNvSpPr txBox="1"/>
              <p:nvPr/>
            </p:nvSpPr>
            <p:spPr>
              <a:xfrm>
                <a:off x="694765" y="3293141"/>
                <a:ext cx="11842376" cy="11889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b="0" i="0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nary>
                        </m:e>
                      </m:nary>
                      <m:r>
                        <a:rPr lang="en-US" sz="2800" b="0" i="0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FE3F76-1851-E139-A5DE-8814A910E4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765" y="3293141"/>
                <a:ext cx="11842376" cy="11889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588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Linearity of Expectation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863787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Linearity of expectation: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i="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i="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863787"/>
              </a:xfrm>
              <a:blipFill>
                <a:blip r:embed="rId2"/>
                <a:stretch>
                  <a:fillRect l="-1043" t="-112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/>
              <p:nvPr/>
            </p:nvSpPr>
            <p:spPr>
              <a:xfrm>
                <a:off x="-1335742" y="2294417"/>
                <a:ext cx="10515600" cy="11889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b="0" i="0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800" b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335742" y="2294417"/>
                <a:ext cx="10515600" cy="11889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FE3F76-1851-E139-A5DE-8814A910E47C}"/>
                  </a:ext>
                </a:extLst>
              </p:cNvPr>
              <p:cNvSpPr txBox="1"/>
              <p:nvPr/>
            </p:nvSpPr>
            <p:spPr>
              <a:xfrm>
                <a:off x="694765" y="3293141"/>
                <a:ext cx="11842376" cy="11889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b="0" i="0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nary>
                        </m:e>
                      </m:nary>
                      <m:r>
                        <a:rPr lang="en-US" sz="2800" b="0" i="0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FE3F76-1851-E139-A5DE-8814A910E4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765" y="3293141"/>
                <a:ext cx="11842376" cy="11889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D440857-5EFE-1565-A018-4BAE2592B15A}"/>
                  </a:ext>
                </a:extLst>
              </p:cNvPr>
              <p:cNvSpPr txBox="1"/>
              <p:nvPr/>
            </p:nvSpPr>
            <p:spPr>
              <a:xfrm>
                <a:off x="495302" y="4328302"/>
                <a:ext cx="11842376" cy="12060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b="0" i="0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</m:e>
                          </m:nary>
                        </m:e>
                      </m:nary>
                      <m:r>
                        <a:rPr lang="en-US" sz="2800" b="0" i="0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sub>
                          </m:sSub>
                        </m:sub>
                        <m:sup/>
                        <m:e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b="0" i="0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</m:e>
                          </m:nary>
                        </m:e>
                      </m:nary>
                    </m:oMath>
                  </m:oMathPara>
                </a14:m>
                <a:endParaRPr lang="en-US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D440857-5EFE-1565-A018-4BAE2592B1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2" y="4328302"/>
                <a:ext cx="11842376" cy="12060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9871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Linearity of Expectation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863787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Linearity of expectation: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i="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i="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863787"/>
              </a:xfrm>
              <a:blipFill>
                <a:blip r:embed="rId2"/>
                <a:stretch>
                  <a:fillRect l="-1043" t="-112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/>
              <p:nvPr/>
            </p:nvSpPr>
            <p:spPr>
              <a:xfrm>
                <a:off x="-1335742" y="2294417"/>
                <a:ext cx="10515600" cy="11889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b="0" i="0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800" b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335742" y="2294417"/>
                <a:ext cx="10515600" cy="11889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FE3F76-1851-E139-A5DE-8814A910E47C}"/>
                  </a:ext>
                </a:extLst>
              </p:cNvPr>
              <p:cNvSpPr txBox="1"/>
              <p:nvPr/>
            </p:nvSpPr>
            <p:spPr>
              <a:xfrm>
                <a:off x="694765" y="3293141"/>
                <a:ext cx="11842376" cy="11889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b="0" i="0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nary>
                        </m:e>
                      </m:nary>
                      <m:r>
                        <a:rPr lang="en-US" sz="2800" b="0" i="0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FE3F76-1851-E139-A5DE-8814A910E4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765" y="3293141"/>
                <a:ext cx="11842376" cy="11889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D440857-5EFE-1565-A018-4BAE2592B15A}"/>
                  </a:ext>
                </a:extLst>
              </p:cNvPr>
              <p:cNvSpPr txBox="1"/>
              <p:nvPr/>
            </p:nvSpPr>
            <p:spPr>
              <a:xfrm>
                <a:off x="495302" y="4328302"/>
                <a:ext cx="11842376" cy="12060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b="0" i="0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</m:e>
                          </m:nary>
                        </m:e>
                      </m:nary>
                      <m:r>
                        <a:rPr lang="en-US" sz="2800" b="0" i="0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sub>
                          </m:sSub>
                        </m:sub>
                        <m:sup/>
                        <m:e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b="0" i="0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</m:e>
                          </m:nary>
                        </m:e>
                      </m:nary>
                    </m:oMath>
                  </m:oMathPara>
                </a14:m>
                <a:endParaRPr lang="en-US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D440857-5EFE-1565-A018-4BAE2592B1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2" y="4328302"/>
                <a:ext cx="11842376" cy="12060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6A6F35E-1ADA-7E4B-AA04-E69F3CBD4D85}"/>
                  </a:ext>
                </a:extLst>
              </p:cNvPr>
              <p:cNvSpPr txBox="1"/>
              <p:nvPr/>
            </p:nvSpPr>
            <p:spPr>
              <a:xfrm>
                <a:off x="-1111555" y="5379071"/>
                <a:ext cx="14188887" cy="11889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m:rPr>
                              <m:sty m:val="p"/>
                            </m:rPr>
                            <a:rPr lang="en-US" sz="2800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Pr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lang="en-US" sz="2800" b="0" i="0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sub>
                          </m:sSub>
                        </m:sub>
                        <m:sup/>
                        <m:e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m:rPr>
                              <m:sty m:val="p"/>
                            </m:rPr>
                            <a:rPr lang="en-US" sz="2800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Pr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</m:nary>
                      <m:r>
                        <a:rPr lang="en-US" sz="2800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2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6A6F35E-1ADA-7E4B-AA04-E69F3CBD4D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111555" y="5379071"/>
                <a:ext cx="14188887" cy="118898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44792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</m:t>
                    </m:r>
                    <m:r>
                      <m:rPr>
                        <m:nor/>
                      </m:rPr>
                      <a:rPr lang="en-US" b="0" i="0" dirty="0" smtClean="0"/>
                      <m:t>...</m:t>
                    </m:r>
                  </m:oMath>
                </a14:m>
                <a:r>
                  <a:rPr lang="en-US" dirty="0"/>
                  <a:t> times. What is the probability we </a:t>
                </a:r>
                <a:r>
                  <a:rPr lang="en-US" dirty="0">
                    <a:solidFill>
                      <a:srgbClr val="FF0000"/>
                    </a:solidFill>
                  </a:rPr>
                  <a:t>DO NOT</a:t>
                </a:r>
                <a:r>
                  <a:rPr lang="en-US" dirty="0"/>
                  <a:t> see a repeated outcome among the rolls?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/>
              <p:nvPr/>
            </p:nvSpPr>
            <p:spPr>
              <a:xfrm>
                <a:off x="2868243" y="3318362"/>
                <a:ext cx="6096000" cy="14913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  <m:r>
                        <a:rPr lang="en-US" sz="28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…</m:t>
                      </m:r>
                      <m:d>
                        <m:dPr>
                          <m:ctrlP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8243" y="3318362"/>
                <a:ext cx="6096000" cy="14913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04890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Paradox, Revisited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</m:t>
                    </m:r>
                    <m:r>
                      <m:rPr>
                        <m:nor/>
                      </m:rPr>
                      <a:rPr lang="en-US" b="0" i="0" dirty="0" smtClean="0"/>
                      <m:t>...</m:t>
                    </m:r>
                  </m:oMath>
                </a14:m>
                <a:r>
                  <a:rPr lang="en-US" dirty="0"/>
                  <a:t> times. What is the expected number of pairwise collisions among the rolls?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 be the number of pairwise collisions on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th</a:t>
                </a:r>
                <a:r>
                  <a:rPr lang="en-US" dirty="0"/>
                  <a:t> roll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We have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 r="-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14961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Paradox, Revisited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2800" dirty="0"/>
                  <a:t> be the number of pairwise collisions after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rolls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What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</m:oMath>
                </a14:m>
                <a:r>
                  <a:rPr lang="en-US" dirty="0"/>
                  <a:t>?</a:t>
                </a:r>
              </a:p>
              <a:p>
                <a:pPr marL="0" indent="0">
                  <a:buNone/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07192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Paradox, Revisited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2800" dirty="0"/>
                  <a:t> be the number of pairwise collisions after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rolls</a:t>
                </a:r>
                <a:endParaRPr lang="en-US" dirty="0">
                  <a:solidFill>
                    <a:srgbClr val="C00000"/>
                  </a:solidFill>
                </a:endParaRP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E9D04ED-84FA-B4E4-A32E-05BFEA91079F}"/>
                  </a:ext>
                </a:extLst>
              </p:cNvPr>
              <p:cNvSpPr txBox="1"/>
              <p:nvPr/>
            </p:nvSpPr>
            <p:spPr>
              <a:xfrm>
                <a:off x="2465294" y="2536122"/>
                <a:ext cx="609600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+…+</m:t>
                          </m:r>
                          <m:sSub>
                            <m:sSubPr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E9D04ED-84FA-B4E4-A32E-05BFEA9107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5294" y="2536122"/>
                <a:ext cx="6096000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3766DD4-F8EA-D98C-3211-C718BF24CF4A}"/>
                  </a:ext>
                </a:extLst>
              </p:cNvPr>
              <p:cNvSpPr txBox="1"/>
              <p:nvPr/>
            </p:nvSpPr>
            <p:spPr>
              <a:xfrm>
                <a:off x="3200400" y="3198798"/>
                <a:ext cx="609600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]+…+</m:t>
                          </m:r>
                          <m:r>
                            <m:rPr>
                              <m:sty m:val="p"/>
                            </m:rPr>
                            <a:rPr lang="en-US" sz="3200" b="0" i="0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sSub>
                            <m:sSubPr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3766DD4-F8EA-D98C-3211-C718BF24CF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3198798"/>
                <a:ext cx="6096000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EA3750C-207E-0B04-2FF5-AADBCF58D149}"/>
                  </a:ext>
                </a:extLst>
              </p:cNvPr>
              <p:cNvSpPr txBox="1"/>
              <p:nvPr/>
            </p:nvSpPr>
            <p:spPr>
              <a:xfrm>
                <a:off x="2850776" y="3861474"/>
                <a:ext cx="6096000" cy="101752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sz="32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+…+</m:t>
                      </m:r>
                      <m:f>
                        <m:fPr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EA3750C-207E-0B04-2FF5-AADBCF58D1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0776" y="3861474"/>
                <a:ext cx="6096000" cy="101752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F7F42B9-26D9-44E3-FFAF-3A476EB2FD79}"/>
                  </a:ext>
                </a:extLst>
              </p:cNvPr>
              <p:cNvSpPr txBox="1"/>
              <p:nvPr/>
            </p:nvSpPr>
            <p:spPr>
              <a:xfrm>
                <a:off x="2375648" y="4878997"/>
                <a:ext cx="6096000" cy="10480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d>
                            <m:dPr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num>
                        <m:den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F7F42B9-26D9-44E3-FFAF-3A476EB2FD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5648" y="4878997"/>
                <a:ext cx="6096000" cy="10480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53931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Paradox, Revisited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d>
                          <m:d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/>
                  <a:t>implies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≥1</m:t>
                    </m:r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 </a:t>
                </a:r>
                <a:r>
                  <a:rPr lang="en-US" dirty="0"/>
                  <a:t>implies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925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Hashing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6941B-6AAA-DFD0-8896-ACB1B4FE2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Hashing is a method to quickly map items from a universe to a location in a database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D75FB1D-2482-1D7E-F8D9-F2D9130727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376" y="2632611"/>
            <a:ext cx="2683529" cy="38602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D93E642-1C91-58D5-3657-DED0DB0EEFFB}"/>
              </a:ext>
            </a:extLst>
          </p:cNvPr>
          <p:cNvSpPr txBox="1"/>
          <p:nvPr/>
        </p:nvSpPr>
        <p:spPr>
          <a:xfrm>
            <a:off x="3182125" y="3498267"/>
            <a:ext cx="1839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Zhitong</a:t>
            </a:r>
            <a:r>
              <a:rPr lang="en-US" sz="2400" dirty="0"/>
              <a:t> Chen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B35AC7-067A-41F1-A525-3A9847D68274}"/>
              </a:ext>
            </a:extLst>
          </p:cNvPr>
          <p:cNvSpPr txBox="1"/>
          <p:nvPr/>
        </p:nvSpPr>
        <p:spPr>
          <a:xfrm>
            <a:off x="3304822" y="4094869"/>
            <a:ext cx="16417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Lipai</a:t>
            </a:r>
            <a:r>
              <a:rPr lang="en-US" sz="2400" dirty="0"/>
              <a:t> Huang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50C46B-1A29-01C4-F367-B765BD6BFCA4}"/>
              </a:ext>
            </a:extLst>
          </p:cNvPr>
          <p:cNvSpPr txBox="1"/>
          <p:nvPr/>
        </p:nvSpPr>
        <p:spPr>
          <a:xfrm>
            <a:off x="3427452" y="4690182"/>
            <a:ext cx="13965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Ryan King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356A79-56E5-B186-0AEA-1E1F970DA833}"/>
              </a:ext>
            </a:extLst>
          </p:cNvPr>
          <p:cNvSpPr txBox="1"/>
          <p:nvPr/>
        </p:nvSpPr>
        <p:spPr>
          <a:xfrm>
            <a:off x="3340242" y="5889271"/>
            <a:ext cx="1765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Shima Salehi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BD5270-DC05-6008-965F-114EB5C4A02D}"/>
              </a:ext>
            </a:extLst>
          </p:cNvPr>
          <p:cNvSpPr txBox="1"/>
          <p:nvPr/>
        </p:nvSpPr>
        <p:spPr>
          <a:xfrm>
            <a:off x="3143329" y="2901665"/>
            <a:ext cx="18822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Anmol Anand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0CFFB7F-380E-2652-499E-3F85455D12AE}"/>
              </a:ext>
            </a:extLst>
          </p:cNvPr>
          <p:cNvCxnSpPr>
            <a:stCxn id="9" idx="3"/>
          </p:cNvCxnSpPr>
          <p:nvPr/>
        </p:nvCxnSpPr>
        <p:spPr>
          <a:xfrm>
            <a:off x="5025576" y="3132498"/>
            <a:ext cx="1757273" cy="66342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1F26F1D-177C-EED4-E291-ED67F3839187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5021283" y="3729100"/>
            <a:ext cx="1757273" cy="4857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93233D5-5EA8-7648-D7EB-BEE3A2A5D6CB}"/>
              </a:ext>
            </a:extLst>
          </p:cNvPr>
          <p:cNvCxnSpPr>
            <a:cxnSpLocks/>
            <a:stCxn id="5" idx="3"/>
            <a:endCxn id="7" idx="1"/>
          </p:cNvCxnSpPr>
          <p:nvPr/>
        </p:nvCxnSpPr>
        <p:spPr>
          <a:xfrm>
            <a:off x="4946618" y="4325702"/>
            <a:ext cx="1791758" cy="23704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322B346-6302-2626-EAA1-309259FD53EA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4823988" y="4921015"/>
            <a:ext cx="1954568" cy="2274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2C50621-CE1A-3048-BAC3-C7EC332A25D1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5105469" y="5981259"/>
            <a:ext cx="1782438" cy="1388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43D804F5-0BB1-21A6-E485-896200CD5163}"/>
              </a:ext>
            </a:extLst>
          </p:cNvPr>
          <p:cNvSpPr txBox="1"/>
          <p:nvPr/>
        </p:nvSpPr>
        <p:spPr>
          <a:xfrm>
            <a:off x="3256056" y="5289082"/>
            <a:ext cx="1998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Ayesha Qamar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78D9D0AF-69AC-61F5-2D79-42F8B9067170}"/>
              </a:ext>
            </a:extLst>
          </p:cNvPr>
          <p:cNvCxnSpPr>
            <a:cxnSpLocks/>
            <a:stCxn id="27" idx="3"/>
          </p:cNvCxnSpPr>
          <p:nvPr/>
        </p:nvCxnSpPr>
        <p:spPr>
          <a:xfrm>
            <a:off x="5255001" y="5519915"/>
            <a:ext cx="1597486" cy="2403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1FE514-64B4-3C5D-264E-381364DA52B7}"/>
                  </a:ext>
                </a:extLst>
              </p:cNvPr>
              <p:cNvSpPr txBox="1"/>
              <p:nvPr/>
            </p:nvSpPr>
            <p:spPr>
              <a:xfrm>
                <a:off x="5356980" y="2390624"/>
                <a:ext cx="97103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1FE514-64B4-3C5D-264E-381364DA52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6980" y="2390624"/>
                <a:ext cx="971035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45746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FF63F-C49F-F9BD-1AE9-0F1781E7F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Case Study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4CE8A9D-A284-5F58-36D4-F7BFA10CCC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909" y="2904693"/>
            <a:ext cx="4009285" cy="3341071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DEF6AEE-CEB2-C0DE-E5F5-632EDD8D70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1065" y="2754377"/>
            <a:ext cx="2418229" cy="3587916"/>
          </a:xfr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1B43BF84-3D3C-F4AB-27A8-D9D54DD189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1825625"/>
                <a:ext cx="5858435" cy="46672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We use the app for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=1000</m:t>
                    </m:r>
                  </m:oMath>
                </a14:m>
                <a:r>
                  <a:rPr lang="en-US" dirty="0"/>
                  <a:t> times and count the number of pairwise duplicates</a:t>
                </a:r>
              </a:p>
              <a:p>
                <a:endParaRPr lang="en-US" dirty="0"/>
              </a:p>
              <a:p>
                <a:r>
                  <a:rPr lang="en-US" dirty="0"/>
                  <a:t>If the database contains </a:t>
                </a:r>
                <a:r>
                  <a:rPr lang="en-US" i="1" dirty="0">
                    <a:solidFill>
                      <a:srgbClr val="7030A0"/>
                    </a:solidFill>
                  </a:rPr>
                  <a:t>1 million words</a:t>
                </a:r>
                <a:r>
                  <a:rPr lang="en-US" dirty="0"/>
                  <a:t>, the expected number of pairwise duplicates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d>
                          <m:d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&lt;0.5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1B43BF84-3D3C-F4AB-27A8-D9D54DD189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825625"/>
                <a:ext cx="5858435" cy="4667250"/>
              </a:xfrm>
              <a:prstGeom prst="rect">
                <a:avLst/>
              </a:prstGeom>
              <a:blipFill>
                <a:blip r:embed="rId4"/>
                <a:stretch>
                  <a:fillRect l="-187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72083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FF63F-C49F-F9BD-1AE9-0F1781E7F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Case Study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4CE8A9D-A284-5F58-36D4-F7BFA10CCC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909" y="2904693"/>
            <a:ext cx="4009285" cy="3341071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DEF6AEE-CEB2-C0DE-E5F5-632EDD8D70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1065" y="2754377"/>
            <a:ext cx="2418229" cy="3587916"/>
          </a:xfr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1B43BF84-3D3C-F4AB-27A8-D9D54DD189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1825625"/>
                <a:ext cx="5858435" cy="46672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If the database contains </a:t>
                </a:r>
                <a:r>
                  <a:rPr lang="en-US" i="1" dirty="0">
                    <a:solidFill>
                      <a:srgbClr val="7030A0"/>
                    </a:solidFill>
                  </a:rPr>
                  <a:t>1 million words</a:t>
                </a:r>
                <a:r>
                  <a:rPr lang="en-US" dirty="0"/>
                  <a:t>, the expected number of pairwise duplicates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d>
                          <m:d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&lt;0.5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…We see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20</m:t>
                    </m:r>
                  </m:oMath>
                </a14:m>
                <a:r>
                  <a:rPr lang="en-US" dirty="0"/>
                  <a:t> duplicates</a:t>
                </a:r>
              </a:p>
              <a:p>
                <a:endParaRPr lang="en-US" dirty="0"/>
              </a:p>
              <a:p>
                <a:r>
                  <a:rPr lang="en-US" dirty="0"/>
                  <a:t>We think the claim is incorrect, but how can we be sure?</a:t>
                </a:r>
              </a:p>
            </p:txBody>
          </p:sp>
        </mc:Choice>
        <mc:Fallback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1B43BF84-3D3C-F4AB-27A8-D9D54DD189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825625"/>
                <a:ext cx="5858435" cy="4667250"/>
              </a:xfrm>
              <a:prstGeom prst="rect">
                <a:avLst/>
              </a:prstGeom>
              <a:blipFill>
                <a:blip r:embed="rId4"/>
                <a:stretch>
                  <a:fillRect l="-187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76384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FF63F-C49F-F9BD-1AE9-0F1781E7F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Concentration Inequalities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43BF84-3D3C-F4AB-27A8-D9D54DD1896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349753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Concentration inequalities bound the probability that a random variable is “far away” from its expectation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Often used in understanding the performance of statistical tests, the behavior of data sampled from various distributions, and for our purposes, the guarantees of randomized algorithms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7F28C2E-400B-7E09-DD61-C82F860A55A7}"/>
              </a:ext>
            </a:extLst>
          </p:cNvPr>
          <p:cNvSpPr/>
          <p:nvPr/>
        </p:nvSpPr>
        <p:spPr>
          <a:xfrm>
            <a:off x="2483224" y="5002306"/>
            <a:ext cx="6364941" cy="55581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7702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Markov’s Inequality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sz="2800" b="0" dirty="0"/>
                  <a:t>Let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≥0 </m:t>
                    </m:r>
                  </m:oMath>
                </a14:m>
                <a:r>
                  <a:rPr lang="en-US" sz="2800" b="0" dirty="0"/>
                  <a:t>be a non-negative random variable. Then for any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603ADB6-2CB9-1FEC-5099-15C09279A7AB}"/>
                  </a:ext>
                </a:extLst>
              </p:cNvPr>
              <p:cNvSpPr txBox="1"/>
              <p:nvPr/>
            </p:nvSpPr>
            <p:spPr>
              <a:xfrm>
                <a:off x="3191436" y="2411477"/>
                <a:ext cx="6096000" cy="101752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603ADB6-2CB9-1FEC-5099-15C09279A7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1436" y="2411477"/>
                <a:ext cx="6096000" cy="10175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53696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Proof of Markov’s Inequality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sz="2800" b="0" dirty="0"/>
                  <a:t>Let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≥0 </m:t>
                    </m:r>
                  </m:oMath>
                </a14:m>
                <a:r>
                  <a:rPr lang="en-US" sz="2800" b="0" dirty="0"/>
                  <a:t>be a non-negative random variable. Then for any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: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D3E74ED-A0F0-88CE-6F7D-CFD12A81D0C0}"/>
                  </a:ext>
                </a:extLst>
              </p:cNvPr>
              <p:cNvSpPr txBox="1"/>
              <p:nvPr/>
            </p:nvSpPr>
            <p:spPr>
              <a:xfrm>
                <a:off x="1362636" y="3367174"/>
                <a:ext cx="11313458" cy="7220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m:rPr>
                            <m:sty m:val="p"/>
                          </m:rPr>
                          <a:rPr lang="en-US" sz="3600" i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sz="36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36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36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36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nary>
                    <m:r>
                      <a:rPr lang="en-US" sz="36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m:rPr>
                            <m:sty m:val="p"/>
                          </m:rPr>
                          <a:rPr lang="en-US" sz="36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sz="3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36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nary>
                    <m:r>
                      <a:rPr lang="en-US" sz="36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dirty="0"/>
                  <a:t>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D3E74ED-A0F0-88CE-6F7D-CFD12A81D0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2636" y="3367174"/>
                <a:ext cx="11313458" cy="72205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5A4477E-1ACC-A09F-3F38-7D5CBD064B2C}"/>
                  </a:ext>
                </a:extLst>
              </p:cNvPr>
              <p:cNvSpPr txBox="1"/>
              <p:nvPr/>
            </p:nvSpPr>
            <p:spPr>
              <a:xfrm>
                <a:off x="376518" y="2690756"/>
                <a:ext cx="609600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sz="36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m:rPr>
                            <m:sty m:val="p"/>
                          </m:rPr>
                          <a:rPr lang="en-US" sz="36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Ω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sz="36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36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36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36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nary>
                  </m:oMath>
                </a14:m>
                <a:r>
                  <a:rPr lang="en-US" sz="360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5A4477E-1ACC-A09F-3F38-7D5CBD064B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518" y="2690756"/>
                <a:ext cx="6096000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CFCF232-BFAD-CDF1-D8E9-156D1896946E}"/>
                  </a:ext>
                </a:extLst>
              </p:cNvPr>
              <p:cNvSpPr txBox="1"/>
              <p:nvPr/>
            </p:nvSpPr>
            <p:spPr>
              <a:xfrm>
                <a:off x="1362636" y="4119318"/>
                <a:ext cx="11313458" cy="7220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m:rPr>
                            <m:sty m:val="p"/>
                          </m:rPr>
                          <a:rPr lang="en-US" sz="36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sz="3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36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nary>
                    <m:r>
                      <a:rPr lang="en-US" sz="36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dirty="0"/>
                  <a:t> 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CFCF232-BFAD-CDF1-D8E9-156D189694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2636" y="4119318"/>
                <a:ext cx="11313458" cy="72205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406E0DD-C987-3DE4-3EAF-1C50A0CD030F}"/>
                  </a:ext>
                </a:extLst>
              </p:cNvPr>
              <p:cNvSpPr txBox="1"/>
              <p:nvPr/>
            </p:nvSpPr>
            <p:spPr>
              <a:xfrm>
                <a:off x="1362636" y="4856726"/>
                <a:ext cx="11313458" cy="7220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36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36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m:rPr>
                        <m:sty m:val="p"/>
                      </m:rPr>
                      <a:rPr lang="en-US" sz="36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sz="36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36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6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sz="36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36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m:rPr>
                            <m:sty m:val="p"/>
                          </m:rPr>
                          <a:rPr lang="en-US" sz="3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lang="en-US" sz="36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36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6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sz="3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nary>
                    <m:r>
                      <a:rPr lang="en-US" sz="36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dirty="0"/>
                  <a:t>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406E0DD-C987-3DE4-3EAF-1C50A0CD03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2636" y="4856726"/>
                <a:ext cx="11313458" cy="72205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48D89ED-D9C3-ECC1-D9A8-20FE9FFD3B87}"/>
                  </a:ext>
                </a:extLst>
              </p:cNvPr>
              <p:cNvSpPr txBox="1"/>
              <p:nvPr/>
            </p:nvSpPr>
            <p:spPr>
              <a:xfrm>
                <a:off x="1264024" y="5577017"/>
                <a:ext cx="5665694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3600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n-US" sz="36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36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n-US" sz="36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6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3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3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m:rPr>
                              <m:sty m:val="p"/>
                            </m:rPr>
                            <a:rPr lang="en-US" sz="36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  <m:r>
                            <a:rPr lang="en-US" sz="3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</m:d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48D89ED-D9C3-ECC1-D9A8-20FE9FFD3B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4024" y="5577017"/>
                <a:ext cx="5665694" cy="64633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45883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</m:t>
                    </m:r>
                    <m:r>
                      <m:rPr>
                        <m:nor/>
                      </m:rPr>
                      <a:rPr lang="en-US" b="0" i="0" dirty="0" smtClean="0"/>
                      <m:t>...</m:t>
                    </m:r>
                  </m:oMath>
                </a14:m>
                <a:r>
                  <a:rPr lang="en-US" dirty="0"/>
                  <a:t> times. What is the probability we </a:t>
                </a:r>
                <a:r>
                  <a:rPr lang="en-US" dirty="0">
                    <a:solidFill>
                      <a:srgbClr val="FF0000"/>
                    </a:solidFill>
                  </a:rPr>
                  <a:t>DO NOT </a:t>
                </a:r>
                <a:r>
                  <a:rPr lang="en-US" dirty="0"/>
                  <a:t>see a repeated outcome among the rolls?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/>
              <p:nvPr/>
            </p:nvSpPr>
            <p:spPr>
              <a:xfrm>
                <a:off x="2868243" y="3318362"/>
                <a:ext cx="6096000" cy="14913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  <m:r>
                        <a:rPr lang="en-US" sz="28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…</m:t>
                      </m:r>
                      <m:d>
                        <m:dPr>
                          <m:ctrlP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8243" y="3318362"/>
                <a:ext cx="6096000" cy="14913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74494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Paradox, Revisited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</m:t>
                    </m:r>
                    <m:r>
                      <m:rPr>
                        <m:nor/>
                      </m:rPr>
                      <a:rPr lang="en-US" b="0" i="0" dirty="0" smtClean="0"/>
                      <m:t>...</m:t>
                    </m:r>
                  </m:oMath>
                </a14:m>
                <a:r>
                  <a:rPr lang="en-US" dirty="0"/>
                  <a:t> times. What is the expected number of pairwise collisions among the rolls?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 be the number of pairwise collisions on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th</a:t>
                </a:r>
                <a:r>
                  <a:rPr lang="en-US" dirty="0"/>
                  <a:t> roll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We have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 r="-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32800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Paradox, Revisited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d>
                          <m:d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/>
                  <a:t>implies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≥1</m:t>
                    </m:r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 </a:t>
                </a:r>
                <a:r>
                  <a:rPr lang="en-US" dirty="0"/>
                  <a:t>implies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54136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Paradox, Revisited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d>
                          <m:d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/>
                  <a:t>implies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≥1</m:t>
                    </m:r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 </a:t>
                </a:r>
                <a:r>
                  <a:rPr lang="en-US" dirty="0"/>
                  <a:t>implies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b="0" dirty="0"/>
                  <a:t>, </a:t>
                </a:r>
                <a:r>
                  <a:rPr lang="en-US" dirty="0"/>
                  <a:t>and by Markov’s inequality,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≥1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53724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FF63F-C49F-F9BD-1AE9-0F1781E7F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Case Study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4CE8A9D-A284-5F58-36D4-F7BFA10CCC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909" y="2904693"/>
            <a:ext cx="4009285" cy="3341071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DEF6AEE-CEB2-C0DE-E5F5-632EDD8D70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1065" y="2754377"/>
            <a:ext cx="2418229" cy="3587916"/>
          </a:xfr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1B43BF84-3D3C-F4AB-27A8-D9D54DD189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1825625"/>
                <a:ext cx="5858435" cy="46672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If the database contains </a:t>
                </a:r>
                <a:r>
                  <a:rPr lang="en-US" i="1" dirty="0">
                    <a:solidFill>
                      <a:srgbClr val="7030A0"/>
                    </a:solidFill>
                  </a:rPr>
                  <a:t>1 million words</a:t>
                </a:r>
                <a:r>
                  <a:rPr lang="en-US" dirty="0"/>
                  <a:t>, the expected number of pairwise duplicates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d>
                          <m:d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&lt;0.5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…We see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20</m:t>
                    </m:r>
                  </m:oMath>
                </a14:m>
                <a:r>
                  <a:rPr lang="en-US" dirty="0"/>
                  <a:t> duplicates</a:t>
                </a:r>
              </a:p>
              <a:p>
                <a:endParaRPr lang="en-US" dirty="0"/>
              </a:p>
              <a:p>
                <a:r>
                  <a:rPr lang="en-US" dirty="0"/>
                  <a:t>We think the claim is incorrect, but how can we be sure?</a:t>
                </a:r>
              </a:p>
            </p:txBody>
          </p:sp>
        </mc:Choice>
        <mc:Fallback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1B43BF84-3D3C-F4AB-27A8-D9D54DD189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825625"/>
                <a:ext cx="5858435" cy="4667250"/>
              </a:xfrm>
              <a:prstGeom prst="rect">
                <a:avLst/>
              </a:prstGeom>
              <a:blipFill>
                <a:blip r:embed="rId4"/>
                <a:stretch>
                  <a:fillRect l="-187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4099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Birthday Paradox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die. “On average”, how many times should we roll the die before we see a repeated outcome among the rolls? Example: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50819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FF63F-C49F-F9BD-1AE9-0F1781E7F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Case Study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4CE8A9D-A284-5F58-36D4-F7BFA10CCC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909" y="2904693"/>
            <a:ext cx="4009285" cy="3341071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DEF6AEE-CEB2-C0DE-E5F5-632EDD8D70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1065" y="2754377"/>
            <a:ext cx="2418229" cy="3587916"/>
          </a:xfr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1B43BF84-3D3C-F4AB-27A8-D9D54DD189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1825625"/>
                <a:ext cx="5858435" cy="46672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If the database contains </a:t>
                </a:r>
                <a:r>
                  <a:rPr lang="en-US" i="1" dirty="0">
                    <a:solidFill>
                      <a:srgbClr val="7030A0"/>
                    </a:solidFill>
                  </a:rPr>
                  <a:t>1 million words</a:t>
                </a:r>
                <a:r>
                  <a:rPr lang="en-US" dirty="0"/>
                  <a:t>, the expected number of pairwise duplicates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d>
                          <m:d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&lt;0.5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…We see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20</m:t>
                    </m:r>
                  </m:oMath>
                </a14:m>
                <a:r>
                  <a:rPr lang="en-US" dirty="0"/>
                  <a:t> duplicates</a:t>
                </a:r>
              </a:p>
              <a:p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≥20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40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1B43BF84-3D3C-F4AB-27A8-D9D54DD189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825625"/>
                <a:ext cx="5858435" cy="4667250"/>
              </a:xfrm>
              <a:prstGeom prst="rect">
                <a:avLst/>
              </a:prstGeom>
              <a:blipFill>
                <a:blip r:embed="rId4"/>
                <a:stretch>
                  <a:fillRect l="-187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3462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Birthday Paradox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die. “On average”, how many times should we roll the die before we see a repeated outcome among the rolls? Example: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6439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Future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Next Monday</a:t>
            </a:r>
            <a:r>
              <a:rPr lang="en-US" dirty="0"/>
              <a:t>: Sign up for LaTeX scribe note slots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Today</a:t>
            </a:r>
            <a:r>
              <a:rPr lang="en-US" dirty="0"/>
              <a:t>: Meet your classmates (1)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Next Monday</a:t>
            </a:r>
            <a:r>
              <a:rPr lang="en-US" dirty="0"/>
              <a:t>: Meet your classmates (2), receive and consider list of potential projects/groups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Next Wednesday</a:t>
            </a:r>
            <a:r>
              <a:rPr lang="en-US" dirty="0"/>
              <a:t>: Discuss potential project groups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Next Friday</a:t>
            </a:r>
            <a:r>
              <a:rPr lang="en-US" dirty="0"/>
              <a:t>: Email me the members/group name</a:t>
            </a:r>
          </a:p>
        </p:txBody>
      </p:sp>
    </p:spTree>
    <p:extLst>
      <p:ext uri="{BB962C8B-B14F-4D97-AF65-F5344CB8AC3E}">
        <p14:creationId xmlns:p14="http://schemas.microsoft.com/office/powerpoint/2010/main" val="1638082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FF63F-C49F-F9BD-1AE9-0F1781E7F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Case Study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4CE8A9D-A284-5F58-36D4-F7BFA10CCC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909" y="2904693"/>
            <a:ext cx="4009285" cy="3341071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DEF6AEE-CEB2-C0DE-E5F5-632EDD8D70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1065" y="2754377"/>
            <a:ext cx="2418229" cy="3587916"/>
          </a:xfr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43BF84-3D3C-F4AB-27A8-D9D54DD1896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5858435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are trying to learn a new language on an app, which claims to have a database of </a:t>
            </a:r>
            <a:r>
              <a:rPr lang="en-US" i="1" dirty="0">
                <a:solidFill>
                  <a:srgbClr val="7030A0"/>
                </a:solidFill>
              </a:rPr>
              <a:t>1 million words</a:t>
            </a:r>
          </a:p>
          <a:p>
            <a:endParaRPr lang="en-US" i="1" dirty="0">
              <a:solidFill>
                <a:srgbClr val="7030A0"/>
              </a:solidFill>
            </a:endParaRPr>
          </a:p>
          <a:p>
            <a:r>
              <a:rPr lang="en-US" dirty="0"/>
              <a:t>Each time we ask the app, it gives us a random word in the database</a:t>
            </a:r>
          </a:p>
          <a:p>
            <a:endParaRPr lang="en-US" dirty="0"/>
          </a:p>
          <a:p>
            <a:r>
              <a:rPr lang="en-US" dirty="0"/>
              <a:t>We want to verify the claim</a:t>
            </a:r>
          </a:p>
        </p:txBody>
      </p:sp>
    </p:spTree>
    <p:extLst>
      <p:ext uri="{BB962C8B-B14F-4D97-AF65-F5344CB8AC3E}">
        <p14:creationId xmlns:p14="http://schemas.microsoft.com/office/powerpoint/2010/main" val="2874500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FF63F-C49F-F9BD-1AE9-0F1781E7F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Case Study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4CE8A9D-A284-5F58-36D4-F7BFA10CCC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909" y="2904693"/>
            <a:ext cx="4009285" cy="3341071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DEF6AEE-CEB2-C0DE-E5F5-632EDD8D70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1065" y="2754377"/>
            <a:ext cx="2418229" cy="3587916"/>
          </a:xfr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43BF84-3D3C-F4AB-27A8-D9D54DD1896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5858435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could use the app until we see 1 million unique words, but that would take at least </a:t>
            </a:r>
            <a:r>
              <a:rPr lang="en-US" i="1" dirty="0">
                <a:solidFill>
                  <a:srgbClr val="7030A0"/>
                </a:solidFill>
              </a:rPr>
              <a:t>1 million checks</a:t>
            </a:r>
          </a:p>
          <a:p>
            <a:pPr marL="0" indent="0">
              <a:buNone/>
            </a:pPr>
            <a:endParaRPr lang="en-US" i="1" dirty="0"/>
          </a:p>
          <a:p>
            <a:r>
              <a:rPr lang="en-US" dirty="0"/>
              <a:t>Instead, we use the app for </a:t>
            </a:r>
            <a:r>
              <a:rPr lang="en-US" i="1" dirty="0">
                <a:solidFill>
                  <a:srgbClr val="7030A0"/>
                </a:solidFill>
              </a:rPr>
              <a:t>1000 times</a:t>
            </a:r>
            <a:r>
              <a:rPr lang="en-US" dirty="0"/>
              <a:t> and count the number of pairwise duplicates</a:t>
            </a:r>
          </a:p>
          <a:p>
            <a:endParaRPr lang="en-US" dirty="0"/>
          </a:p>
          <a:p>
            <a:r>
              <a:rPr lang="en-US" dirty="0"/>
              <a:t>If there are many duplicates, the database is probably not very large</a:t>
            </a:r>
          </a:p>
        </p:txBody>
      </p:sp>
    </p:spTree>
    <p:extLst>
      <p:ext uri="{BB962C8B-B14F-4D97-AF65-F5344CB8AC3E}">
        <p14:creationId xmlns:p14="http://schemas.microsoft.com/office/powerpoint/2010/main" val="2420097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FF63F-C49F-F9BD-1AE9-0F1781E7F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Case Study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4CE8A9D-A284-5F58-36D4-F7BFA10CCC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909" y="2904693"/>
            <a:ext cx="4009285" cy="3341071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DEF6AEE-CEB2-C0DE-E5F5-632EDD8D70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1065" y="2754377"/>
            <a:ext cx="2418229" cy="3587916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1B43BF84-3D3C-F4AB-27A8-D9D54DD189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1825625"/>
                <a:ext cx="5858435" cy="46672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We use the app for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times and count the number of pairwise duplicates</a:t>
                </a:r>
              </a:p>
              <a:p>
                <a:endParaRPr lang="en-US" dirty="0"/>
              </a:p>
              <a:p>
                <a:r>
                  <a:rPr lang="en-US" dirty="0"/>
                  <a:t>If we see the same word on the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-rd time,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US" dirty="0"/>
                  <a:t>-th time, and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205</m:t>
                    </m:r>
                  </m:oMath>
                </a14:m>
                <a:r>
                  <a:rPr lang="en-US" dirty="0"/>
                  <a:t>-th time, there are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pairwise duplicates: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(3, 100)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(3, 205)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(100, 205)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1B43BF84-3D3C-F4AB-27A8-D9D54DD189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825625"/>
                <a:ext cx="5858435" cy="4667250"/>
              </a:xfrm>
              <a:prstGeom prst="rect">
                <a:avLst/>
              </a:prstGeom>
              <a:blipFill>
                <a:blip r:embed="rId4"/>
                <a:stretch>
                  <a:fillRect l="-1873" t="-2089" r="-3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6296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Expected Value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The expected value of a random variable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dirty="0"/>
                  <a:t> is: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The “average value of the random variable"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Linearity of expectation: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i="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i="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/>
              <p:nvPr/>
            </p:nvSpPr>
            <p:spPr>
              <a:xfrm>
                <a:off x="2877670" y="2356828"/>
                <a:ext cx="6096000" cy="11378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m:rPr>
                              <m:sty m:val="p"/>
                            </m:rPr>
                            <a:rPr lang="en-US" sz="2800" b="0" i="0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Ω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sz="2800" b="0" i="0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Pr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670" y="2356828"/>
                <a:ext cx="6096000" cy="11378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2546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1195</Words>
  <Application>Microsoft Office PowerPoint</Application>
  <PresentationFormat>Widescreen</PresentationFormat>
  <Paragraphs>181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Cambria Math</vt:lpstr>
      <vt:lpstr>Office Theme</vt:lpstr>
      <vt:lpstr>CSCE 689: Special Topics in Modern Algorithms for Data Science </vt:lpstr>
      <vt:lpstr>Last Time: Hashing</vt:lpstr>
      <vt:lpstr>Last Time: Birthday Paradox</vt:lpstr>
      <vt:lpstr>Last Time: Birthday Paradox</vt:lpstr>
      <vt:lpstr>Future</vt:lpstr>
      <vt:lpstr>Case Study</vt:lpstr>
      <vt:lpstr>Case Study</vt:lpstr>
      <vt:lpstr>Case Study</vt:lpstr>
      <vt:lpstr>Expected Value</vt:lpstr>
      <vt:lpstr>Expected Value</vt:lpstr>
      <vt:lpstr>Linearity of Expectation</vt:lpstr>
      <vt:lpstr>Linearity of Expectation</vt:lpstr>
      <vt:lpstr>Linearity of Expectation</vt:lpstr>
      <vt:lpstr>Linearity of Expectation</vt:lpstr>
      <vt:lpstr>Birthday Paradox</vt:lpstr>
      <vt:lpstr>Birthday Paradox, Revisited</vt:lpstr>
      <vt:lpstr>Birthday Paradox, Revisited</vt:lpstr>
      <vt:lpstr>Birthday Paradox, Revisited</vt:lpstr>
      <vt:lpstr>Birthday Paradox, Revisited</vt:lpstr>
      <vt:lpstr>Case Study</vt:lpstr>
      <vt:lpstr>Case Study</vt:lpstr>
      <vt:lpstr>Concentration Inequalities</vt:lpstr>
      <vt:lpstr>Markov’s Inequality</vt:lpstr>
      <vt:lpstr>Proof of Markov’s Inequality</vt:lpstr>
      <vt:lpstr>Birthday Paradox</vt:lpstr>
      <vt:lpstr>Birthday Paradox, Revisited</vt:lpstr>
      <vt:lpstr>Birthday Paradox, Revisited</vt:lpstr>
      <vt:lpstr>Birthday Paradox, Revisited</vt:lpstr>
      <vt:lpstr>Case Study</vt:lpstr>
      <vt:lpstr>Case Study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689: Special Topics in Modern Algorithms for Data Science</dc:title>
  <dc:creator>Samson Zhou</dc:creator>
  <cp:lastModifiedBy>Samson Zhou</cp:lastModifiedBy>
  <cp:revision>18</cp:revision>
  <dcterms:created xsi:type="dcterms:W3CDTF">2023-08-23T23:07:44Z</dcterms:created>
  <dcterms:modified xsi:type="dcterms:W3CDTF">2023-08-25T20:09:35Z</dcterms:modified>
</cp:coreProperties>
</file>