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1"/>
  </p:notesMasterIdLst>
  <p:sldIdLst>
    <p:sldId id="861" r:id="rId2"/>
    <p:sldId id="989" r:id="rId3"/>
    <p:sldId id="1322" r:id="rId4"/>
    <p:sldId id="1325" r:id="rId5"/>
    <p:sldId id="1350" r:id="rId6"/>
    <p:sldId id="1326" r:id="rId7"/>
    <p:sldId id="1327" r:id="rId8"/>
    <p:sldId id="1328" r:id="rId9"/>
    <p:sldId id="1329" r:id="rId10"/>
    <p:sldId id="1330" r:id="rId11"/>
    <p:sldId id="1323" r:id="rId12"/>
    <p:sldId id="1332" r:id="rId13"/>
    <p:sldId id="1338" r:id="rId14"/>
    <p:sldId id="1339" r:id="rId15"/>
    <p:sldId id="1334" r:id="rId16"/>
    <p:sldId id="1333" r:id="rId17"/>
    <p:sldId id="1331" r:id="rId18"/>
    <p:sldId id="1335" r:id="rId19"/>
    <p:sldId id="1336" r:id="rId20"/>
    <p:sldId id="281" r:id="rId21"/>
    <p:sldId id="1337" r:id="rId22"/>
    <p:sldId id="1342" r:id="rId23"/>
    <p:sldId id="1341" r:id="rId24"/>
    <p:sldId id="1340" r:id="rId25"/>
    <p:sldId id="1348" r:id="rId26"/>
    <p:sldId id="1347" r:id="rId27"/>
    <p:sldId id="1343" r:id="rId28"/>
    <p:sldId id="1345" r:id="rId29"/>
    <p:sldId id="1346" r:id="rId3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FCDFF61-994D-4C32-A444-A8BAF0B12778}" v="2" dt="2023-11-10T18:47:54.10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8" d="100"/>
          <a:sy n="68" d="100"/>
        </p:scale>
        <p:origin x="90" y="9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37" Type="http://schemas.microsoft.com/office/2015/10/relationships/revisionInfo" Target="revisionInfo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microsoft.com/office/2016/11/relationships/changesInfo" Target="changesInfos/changesInfo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mson Zhou" userId="be955f33642ecbf5" providerId="LiveId" clId="{BFCDFF61-994D-4C32-A444-A8BAF0B12778}"/>
    <pc:docChg chg="addSld modSld">
      <pc:chgData name="Samson Zhou" userId="be955f33642ecbf5" providerId="LiveId" clId="{BFCDFF61-994D-4C32-A444-A8BAF0B12778}" dt="2023-11-10T18:47:54.085" v="1"/>
      <pc:docMkLst>
        <pc:docMk/>
      </pc:docMkLst>
      <pc:sldChg chg="modSp">
        <pc:chgData name="Samson Zhou" userId="be955f33642ecbf5" providerId="LiveId" clId="{BFCDFF61-994D-4C32-A444-A8BAF0B12778}" dt="2023-11-10T18:47:25.759" v="0" actId="20577"/>
        <pc:sldMkLst>
          <pc:docMk/>
          <pc:sldMk cId="1286416461" sldId="1322"/>
        </pc:sldMkLst>
        <pc:spChg chg="mod">
          <ac:chgData name="Samson Zhou" userId="be955f33642ecbf5" providerId="LiveId" clId="{BFCDFF61-994D-4C32-A444-A8BAF0B12778}" dt="2023-11-10T18:47:25.759" v="0" actId="20577"/>
          <ac:spMkLst>
            <pc:docMk/>
            <pc:sldMk cId="1286416461" sldId="1322"/>
            <ac:spMk id="8" creationId="{7FAFF05D-9B00-4B1A-A888-E353C11CAA78}"/>
          </ac:spMkLst>
        </pc:spChg>
      </pc:sldChg>
      <pc:sldChg chg="add">
        <pc:chgData name="Samson Zhou" userId="be955f33642ecbf5" providerId="LiveId" clId="{BFCDFF61-994D-4C32-A444-A8BAF0B12778}" dt="2023-11-10T18:47:54.085" v="1"/>
        <pc:sldMkLst>
          <pc:docMk/>
          <pc:sldMk cId="2667996364" sldId="1357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C4E8F20-8010-49F9-A13C-9A65A3BA801C}" type="datetimeFigureOut">
              <a:rPr lang="en-US" smtClean="0"/>
              <a:t>11/13/2023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F7B3C5-4BCC-4F94-A327-DBF80E7A73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08888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486229C-5C56-46D3-8AF7-8CB2C6C5FD7A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943544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486229C-5C56-46D3-8AF7-8CB2C6C5FD7A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226377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486229C-5C56-46D3-8AF7-8CB2C6C5FD7A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399223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486229C-5C56-46D3-8AF7-8CB2C6C5FD7A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669635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486229C-5C56-46D3-8AF7-8CB2C6C5FD7A}" type="slidenum">
              <a:rPr lang="en-US" smtClean="0"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061573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486229C-5C56-46D3-8AF7-8CB2C6C5FD7A}" type="slidenum">
              <a:rPr lang="en-US" smtClean="0"/>
              <a:t>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551613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486229C-5C56-46D3-8AF7-8CB2C6C5FD7A}" type="slidenum">
              <a:rPr lang="en-US" smtClean="0"/>
              <a:t>26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298096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486229C-5C56-46D3-8AF7-8CB2C6C5FD7A}" type="slidenum">
              <a:rPr lang="en-US" smtClean="0"/>
              <a:t>27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464710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486229C-5C56-46D3-8AF7-8CB2C6C5FD7A}" type="slidenum">
              <a:rPr lang="en-US" smtClean="0"/>
              <a:t>28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69807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8E6DB8-3362-7E30-3BBD-1FD60E90A93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9A1B426-F95F-F837-BFFD-6F111EF57E0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63B5CA7-49C4-6AE6-5AE8-3B8862ACE4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35DF20-E24A-4BDB-9478-E17F2B399F62}" type="datetimeFigureOut">
              <a:rPr lang="en-US" smtClean="0"/>
              <a:t>11/13/2023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BD467C9-7DEE-FC52-FB69-27D9F9BD7D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D2375C4-D316-E531-4649-F7F14A6A25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A0B2A-0347-4E4F-805E-6CC288E35D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03971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E45B4F-B401-CDC6-22F1-05396AD131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1D0A5C5-CC5A-B4EB-1D4A-40A0EF035F5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89F3B36-8DEE-DBB2-A4B1-C307A60B05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35DF20-E24A-4BDB-9478-E17F2B399F62}" type="datetimeFigureOut">
              <a:rPr lang="en-US" smtClean="0"/>
              <a:t>11/13/2023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C6B1358-9EBC-2EA6-49D3-1782A298FB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6A0AC81-BBEB-5118-7C79-ACE361B3A6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A0B2A-0347-4E4F-805E-6CC288E35D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90615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4C74F44-9A85-A49E-5691-6C598489587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4157094-0C82-B474-264D-ED24A060469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1182BFA-1729-E684-BACC-EB0529BF78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35DF20-E24A-4BDB-9478-E17F2B399F62}" type="datetimeFigureOut">
              <a:rPr lang="en-US" smtClean="0"/>
              <a:t>11/13/2023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C36D5B-356B-BDA7-6715-198D3CD0A8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FE09B9D-E672-4E1A-1657-7D3E0A20CF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A0B2A-0347-4E4F-805E-6CC288E35D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19564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B33007-179C-58E8-9012-41A24AE9A4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248401-961F-5234-78E3-557D7445283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2A6DB3D-EB5A-007C-793D-4E138DF7B5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35DF20-E24A-4BDB-9478-E17F2B399F62}" type="datetimeFigureOut">
              <a:rPr lang="en-US" smtClean="0"/>
              <a:t>11/13/2023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712B8C8-CDD7-7EA9-44D7-2EA5D7C79E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D20DF20-7930-67E8-6582-193D7E29E2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A0B2A-0347-4E4F-805E-6CC288E35D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22960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548EDE-E3FC-352F-2BAA-A63C8A621D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71CB018-9AD8-1349-58FD-C257D9740C8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FD5FE21-6C39-BABA-21DF-43D6C1EC48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35DF20-E24A-4BDB-9478-E17F2B399F62}" type="datetimeFigureOut">
              <a:rPr lang="en-US" smtClean="0"/>
              <a:t>11/13/2023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B9153F0-28E2-1EB9-B544-836660D36B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B929C0B-B665-3171-388F-88B07EE5EF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A0B2A-0347-4E4F-805E-6CC288E35D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92524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BACF8C-B7A7-44A5-1DFD-B23134CA7F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DB27FE-2CB9-A25C-D2B2-A02CCB9B2B5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3F0BB1F-DB73-9C5D-F093-9133A981C9C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037ED81-7E8A-C15C-6259-F9E9A1EDA8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35DF20-E24A-4BDB-9478-E17F2B399F62}" type="datetimeFigureOut">
              <a:rPr lang="en-US" smtClean="0"/>
              <a:t>11/13/2023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AA6429B-749B-84E4-B17F-D542564D0F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BF49466-2721-54FB-B669-187F6B9A06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A0B2A-0347-4E4F-805E-6CC288E35D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34900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13BA83-B7CA-5556-666B-CEC592F464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3E13C0B-9A27-D52F-C8D5-EDE44721496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B886EDA-854E-A45E-2A4D-6FA86CE6AF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1FD2366-7432-E79E-61E9-6B0269930E0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251A576-2373-1C5B-4D0A-8F39EBD35C3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A9A5073-9D6B-4573-4677-9DF55C8164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35DF20-E24A-4BDB-9478-E17F2B399F62}" type="datetimeFigureOut">
              <a:rPr lang="en-US" smtClean="0"/>
              <a:t>11/13/2023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1D96989-2EFE-8EA0-52D0-FA29526554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F5544E4-BA37-2DDE-3A74-7490D596F2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A0B2A-0347-4E4F-805E-6CC288E35D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38776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26CBAC-EDC3-6A3F-D80A-D0758571FB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7A8A88E-7A2E-0037-A7F0-F54353B6C3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35DF20-E24A-4BDB-9478-E17F2B399F62}" type="datetimeFigureOut">
              <a:rPr lang="en-US" smtClean="0"/>
              <a:t>11/13/2023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F17041A-1D61-98AE-F5F3-FD01581ED3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783C835-A063-01C9-6D29-9F64D73F1F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A0B2A-0347-4E4F-805E-6CC288E35D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96595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1D6EBEF-29AB-3572-32DF-23AC199D59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35DF20-E24A-4BDB-9478-E17F2B399F62}" type="datetimeFigureOut">
              <a:rPr lang="en-US" smtClean="0"/>
              <a:t>11/13/2023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F2B4105-2A11-B4C0-A776-18C124B9BE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C93E944-6F5C-BCB7-B6B0-B55B2323D3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A0B2A-0347-4E4F-805E-6CC288E35D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69377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B868C2-189E-DC54-A0FA-CEFA3C7613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94DC2B-7D12-2650-9A66-9B9E5A944E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C68ACF9-2A8B-88AF-995F-8A4A64231E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74274B2-EF75-0BD6-66BE-CCB57C1429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35DF20-E24A-4BDB-9478-E17F2B399F62}" type="datetimeFigureOut">
              <a:rPr lang="en-US" smtClean="0"/>
              <a:t>11/13/2023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FAF64D5-B368-B17E-F5F9-85441631CF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53BAAC2-2440-38AB-89D2-D8CBFC556B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A0B2A-0347-4E4F-805E-6CC288E35D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20103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696F87-0366-206F-5031-F516D66ABA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08BC2E6-B1A1-094B-B243-48C3112DFB3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A9A6129-C89F-DF6C-1D1C-4A7325E7E1D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23BCE20-3807-C4B2-E7B0-35108DDFB8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35DF20-E24A-4BDB-9478-E17F2B399F62}" type="datetimeFigureOut">
              <a:rPr lang="en-US" smtClean="0"/>
              <a:t>11/13/2023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580CBDB-A059-8029-971C-E62CE85985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FE5FEA6-193C-5E91-E1E9-646C434458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A0B2A-0347-4E4F-805E-6CC288E35D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32496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E4CA62D-7BC8-A415-43C8-AED6E19EF4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78CA8CB-7269-A005-459B-A775C3BFC8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A5099FF-C67C-0AB8-93C1-774791DEAEE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35DF20-E24A-4BDB-9478-E17F2B399F62}" type="datetimeFigureOut">
              <a:rPr lang="en-US" smtClean="0"/>
              <a:t>11/13/2023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F8F4C1B-B37F-C965-9962-58E966A6A8C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CB44C3-A90E-FA2E-35F7-91246A8383D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7A0B2A-0347-4E4F-805E-6CC288E35D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11518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NULL"/><Relationship Id="rId13" Type="http://schemas.openxmlformats.org/officeDocument/2006/relationships/image" Target="NULL"/><Relationship Id="rId3" Type="http://schemas.openxmlformats.org/officeDocument/2006/relationships/image" Target="../media/image300.png"/><Relationship Id="rId7" Type="http://schemas.openxmlformats.org/officeDocument/2006/relationships/image" Target="../media/image330.png"/><Relationship Id="rId2" Type="http://schemas.openxmlformats.org/officeDocument/2006/relationships/image" Target="../media/image240.png"/><Relationship Id="rId1" Type="http://schemas.openxmlformats.org/officeDocument/2006/relationships/slideLayout" Target="../slideLayouts/slideLayout2.xml"/><Relationship Id="rId6" Type="http://schemas.openxmlformats.org/officeDocument/2006/relationships/image" Target="NULL"/><Relationship Id="rId11" Type="http://schemas.openxmlformats.org/officeDocument/2006/relationships/image" Target="NULL"/><Relationship Id="rId5" Type="http://schemas.openxmlformats.org/officeDocument/2006/relationships/image" Target="../media/image320.png"/><Relationship Id="rId10" Type="http://schemas.openxmlformats.org/officeDocument/2006/relationships/image" Target="NULL"/><Relationship Id="rId4" Type="http://schemas.openxmlformats.org/officeDocument/2006/relationships/image" Target="../media/image311.png"/><Relationship Id="rId9" Type="http://schemas.openxmlformats.org/officeDocument/2006/relationships/image" Target="../media/image310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NULL"/><Relationship Id="rId13" Type="http://schemas.openxmlformats.org/officeDocument/2006/relationships/image" Target="NULL"/><Relationship Id="rId3" Type="http://schemas.openxmlformats.org/officeDocument/2006/relationships/image" Target="../media/image300.png"/><Relationship Id="rId7" Type="http://schemas.openxmlformats.org/officeDocument/2006/relationships/image" Target="../media/image330.png"/><Relationship Id="rId2" Type="http://schemas.openxmlformats.org/officeDocument/2006/relationships/image" Target="../media/image152.png"/><Relationship Id="rId1" Type="http://schemas.openxmlformats.org/officeDocument/2006/relationships/slideLayout" Target="../slideLayouts/slideLayout2.xml"/><Relationship Id="rId6" Type="http://schemas.openxmlformats.org/officeDocument/2006/relationships/image" Target="NULL"/><Relationship Id="rId11" Type="http://schemas.openxmlformats.org/officeDocument/2006/relationships/image" Target="NULL"/><Relationship Id="rId5" Type="http://schemas.openxmlformats.org/officeDocument/2006/relationships/image" Target="../media/image320.png"/><Relationship Id="rId10" Type="http://schemas.openxmlformats.org/officeDocument/2006/relationships/image" Target="NULL"/><Relationship Id="rId4" Type="http://schemas.openxmlformats.org/officeDocument/2006/relationships/image" Target="../media/image311.png"/><Relationship Id="rId9" Type="http://schemas.openxmlformats.org/officeDocument/2006/relationships/image" Target="../media/image310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NULL"/><Relationship Id="rId13" Type="http://schemas.openxmlformats.org/officeDocument/2006/relationships/image" Target="NULL"/><Relationship Id="rId3" Type="http://schemas.openxmlformats.org/officeDocument/2006/relationships/image" Target="../media/image300.png"/><Relationship Id="rId7" Type="http://schemas.openxmlformats.org/officeDocument/2006/relationships/image" Target="../media/image330.png"/><Relationship Id="rId2" Type="http://schemas.openxmlformats.org/officeDocument/2006/relationships/image" Target="../media/image161.png"/><Relationship Id="rId1" Type="http://schemas.openxmlformats.org/officeDocument/2006/relationships/slideLayout" Target="../slideLayouts/slideLayout2.xml"/><Relationship Id="rId6" Type="http://schemas.openxmlformats.org/officeDocument/2006/relationships/image" Target="NULL"/><Relationship Id="rId11" Type="http://schemas.openxmlformats.org/officeDocument/2006/relationships/image" Target="NULL"/><Relationship Id="rId5" Type="http://schemas.openxmlformats.org/officeDocument/2006/relationships/image" Target="../media/image320.png"/><Relationship Id="rId10" Type="http://schemas.openxmlformats.org/officeDocument/2006/relationships/image" Target="NULL"/><Relationship Id="rId4" Type="http://schemas.openxmlformats.org/officeDocument/2006/relationships/image" Target="../media/image311.png"/><Relationship Id="rId9" Type="http://schemas.openxmlformats.org/officeDocument/2006/relationships/image" Target="../media/image310.pn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NULL"/><Relationship Id="rId13" Type="http://schemas.openxmlformats.org/officeDocument/2006/relationships/image" Target="NULL"/><Relationship Id="rId3" Type="http://schemas.openxmlformats.org/officeDocument/2006/relationships/image" Target="../media/image300.png"/><Relationship Id="rId7" Type="http://schemas.openxmlformats.org/officeDocument/2006/relationships/image" Target="../media/image330.png"/><Relationship Id="rId2" Type="http://schemas.openxmlformats.org/officeDocument/2006/relationships/image" Target="../media/image171.png"/><Relationship Id="rId1" Type="http://schemas.openxmlformats.org/officeDocument/2006/relationships/slideLayout" Target="../slideLayouts/slideLayout2.xml"/><Relationship Id="rId6" Type="http://schemas.openxmlformats.org/officeDocument/2006/relationships/image" Target="NULL"/><Relationship Id="rId11" Type="http://schemas.openxmlformats.org/officeDocument/2006/relationships/image" Target="NULL"/><Relationship Id="rId5" Type="http://schemas.openxmlformats.org/officeDocument/2006/relationships/image" Target="../media/image320.png"/><Relationship Id="rId10" Type="http://schemas.openxmlformats.org/officeDocument/2006/relationships/image" Target="NULL"/><Relationship Id="rId4" Type="http://schemas.openxmlformats.org/officeDocument/2006/relationships/image" Target="../media/image311.png"/><Relationship Id="rId9" Type="http://schemas.openxmlformats.org/officeDocument/2006/relationships/image" Target="../media/image310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NULL"/><Relationship Id="rId13" Type="http://schemas.openxmlformats.org/officeDocument/2006/relationships/image" Target="NULL"/><Relationship Id="rId3" Type="http://schemas.openxmlformats.org/officeDocument/2006/relationships/image" Target="../media/image300.png"/><Relationship Id="rId7" Type="http://schemas.openxmlformats.org/officeDocument/2006/relationships/image" Target="../media/image330.png"/><Relationship Id="rId2" Type="http://schemas.openxmlformats.org/officeDocument/2006/relationships/image" Target="../media/image191.png"/><Relationship Id="rId1" Type="http://schemas.openxmlformats.org/officeDocument/2006/relationships/slideLayout" Target="../slideLayouts/slideLayout2.xml"/><Relationship Id="rId6" Type="http://schemas.openxmlformats.org/officeDocument/2006/relationships/image" Target="NULL"/><Relationship Id="rId11" Type="http://schemas.openxmlformats.org/officeDocument/2006/relationships/image" Target="NULL"/><Relationship Id="rId5" Type="http://schemas.openxmlformats.org/officeDocument/2006/relationships/image" Target="../media/image320.png"/><Relationship Id="rId10" Type="http://schemas.openxmlformats.org/officeDocument/2006/relationships/image" Target="NULL"/><Relationship Id="rId4" Type="http://schemas.openxmlformats.org/officeDocument/2006/relationships/image" Target="../media/image311.png"/><Relationship Id="rId9" Type="http://schemas.openxmlformats.org/officeDocument/2006/relationships/image" Target="../media/image310.png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NULL"/><Relationship Id="rId13" Type="http://schemas.openxmlformats.org/officeDocument/2006/relationships/image" Target="NULL"/><Relationship Id="rId3" Type="http://schemas.openxmlformats.org/officeDocument/2006/relationships/image" Target="../media/image300.png"/><Relationship Id="rId7" Type="http://schemas.openxmlformats.org/officeDocument/2006/relationships/image" Target="../media/image330.png"/><Relationship Id="rId2" Type="http://schemas.openxmlformats.org/officeDocument/2006/relationships/image" Target="../media/image201.png"/><Relationship Id="rId1" Type="http://schemas.openxmlformats.org/officeDocument/2006/relationships/slideLayout" Target="../slideLayouts/slideLayout2.xml"/><Relationship Id="rId6" Type="http://schemas.openxmlformats.org/officeDocument/2006/relationships/image" Target="NULL"/><Relationship Id="rId11" Type="http://schemas.openxmlformats.org/officeDocument/2006/relationships/image" Target="NULL"/><Relationship Id="rId5" Type="http://schemas.openxmlformats.org/officeDocument/2006/relationships/image" Target="../media/image320.png"/><Relationship Id="rId10" Type="http://schemas.openxmlformats.org/officeDocument/2006/relationships/image" Target="NULL"/><Relationship Id="rId4" Type="http://schemas.openxmlformats.org/officeDocument/2006/relationships/image" Target="../media/image311.png"/><Relationship Id="rId9" Type="http://schemas.openxmlformats.org/officeDocument/2006/relationships/image" Target="../media/image310.png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NULL"/><Relationship Id="rId13" Type="http://schemas.openxmlformats.org/officeDocument/2006/relationships/image" Target="NULL"/><Relationship Id="rId3" Type="http://schemas.openxmlformats.org/officeDocument/2006/relationships/image" Target="../media/image300.png"/><Relationship Id="rId7" Type="http://schemas.openxmlformats.org/officeDocument/2006/relationships/image" Target="../media/image330.png"/><Relationship Id="rId2" Type="http://schemas.openxmlformats.org/officeDocument/2006/relationships/image" Target="../media/image211.png"/><Relationship Id="rId1" Type="http://schemas.openxmlformats.org/officeDocument/2006/relationships/slideLayout" Target="../slideLayouts/slideLayout2.xml"/><Relationship Id="rId6" Type="http://schemas.openxmlformats.org/officeDocument/2006/relationships/image" Target="NULL"/><Relationship Id="rId11" Type="http://schemas.openxmlformats.org/officeDocument/2006/relationships/image" Target="NULL"/><Relationship Id="rId5" Type="http://schemas.openxmlformats.org/officeDocument/2006/relationships/image" Target="../media/image320.png"/><Relationship Id="rId10" Type="http://schemas.openxmlformats.org/officeDocument/2006/relationships/image" Target="NULL"/><Relationship Id="rId4" Type="http://schemas.openxmlformats.org/officeDocument/2006/relationships/image" Target="../media/image311.png"/><Relationship Id="rId9" Type="http://schemas.openxmlformats.org/officeDocument/2006/relationships/image" Target="../media/image310.png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NULL"/><Relationship Id="rId13" Type="http://schemas.openxmlformats.org/officeDocument/2006/relationships/image" Target="NULL"/><Relationship Id="rId3" Type="http://schemas.openxmlformats.org/officeDocument/2006/relationships/image" Target="../media/image300.png"/><Relationship Id="rId7" Type="http://schemas.openxmlformats.org/officeDocument/2006/relationships/image" Target="../media/image330.png"/><Relationship Id="rId2" Type="http://schemas.openxmlformats.org/officeDocument/2006/relationships/image" Target="../media/image220.png"/><Relationship Id="rId1" Type="http://schemas.openxmlformats.org/officeDocument/2006/relationships/slideLayout" Target="../slideLayouts/slideLayout2.xml"/><Relationship Id="rId6" Type="http://schemas.openxmlformats.org/officeDocument/2006/relationships/image" Target="NULL"/><Relationship Id="rId11" Type="http://schemas.openxmlformats.org/officeDocument/2006/relationships/image" Target="NULL"/><Relationship Id="rId5" Type="http://schemas.openxmlformats.org/officeDocument/2006/relationships/image" Target="../media/image320.png"/><Relationship Id="rId10" Type="http://schemas.openxmlformats.org/officeDocument/2006/relationships/image" Target="NULL"/><Relationship Id="rId4" Type="http://schemas.openxmlformats.org/officeDocument/2006/relationships/image" Target="../media/image311.png"/><Relationship Id="rId9" Type="http://schemas.openxmlformats.org/officeDocument/2006/relationships/image" Target="../media/image310.png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NULL"/><Relationship Id="rId13" Type="http://schemas.openxmlformats.org/officeDocument/2006/relationships/image" Target="NULL"/><Relationship Id="rId3" Type="http://schemas.openxmlformats.org/officeDocument/2006/relationships/image" Target="../media/image300.png"/><Relationship Id="rId7" Type="http://schemas.openxmlformats.org/officeDocument/2006/relationships/image" Target="../media/image330.png"/><Relationship Id="rId2" Type="http://schemas.openxmlformats.org/officeDocument/2006/relationships/image" Target="../media/image230.png"/><Relationship Id="rId1" Type="http://schemas.openxmlformats.org/officeDocument/2006/relationships/slideLayout" Target="../slideLayouts/slideLayout2.xml"/><Relationship Id="rId6" Type="http://schemas.openxmlformats.org/officeDocument/2006/relationships/image" Target="NULL"/><Relationship Id="rId11" Type="http://schemas.openxmlformats.org/officeDocument/2006/relationships/image" Target="NULL"/><Relationship Id="rId5" Type="http://schemas.openxmlformats.org/officeDocument/2006/relationships/image" Target="../media/image320.png"/><Relationship Id="rId10" Type="http://schemas.openxmlformats.org/officeDocument/2006/relationships/image" Target="NULL"/><Relationship Id="rId4" Type="http://schemas.openxmlformats.org/officeDocument/2006/relationships/image" Target="../media/image311.png"/><Relationship Id="rId9" Type="http://schemas.openxmlformats.org/officeDocument/2006/relationships/image" Target="../media/image310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NULL"/><Relationship Id="rId13" Type="http://schemas.openxmlformats.org/officeDocument/2006/relationships/image" Target="NULL"/><Relationship Id="rId3" Type="http://schemas.openxmlformats.org/officeDocument/2006/relationships/image" Target="../media/image300.png"/><Relationship Id="rId7" Type="http://schemas.openxmlformats.org/officeDocument/2006/relationships/image" Target="../media/image330.png"/><Relationship Id="rId12" Type="http://schemas.openxmlformats.org/officeDocument/2006/relationships/image" Target="../media/image9.png"/><Relationship Id="rId2" Type="http://schemas.openxmlformats.org/officeDocument/2006/relationships/image" Target="../media/image200.png"/><Relationship Id="rId1" Type="http://schemas.openxmlformats.org/officeDocument/2006/relationships/slideLayout" Target="../slideLayouts/slideLayout2.xml"/><Relationship Id="rId6" Type="http://schemas.openxmlformats.org/officeDocument/2006/relationships/image" Target="NULL"/><Relationship Id="rId11" Type="http://schemas.openxmlformats.org/officeDocument/2006/relationships/image" Target="NULL"/><Relationship Id="rId5" Type="http://schemas.openxmlformats.org/officeDocument/2006/relationships/image" Target="../media/image320.png"/><Relationship Id="rId10" Type="http://schemas.openxmlformats.org/officeDocument/2006/relationships/image" Target="NULL"/><Relationship Id="rId4" Type="http://schemas.openxmlformats.org/officeDocument/2006/relationships/image" Target="../media/image311.png"/><Relationship Id="rId9" Type="http://schemas.openxmlformats.org/officeDocument/2006/relationships/image" Target="NULL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NULL"/><Relationship Id="rId13" Type="http://schemas.openxmlformats.org/officeDocument/2006/relationships/image" Target="NULL"/><Relationship Id="rId3" Type="http://schemas.openxmlformats.org/officeDocument/2006/relationships/image" Target="../media/image300.png"/><Relationship Id="rId7" Type="http://schemas.openxmlformats.org/officeDocument/2006/relationships/image" Target="../media/image330.png"/><Relationship Id="rId2" Type="http://schemas.openxmlformats.org/officeDocument/2006/relationships/image" Target="../media/image250.png"/><Relationship Id="rId1" Type="http://schemas.openxmlformats.org/officeDocument/2006/relationships/slideLayout" Target="../slideLayouts/slideLayout2.xml"/><Relationship Id="rId6" Type="http://schemas.openxmlformats.org/officeDocument/2006/relationships/image" Target="NULL"/><Relationship Id="rId11" Type="http://schemas.openxmlformats.org/officeDocument/2006/relationships/image" Target="NULL"/><Relationship Id="rId5" Type="http://schemas.openxmlformats.org/officeDocument/2006/relationships/image" Target="../media/image320.png"/><Relationship Id="rId10" Type="http://schemas.openxmlformats.org/officeDocument/2006/relationships/image" Target="NULL"/><Relationship Id="rId4" Type="http://schemas.openxmlformats.org/officeDocument/2006/relationships/image" Target="../media/image311.png"/><Relationship Id="rId9" Type="http://schemas.openxmlformats.org/officeDocument/2006/relationships/image" Target="NUL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0.png"/><Relationship Id="rId2" Type="http://schemas.openxmlformats.org/officeDocument/2006/relationships/image" Target="../media/image26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80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0.png"/><Relationship Id="rId2" Type="http://schemas.openxmlformats.org/officeDocument/2006/relationships/image" Target="../media/image260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80.png"/><Relationship Id="rId4" Type="http://schemas.openxmlformats.org/officeDocument/2006/relationships/image" Target="../media/image291.png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image" Target="NULL"/><Relationship Id="rId13" Type="http://schemas.openxmlformats.org/officeDocument/2006/relationships/image" Target="NULL"/><Relationship Id="rId3" Type="http://schemas.openxmlformats.org/officeDocument/2006/relationships/image" Target="../media/image300.png"/><Relationship Id="rId7" Type="http://schemas.openxmlformats.org/officeDocument/2006/relationships/image" Target="../media/image330.png"/><Relationship Id="rId2" Type="http://schemas.openxmlformats.org/officeDocument/2006/relationships/image" Target="../media/image340.png"/><Relationship Id="rId1" Type="http://schemas.openxmlformats.org/officeDocument/2006/relationships/slideLayout" Target="../slideLayouts/slideLayout2.xml"/><Relationship Id="rId6" Type="http://schemas.openxmlformats.org/officeDocument/2006/relationships/image" Target="NULL"/><Relationship Id="rId11" Type="http://schemas.openxmlformats.org/officeDocument/2006/relationships/image" Target="NULL"/><Relationship Id="rId5" Type="http://schemas.openxmlformats.org/officeDocument/2006/relationships/image" Target="../media/image320.png"/><Relationship Id="rId10" Type="http://schemas.openxmlformats.org/officeDocument/2006/relationships/image" Target="NULL"/><Relationship Id="rId4" Type="http://schemas.openxmlformats.org/officeDocument/2006/relationships/image" Target="../media/image311.png"/><Relationship Id="rId9" Type="http://schemas.openxmlformats.org/officeDocument/2006/relationships/image" Target="NUL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0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0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60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0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70.png"/><Relationship Id="rId4" Type="http://schemas.openxmlformats.org/officeDocument/2006/relationships/image" Target="../media/image360.pn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80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70.png"/><Relationship Id="rId4" Type="http://schemas.openxmlformats.org/officeDocument/2006/relationships/image" Target="../media/image360.png"/></Relationships>
</file>

<file path=ppt/slides/_rels/slide29.xml.rels><?xml version="1.0" encoding="UTF-8" standalone="yes"?>
<Relationships xmlns="http://schemas.openxmlformats.org/package/2006/relationships"><Relationship Id="rId8" Type="http://schemas.openxmlformats.org/officeDocument/2006/relationships/image" Target="NULL"/><Relationship Id="rId13" Type="http://schemas.openxmlformats.org/officeDocument/2006/relationships/image" Target="NULL"/><Relationship Id="rId3" Type="http://schemas.openxmlformats.org/officeDocument/2006/relationships/image" Target="../media/image300.png"/><Relationship Id="rId7" Type="http://schemas.openxmlformats.org/officeDocument/2006/relationships/image" Target="../media/image330.png"/><Relationship Id="rId1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6" Type="http://schemas.openxmlformats.org/officeDocument/2006/relationships/image" Target="NULL"/><Relationship Id="rId11" Type="http://schemas.openxmlformats.org/officeDocument/2006/relationships/image" Target="NULL"/><Relationship Id="rId5" Type="http://schemas.openxmlformats.org/officeDocument/2006/relationships/image" Target="../media/image320.png"/><Relationship Id="rId10" Type="http://schemas.openxmlformats.org/officeDocument/2006/relationships/image" Target="NULL"/><Relationship Id="rId4" Type="http://schemas.openxmlformats.org/officeDocument/2006/relationships/image" Target="../media/image311.png"/><Relationship Id="rId9" Type="http://schemas.openxmlformats.org/officeDocument/2006/relationships/image" Target="NULL"/><Relationship Id="rId14" Type="http://schemas.openxmlformats.org/officeDocument/2006/relationships/image" Target="../media/image390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0.png"/><Relationship Id="rId7" Type="http://schemas.openxmlformats.org/officeDocument/2006/relationships/image" Target="../media/image140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0.png"/><Relationship Id="rId5" Type="http://schemas.openxmlformats.org/officeDocument/2006/relationships/image" Target="../media/image120.png"/><Relationship Id="rId4" Type="http://schemas.openxmlformats.org/officeDocument/2006/relationships/image" Target="../media/image100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NULL"/><Relationship Id="rId13" Type="http://schemas.openxmlformats.org/officeDocument/2006/relationships/image" Target="NULL"/><Relationship Id="rId3" Type="http://schemas.openxmlformats.org/officeDocument/2006/relationships/image" Target="../media/image300.png"/><Relationship Id="rId7" Type="http://schemas.openxmlformats.org/officeDocument/2006/relationships/image" Target="../media/image330.png"/><Relationship Id="rId2" Type="http://schemas.openxmlformats.org/officeDocument/2006/relationships/image" Target="../media/image240.png"/><Relationship Id="rId1" Type="http://schemas.openxmlformats.org/officeDocument/2006/relationships/slideLayout" Target="../slideLayouts/slideLayout2.xml"/><Relationship Id="rId6" Type="http://schemas.openxmlformats.org/officeDocument/2006/relationships/image" Target="NULL"/><Relationship Id="rId11" Type="http://schemas.openxmlformats.org/officeDocument/2006/relationships/image" Target="NULL"/><Relationship Id="rId5" Type="http://schemas.openxmlformats.org/officeDocument/2006/relationships/image" Target="../media/image320.png"/><Relationship Id="rId10" Type="http://schemas.openxmlformats.org/officeDocument/2006/relationships/image" Target="NULL"/><Relationship Id="rId4" Type="http://schemas.openxmlformats.org/officeDocument/2006/relationships/image" Target="../media/image311.png"/><Relationship Id="rId9" Type="http://schemas.openxmlformats.org/officeDocument/2006/relationships/image" Target="../media/image310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449558-8CBC-D30A-02F3-65EA383A4C4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>
                <a:solidFill>
                  <a:srgbClr val="C00000"/>
                </a:solidFill>
              </a:rPr>
              <a:t>CSCE 689: Special Topics in Modern Algorithms for Data Science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9802CB3-FC8E-C393-0D77-33E8A17F6B1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7"/>
            <a:ext cx="9144000" cy="2789797"/>
          </a:xfrm>
        </p:spPr>
        <p:txBody>
          <a:bodyPr>
            <a:normAutofit/>
          </a:bodyPr>
          <a:lstStyle/>
          <a:p>
            <a:r>
              <a:rPr lang="en-US" sz="3600" dirty="0"/>
              <a:t>Lecture 30</a:t>
            </a:r>
          </a:p>
          <a:p>
            <a:endParaRPr lang="en-US" sz="3600" dirty="0"/>
          </a:p>
          <a:p>
            <a:r>
              <a:rPr lang="en-US" sz="2800" dirty="0"/>
              <a:t>Samson Zhou</a:t>
            </a:r>
          </a:p>
        </p:txBody>
      </p:sp>
    </p:spTree>
    <p:extLst>
      <p:ext uri="{BB962C8B-B14F-4D97-AF65-F5344CB8AC3E}">
        <p14:creationId xmlns:p14="http://schemas.microsoft.com/office/powerpoint/2010/main" val="64219108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984B7A-8516-47FC-9176-8158CF0B5C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Regression</a:t>
            </a:r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9AE4632A-DB15-4E1E-AF6A-9808F8A025F0}"/>
              </a:ext>
            </a:extLst>
          </p:cNvPr>
          <p:cNvSpPr/>
          <p:nvPr/>
        </p:nvSpPr>
        <p:spPr>
          <a:xfrm>
            <a:off x="838200" y="1825625"/>
            <a:ext cx="1298331" cy="3031638"/>
          </a:xfrm>
          <a:prstGeom prst="rect">
            <a:avLst/>
          </a:prstGeom>
          <a:noFill/>
          <a:ln w="57150"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ADE29DC0-5F55-4C0F-9250-42464CEC0C31}"/>
                  </a:ext>
                </a:extLst>
              </p:cNvPr>
              <p:cNvSpPr/>
              <p:nvPr/>
            </p:nvSpPr>
            <p:spPr>
              <a:xfrm>
                <a:off x="4832059" y="1785332"/>
                <a:ext cx="6442493" cy="403187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457200" indent="-457200">
                  <a:buFont typeface="Arial" panose="020B0604020202020204" pitchFamily="34" charset="0"/>
                  <a:buChar char="•"/>
                </a:pPr>
                <a:r>
                  <a:rPr lang="en-US" sz="3200" dirty="0"/>
                  <a:t>Let </a:t>
                </a:r>
                <a14:m>
                  <m:oMath xmlns:m="http://schemas.openxmlformats.org/officeDocument/2006/math">
                    <m:r>
                      <a:rPr lang="en-US" sz="320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𝐴</m:t>
                    </m:r>
                  </m:oMath>
                </a14:m>
                <a:r>
                  <a:rPr lang="en-US" sz="3200" dirty="0"/>
                  <a:t> be a set of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en-US" sz="3200" dirty="0"/>
                  <a:t> observations, each with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𝑑</m:t>
                    </m:r>
                  </m:oMath>
                </a14:m>
                <a:r>
                  <a:rPr lang="en-US" sz="3200" dirty="0"/>
                  <a:t> features</a:t>
                </a:r>
              </a:p>
              <a:p>
                <a:pPr marL="457200" indent="-457200">
                  <a:buFont typeface="Arial" panose="020B0604020202020204" pitchFamily="34" charset="0"/>
                  <a:buChar char="•"/>
                </a:pPr>
                <a:r>
                  <a:rPr lang="en-US" sz="3200" dirty="0"/>
                  <a:t>Let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𝑏</m:t>
                    </m:r>
                  </m:oMath>
                </a14:m>
                <a:r>
                  <a:rPr lang="en-US" sz="3200" dirty="0"/>
                  <a:t> be the vector of outcomes/labels for each observation</a:t>
                </a:r>
              </a:p>
              <a:p>
                <a:pPr marL="457200" indent="-457200">
                  <a:buFont typeface="Arial" panose="020B0604020202020204" pitchFamily="34" charset="0"/>
                  <a:buChar char="•"/>
                </a:pPr>
                <a:endParaRPr lang="en-US" sz="3200" dirty="0"/>
              </a:p>
              <a:p>
                <a:pPr marL="457200" indent="-457200">
                  <a:buFont typeface="Arial" panose="020B0604020202020204" pitchFamily="34" charset="0"/>
                  <a:buChar char="•"/>
                </a:pPr>
                <a:endParaRPr lang="en-US" sz="3200" dirty="0"/>
              </a:p>
              <a:p>
                <a:pPr marL="457200" indent="-457200">
                  <a:buFont typeface="Arial" panose="020B0604020202020204" pitchFamily="34" charset="0"/>
                  <a:buChar char="•"/>
                </a:pPr>
                <a:r>
                  <a:rPr lang="en-US" sz="3200" dirty="0"/>
                  <a:t>Find the vector </a:t>
                </a:r>
                <a14:m>
                  <m:oMath xmlns:m="http://schemas.openxmlformats.org/officeDocument/2006/math">
                    <m:r>
                      <a:rPr lang="en-US" sz="32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US" sz="3200" dirty="0">
                    <a:latin typeface="Cambria Math" panose="02040503050406030204" pitchFamily="18" charset="0"/>
                  </a:rPr>
                  <a:t> </a:t>
                </a:r>
                <a:r>
                  <a:rPr lang="en-US" sz="3200" dirty="0"/>
                  <a:t>such that </a:t>
                </a:r>
                <a14:m>
                  <m:oMath xmlns:m="http://schemas.openxmlformats.org/officeDocument/2006/math">
                    <m:r>
                      <a:rPr lang="en-US" sz="32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𝐴𝑥</m:t>
                    </m:r>
                    <m:r>
                      <a:rPr lang="en-US" sz="32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32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𝑏</m:t>
                    </m:r>
                  </m:oMath>
                </a14:m>
                <a:endParaRPr lang="en-US" sz="3200" b="0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ADE29DC0-5F55-4C0F-9250-42464CEC0C31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32059" y="1785332"/>
                <a:ext cx="6442493" cy="4031873"/>
              </a:xfrm>
              <a:prstGeom prst="rect">
                <a:avLst/>
              </a:prstGeom>
              <a:blipFill>
                <a:blip r:embed="rId2"/>
                <a:stretch>
                  <a:fillRect l="-2176" t="-1815" b="-423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E34C0BD3-17FA-4C89-B440-C5B1EB2729FE}"/>
                  </a:ext>
                </a:extLst>
              </p:cNvPr>
              <p:cNvSpPr/>
              <p:nvPr/>
            </p:nvSpPr>
            <p:spPr>
              <a:xfrm>
                <a:off x="305260" y="3156778"/>
                <a:ext cx="37459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𝑛</m:t>
                      </m:r>
                    </m:oMath>
                  </m:oMathPara>
                </a14:m>
                <a:endParaRPr lang="en-US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E34C0BD3-17FA-4C89-B440-C5B1EB2729FE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5260" y="3156778"/>
                <a:ext cx="374590" cy="369332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1BE03EE9-5338-44CC-A0E3-C885075F2E77}"/>
                  </a:ext>
                </a:extLst>
              </p:cNvPr>
              <p:cNvSpPr/>
              <p:nvPr/>
            </p:nvSpPr>
            <p:spPr>
              <a:xfrm>
                <a:off x="1290260" y="4981577"/>
                <a:ext cx="399597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𝑑</m:t>
                      </m:r>
                    </m:oMath>
                  </m:oMathPara>
                </a14:m>
                <a:endParaRPr lang="en-US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1BE03EE9-5338-44CC-A0E3-C885075F2E77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90260" y="4981577"/>
                <a:ext cx="399597" cy="40011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Rectangle 9">
            <a:extLst>
              <a:ext uri="{FF2B5EF4-FFF2-40B4-BE49-F238E27FC236}">
                <a16:creationId xmlns:a16="http://schemas.microsoft.com/office/drawing/2014/main" id="{369E2A8B-A49E-4FA9-B2FB-F51DC002BD82}"/>
              </a:ext>
            </a:extLst>
          </p:cNvPr>
          <p:cNvSpPr/>
          <p:nvPr/>
        </p:nvSpPr>
        <p:spPr>
          <a:xfrm>
            <a:off x="2601116" y="1825625"/>
            <a:ext cx="398585" cy="1489075"/>
          </a:xfrm>
          <a:prstGeom prst="rect">
            <a:avLst/>
          </a:prstGeom>
          <a:noFill/>
          <a:ln w="57150">
            <a:solidFill>
              <a:srgbClr val="00B05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Rectangle 11">
                <a:extLst>
                  <a:ext uri="{FF2B5EF4-FFF2-40B4-BE49-F238E27FC236}">
                    <a16:creationId xmlns:a16="http://schemas.microsoft.com/office/drawing/2014/main" id="{9853D185-B675-497D-BE00-CB16F72C7CBD}"/>
                  </a:ext>
                </a:extLst>
              </p:cNvPr>
              <p:cNvSpPr/>
              <p:nvPr/>
            </p:nvSpPr>
            <p:spPr>
              <a:xfrm>
                <a:off x="2171718" y="2410400"/>
                <a:ext cx="399597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𝑑</m:t>
                      </m:r>
                    </m:oMath>
                  </m:oMathPara>
                </a14:m>
                <a:endParaRPr lang="en-US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12" name="Rectangle 11">
                <a:extLst>
                  <a:ext uri="{FF2B5EF4-FFF2-40B4-BE49-F238E27FC236}">
                    <a16:creationId xmlns:a16="http://schemas.microsoft.com/office/drawing/2014/main" id="{9853D185-B675-497D-BE00-CB16F72C7CBD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71718" y="2410400"/>
                <a:ext cx="399597" cy="400110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Rectangle 12">
                <a:extLst>
                  <a:ext uri="{FF2B5EF4-FFF2-40B4-BE49-F238E27FC236}">
                    <a16:creationId xmlns:a16="http://schemas.microsoft.com/office/drawing/2014/main" id="{796109F9-E905-4D8E-A88E-B5A61C5E3DEB}"/>
                  </a:ext>
                </a:extLst>
              </p:cNvPr>
              <p:cNvSpPr/>
              <p:nvPr/>
            </p:nvSpPr>
            <p:spPr>
              <a:xfrm>
                <a:off x="2601116" y="3343246"/>
                <a:ext cx="385041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1</m:t>
                      </m:r>
                    </m:oMath>
                  </m:oMathPara>
                </a14:m>
                <a:endParaRPr lang="en-US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13" name="Rectangle 12">
                <a:extLst>
                  <a:ext uri="{FF2B5EF4-FFF2-40B4-BE49-F238E27FC236}">
                    <a16:creationId xmlns:a16="http://schemas.microsoft.com/office/drawing/2014/main" id="{796109F9-E905-4D8E-A88E-B5A61C5E3DEB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01116" y="3343246"/>
                <a:ext cx="385041" cy="400110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Rectangle 13">
            <a:extLst>
              <a:ext uri="{FF2B5EF4-FFF2-40B4-BE49-F238E27FC236}">
                <a16:creationId xmlns:a16="http://schemas.microsoft.com/office/drawing/2014/main" id="{CC35C082-1390-4713-91EF-C3B370952147}"/>
              </a:ext>
            </a:extLst>
          </p:cNvPr>
          <p:cNvSpPr/>
          <p:nvPr/>
        </p:nvSpPr>
        <p:spPr>
          <a:xfrm>
            <a:off x="3793298" y="1825624"/>
            <a:ext cx="398585" cy="3031638"/>
          </a:xfrm>
          <a:prstGeom prst="rect">
            <a:avLst/>
          </a:prstGeom>
          <a:noFill/>
          <a:ln w="57150"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Rectangle 14">
                <a:extLst>
                  <a:ext uri="{FF2B5EF4-FFF2-40B4-BE49-F238E27FC236}">
                    <a16:creationId xmlns:a16="http://schemas.microsoft.com/office/drawing/2014/main" id="{881FFB1F-EF69-4C18-9B81-00543A9C6C1D}"/>
                  </a:ext>
                </a:extLst>
              </p:cNvPr>
              <p:cNvSpPr/>
              <p:nvPr/>
            </p:nvSpPr>
            <p:spPr>
              <a:xfrm>
                <a:off x="3327080" y="3156777"/>
                <a:ext cx="37459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𝑛</m:t>
                      </m:r>
                    </m:oMath>
                  </m:oMathPara>
                </a14:m>
                <a:endParaRPr lang="en-US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15" name="Rectangle 14">
                <a:extLst>
                  <a:ext uri="{FF2B5EF4-FFF2-40B4-BE49-F238E27FC236}">
                    <a16:creationId xmlns:a16="http://schemas.microsoft.com/office/drawing/2014/main" id="{881FFB1F-EF69-4C18-9B81-00543A9C6C1D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27080" y="3156777"/>
                <a:ext cx="374590" cy="369332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Rectangle 15">
                <a:extLst>
                  <a:ext uri="{FF2B5EF4-FFF2-40B4-BE49-F238E27FC236}">
                    <a16:creationId xmlns:a16="http://schemas.microsoft.com/office/drawing/2014/main" id="{A6FBD636-81EC-499D-B6CF-392BC7E22A2E}"/>
                  </a:ext>
                </a:extLst>
              </p:cNvPr>
              <p:cNvSpPr/>
              <p:nvPr/>
            </p:nvSpPr>
            <p:spPr>
              <a:xfrm>
                <a:off x="3806842" y="4981577"/>
                <a:ext cx="385041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1</m:t>
                      </m:r>
                    </m:oMath>
                  </m:oMathPara>
                </a14:m>
                <a:endParaRPr lang="en-US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16" name="Rectangle 15">
                <a:extLst>
                  <a:ext uri="{FF2B5EF4-FFF2-40B4-BE49-F238E27FC236}">
                    <a16:creationId xmlns:a16="http://schemas.microsoft.com/office/drawing/2014/main" id="{A6FBD636-81EC-499D-B6CF-392BC7E22A2E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06842" y="4981577"/>
                <a:ext cx="385041" cy="400110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Rectangle 16">
                <a:extLst>
                  <a:ext uri="{FF2B5EF4-FFF2-40B4-BE49-F238E27FC236}">
                    <a16:creationId xmlns:a16="http://schemas.microsoft.com/office/drawing/2014/main" id="{EFE4164B-232C-4B6F-A24D-7F47CF6A505B}"/>
                  </a:ext>
                </a:extLst>
              </p:cNvPr>
              <p:cNvSpPr/>
              <p:nvPr/>
            </p:nvSpPr>
            <p:spPr>
              <a:xfrm>
                <a:off x="3111316" y="2410400"/>
                <a:ext cx="431528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7" name="Rectangle 16">
                <a:extLst>
                  <a:ext uri="{FF2B5EF4-FFF2-40B4-BE49-F238E27FC236}">
                    <a16:creationId xmlns:a16="http://schemas.microsoft.com/office/drawing/2014/main" id="{EFE4164B-232C-4B6F-A24D-7F47CF6A505B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11316" y="2410400"/>
                <a:ext cx="431528" cy="400110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Rectangle 19">
                <a:extLst>
                  <a:ext uri="{FF2B5EF4-FFF2-40B4-BE49-F238E27FC236}">
                    <a16:creationId xmlns:a16="http://schemas.microsoft.com/office/drawing/2014/main" id="{21DA1A76-C9D7-4D3C-8686-2A55FD5DEB05}"/>
                  </a:ext>
                </a:extLst>
              </p:cNvPr>
              <p:cNvSpPr/>
              <p:nvPr/>
            </p:nvSpPr>
            <p:spPr>
              <a:xfrm>
                <a:off x="1216681" y="3043745"/>
                <a:ext cx="541367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𝐴</m:t>
                      </m:r>
                    </m:oMath>
                  </m:oMathPara>
                </a14:m>
                <a:endParaRPr lang="en-US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20" name="Rectangle 19">
                <a:extLst>
                  <a:ext uri="{FF2B5EF4-FFF2-40B4-BE49-F238E27FC236}">
                    <a16:creationId xmlns:a16="http://schemas.microsoft.com/office/drawing/2014/main" id="{21DA1A76-C9D7-4D3C-8686-2A55FD5DEB05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16681" y="3043745"/>
                <a:ext cx="541367" cy="584775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Rectangle 20">
                <a:extLst>
                  <a:ext uri="{FF2B5EF4-FFF2-40B4-BE49-F238E27FC236}">
                    <a16:creationId xmlns:a16="http://schemas.microsoft.com/office/drawing/2014/main" id="{96647609-DF3F-4297-B40D-B194368B791A}"/>
                  </a:ext>
                </a:extLst>
              </p:cNvPr>
              <p:cNvSpPr/>
              <p:nvPr/>
            </p:nvSpPr>
            <p:spPr>
              <a:xfrm>
                <a:off x="3738643" y="3050858"/>
                <a:ext cx="507896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𝑏</m:t>
                      </m:r>
                    </m:oMath>
                  </m:oMathPara>
                </a14:m>
                <a:endParaRPr lang="en-US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21" name="Rectangle 20">
                <a:extLst>
                  <a:ext uri="{FF2B5EF4-FFF2-40B4-BE49-F238E27FC236}">
                    <a16:creationId xmlns:a16="http://schemas.microsoft.com/office/drawing/2014/main" id="{96647609-DF3F-4297-B40D-B194368B791A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38643" y="3050858"/>
                <a:ext cx="507896" cy="584775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Rectangle 2">
                <a:extLst>
                  <a:ext uri="{FF2B5EF4-FFF2-40B4-BE49-F238E27FC236}">
                    <a16:creationId xmlns:a16="http://schemas.microsoft.com/office/drawing/2014/main" id="{F803A7F9-D485-42F0-8136-98003ED28E53}"/>
                  </a:ext>
                </a:extLst>
              </p:cNvPr>
              <p:cNvSpPr/>
              <p:nvPr/>
            </p:nvSpPr>
            <p:spPr>
              <a:xfrm>
                <a:off x="2579439" y="2427111"/>
                <a:ext cx="468077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i="1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3" name="Rectangle 2">
                <a:extLst>
                  <a:ext uri="{FF2B5EF4-FFF2-40B4-BE49-F238E27FC236}">
                    <a16:creationId xmlns:a16="http://schemas.microsoft.com/office/drawing/2014/main" id="{F803A7F9-D485-42F0-8136-98003ED28E53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79439" y="2427111"/>
                <a:ext cx="468077" cy="523220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05812038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984B7A-8516-47FC-9176-8158CF0B5C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Linear Algebra Review</a:t>
            </a:r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9AE4632A-DB15-4E1E-AF6A-9808F8A025F0}"/>
              </a:ext>
            </a:extLst>
          </p:cNvPr>
          <p:cNvSpPr/>
          <p:nvPr/>
        </p:nvSpPr>
        <p:spPr>
          <a:xfrm>
            <a:off x="838200" y="1825625"/>
            <a:ext cx="1298331" cy="3031638"/>
          </a:xfrm>
          <a:prstGeom prst="rect">
            <a:avLst/>
          </a:prstGeom>
          <a:noFill/>
          <a:ln w="57150"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ADE29DC0-5F55-4C0F-9250-42464CEC0C31}"/>
                  </a:ext>
                </a:extLst>
              </p:cNvPr>
              <p:cNvSpPr/>
              <p:nvPr/>
            </p:nvSpPr>
            <p:spPr>
              <a:xfrm>
                <a:off x="5573737" y="1785332"/>
                <a:ext cx="5700815" cy="107721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457200" indent="-457200">
                  <a:buClr>
                    <a:schemeClr val="tx1"/>
                  </a:buClr>
                  <a:buFont typeface="Arial" panose="020B0604020202020204" pitchFamily="34" charset="0"/>
                  <a:buChar char="•"/>
                </a:pPr>
                <a:r>
                  <a:rPr lang="en-US" sz="3200" dirty="0"/>
                  <a:t>What are conditions for finding </a:t>
                </a:r>
                <a14:m>
                  <m:oMath xmlns:m="http://schemas.openxmlformats.org/officeDocument/2006/math">
                    <m:r>
                      <a:rPr lang="en-US" sz="320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US" sz="3200" dirty="0">
                    <a:latin typeface="Cambria Math" panose="02040503050406030204" pitchFamily="18" charset="0"/>
                  </a:rPr>
                  <a:t> </a:t>
                </a:r>
                <a:r>
                  <a:rPr lang="en-US" sz="3200" dirty="0"/>
                  <a:t>such that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𝐴𝑥</m:t>
                    </m:r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𝑏</m:t>
                    </m:r>
                  </m:oMath>
                </a14:m>
                <a:r>
                  <a:rPr lang="en-US" sz="3200" dirty="0"/>
                  <a:t>?</a:t>
                </a:r>
              </a:p>
            </p:txBody>
          </p:sp>
        </mc:Choice>
        <mc:Fallback xmlns=""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ADE29DC0-5F55-4C0F-9250-42464CEC0C31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73737" y="1785332"/>
                <a:ext cx="5700815" cy="1077218"/>
              </a:xfrm>
              <a:prstGeom prst="rect">
                <a:avLst/>
              </a:prstGeom>
              <a:blipFill>
                <a:blip r:embed="rId2"/>
                <a:stretch>
                  <a:fillRect l="-2457" t="-7345" b="-1807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E34C0BD3-17FA-4C89-B440-C5B1EB2729FE}"/>
                  </a:ext>
                </a:extLst>
              </p:cNvPr>
              <p:cNvSpPr/>
              <p:nvPr/>
            </p:nvSpPr>
            <p:spPr>
              <a:xfrm>
                <a:off x="305260" y="3156778"/>
                <a:ext cx="37459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𝑛</m:t>
                      </m:r>
                    </m:oMath>
                  </m:oMathPara>
                </a14:m>
                <a:endParaRPr lang="en-US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E34C0BD3-17FA-4C89-B440-C5B1EB2729FE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5260" y="3156778"/>
                <a:ext cx="374590" cy="369332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1BE03EE9-5338-44CC-A0E3-C885075F2E77}"/>
                  </a:ext>
                </a:extLst>
              </p:cNvPr>
              <p:cNvSpPr/>
              <p:nvPr/>
            </p:nvSpPr>
            <p:spPr>
              <a:xfrm>
                <a:off x="1290260" y="4981577"/>
                <a:ext cx="399597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𝑑</m:t>
                      </m:r>
                    </m:oMath>
                  </m:oMathPara>
                </a14:m>
                <a:endParaRPr lang="en-US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1BE03EE9-5338-44CC-A0E3-C885075F2E77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90260" y="4981577"/>
                <a:ext cx="399597" cy="40011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Rectangle 9">
            <a:extLst>
              <a:ext uri="{FF2B5EF4-FFF2-40B4-BE49-F238E27FC236}">
                <a16:creationId xmlns:a16="http://schemas.microsoft.com/office/drawing/2014/main" id="{369E2A8B-A49E-4FA9-B2FB-F51DC002BD82}"/>
              </a:ext>
            </a:extLst>
          </p:cNvPr>
          <p:cNvSpPr/>
          <p:nvPr/>
        </p:nvSpPr>
        <p:spPr>
          <a:xfrm>
            <a:off x="2601116" y="1825625"/>
            <a:ext cx="398585" cy="1489075"/>
          </a:xfrm>
          <a:prstGeom prst="rect">
            <a:avLst/>
          </a:prstGeom>
          <a:noFill/>
          <a:ln w="57150">
            <a:solidFill>
              <a:srgbClr val="00B05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Rectangle 11">
                <a:extLst>
                  <a:ext uri="{FF2B5EF4-FFF2-40B4-BE49-F238E27FC236}">
                    <a16:creationId xmlns:a16="http://schemas.microsoft.com/office/drawing/2014/main" id="{9853D185-B675-497D-BE00-CB16F72C7CBD}"/>
                  </a:ext>
                </a:extLst>
              </p:cNvPr>
              <p:cNvSpPr/>
              <p:nvPr/>
            </p:nvSpPr>
            <p:spPr>
              <a:xfrm>
                <a:off x="2171718" y="2410400"/>
                <a:ext cx="399597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𝑑</m:t>
                      </m:r>
                    </m:oMath>
                  </m:oMathPara>
                </a14:m>
                <a:endParaRPr lang="en-US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12" name="Rectangle 11">
                <a:extLst>
                  <a:ext uri="{FF2B5EF4-FFF2-40B4-BE49-F238E27FC236}">
                    <a16:creationId xmlns:a16="http://schemas.microsoft.com/office/drawing/2014/main" id="{9853D185-B675-497D-BE00-CB16F72C7CBD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71718" y="2410400"/>
                <a:ext cx="399597" cy="400110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Rectangle 12">
                <a:extLst>
                  <a:ext uri="{FF2B5EF4-FFF2-40B4-BE49-F238E27FC236}">
                    <a16:creationId xmlns:a16="http://schemas.microsoft.com/office/drawing/2014/main" id="{796109F9-E905-4D8E-A88E-B5A61C5E3DEB}"/>
                  </a:ext>
                </a:extLst>
              </p:cNvPr>
              <p:cNvSpPr/>
              <p:nvPr/>
            </p:nvSpPr>
            <p:spPr>
              <a:xfrm>
                <a:off x="2601116" y="3343246"/>
                <a:ext cx="385041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1</m:t>
                      </m:r>
                    </m:oMath>
                  </m:oMathPara>
                </a14:m>
                <a:endParaRPr lang="en-US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13" name="Rectangle 12">
                <a:extLst>
                  <a:ext uri="{FF2B5EF4-FFF2-40B4-BE49-F238E27FC236}">
                    <a16:creationId xmlns:a16="http://schemas.microsoft.com/office/drawing/2014/main" id="{796109F9-E905-4D8E-A88E-B5A61C5E3DEB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01116" y="3343246"/>
                <a:ext cx="385041" cy="400110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Rectangle 13">
            <a:extLst>
              <a:ext uri="{FF2B5EF4-FFF2-40B4-BE49-F238E27FC236}">
                <a16:creationId xmlns:a16="http://schemas.microsoft.com/office/drawing/2014/main" id="{CC35C082-1390-4713-91EF-C3B370952147}"/>
              </a:ext>
            </a:extLst>
          </p:cNvPr>
          <p:cNvSpPr/>
          <p:nvPr/>
        </p:nvSpPr>
        <p:spPr>
          <a:xfrm>
            <a:off x="3793298" y="1825624"/>
            <a:ext cx="398585" cy="3031638"/>
          </a:xfrm>
          <a:prstGeom prst="rect">
            <a:avLst/>
          </a:prstGeom>
          <a:noFill/>
          <a:ln w="57150"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Rectangle 14">
                <a:extLst>
                  <a:ext uri="{FF2B5EF4-FFF2-40B4-BE49-F238E27FC236}">
                    <a16:creationId xmlns:a16="http://schemas.microsoft.com/office/drawing/2014/main" id="{881FFB1F-EF69-4C18-9B81-00543A9C6C1D}"/>
                  </a:ext>
                </a:extLst>
              </p:cNvPr>
              <p:cNvSpPr/>
              <p:nvPr/>
            </p:nvSpPr>
            <p:spPr>
              <a:xfrm>
                <a:off x="3327080" y="3156777"/>
                <a:ext cx="37459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𝑛</m:t>
                      </m:r>
                    </m:oMath>
                  </m:oMathPara>
                </a14:m>
                <a:endParaRPr lang="en-US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15" name="Rectangle 14">
                <a:extLst>
                  <a:ext uri="{FF2B5EF4-FFF2-40B4-BE49-F238E27FC236}">
                    <a16:creationId xmlns:a16="http://schemas.microsoft.com/office/drawing/2014/main" id="{881FFB1F-EF69-4C18-9B81-00543A9C6C1D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27080" y="3156777"/>
                <a:ext cx="374590" cy="369332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Rectangle 15">
                <a:extLst>
                  <a:ext uri="{FF2B5EF4-FFF2-40B4-BE49-F238E27FC236}">
                    <a16:creationId xmlns:a16="http://schemas.microsoft.com/office/drawing/2014/main" id="{A6FBD636-81EC-499D-B6CF-392BC7E22A2E}"/>
                  </a:ext>
                </a:extLst>
              </p:cNvPr>
              <p:cNvSpPr/>
              <p:nvPr/>
            </p:nvSpPr>
            <p:spPr>
              <a:xfrm>
                <a:off x="3806842" y="4981577"/>
                <a:ext cx="385041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1</m:t>
                      </m:r>
                    </m:oMath>
                  </m:oMathPara>
                </a14:m>
                <a:endParaRPr lang="en-US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16" name="Rectangle 15">
                <a:extLst>
                  <a:ext uri="{FF2B5EF4-FFF2-40B4-BE49-F238E27FC236}">
                    <a16:creationId xmlns:a16="http://schemas.microsoft.com/office/drawing/2014/main" id="{A6FBD636-81EC-499D-B6CF-392BC7E22A2E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06842" y="4981577"/>
                <a:ext cx="385041" cy="400110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Rectangle 16">
                <a:extLst>
                  <a:ext uri="{FF2B5EF4-FFF2-40B4-BE49-F238E27FC236}">
                    <a16:creationId xmlns:a16="http://schemas.microsoft.com/office/drawing/2014/main" id="{EFE4164B-232C-4B6F-A24D-7F47CF6A505B}"/>
                  </a:ext>
                </a:extLst>
              </p:cNvPr>
              <p:cNvSpPr/>
              <p:nvPr/>
            </p:nvSpPr>
            <p:spPr>
              <a:xfrm>
                <a:off x="3111316" y="2410400"/>
                <a:ext cx="431528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7" name="Rectangle 16">
                <a:extLst>
                  <a:ext uri="{FF2B5EF4-FFF2-40B4-BE49-F238E27FC236}">
                    <a16:creationId xmlns:a16="http://schemas.microsoft.com/office/drawing/2014/main" id="{EFE4164B-232C-4B6F-A24D-7F47CF6A505B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11316" y="2410400"/>
                <a:ext cx="431528" cy="400110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Rectangle 19">
                <a:extLst>
                  <a:ext uri="{FF2B5EF4-FFF2-40B4-BE49-F238E27FC236}">
                    <a16:creationId xmlns:a16="http://schemas.microsoft.com/office/drawing/2014/main" id="{21DA1A76-C9D7-4D3C-8686-2A55FD5DEB05}"/>
                  </a:ext>
                </a:extLst>
              </p:cNvPr>
              <p:cNvSpPr/>
              <p:nvPr/>
            </p:nvSpPr>
            <p:spPr>
              <a:xfrm>
                <a:off x="1216681" y="3043745"/>
                <a:ext cx="541367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𝐴</m:t>
                      </m:r>
                    </m:oMath>
                  </m:oMathPara>
                </a14:m>
                <a:endParaRPr lang="en-US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20" name="Rectangle 19">
                <a:extLst>
                  <a:ext uri="{FF2B5EF4-FFF2-40B4-BE49-F238E27FC236}">
                    <a16:creationId xmlns:a16="http://schemas.microsoft.com/office/drawing/2014/main" id="{21DA1A76-C9D7-4D3C-8686-2A55FD5DEB05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16681" y="3043745"/>
                <a:ext cx="541367" cy="584775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Rectangle 20">
                <a:extLst>
                  <a:ext uri="{FF2B5EF4-FFF2-40B4-BE49-F238E27FC236}">
                    <a16:creationId xmlns:a16="http://schemas.microsoft.com/office/drawing/2014/main" id="{96647609-DF3F-4297-B40D-B194368B791A}"/>
                  </a:ext>
                </a:extLst>
              </p:cNvPr>
              <p:cNvSpPr/>
              <p:nvPr/>
            </p:nvSpPr>
            <p:spPr>
              <a:xfrm>
                <a:off x="3738643" y="3050858"/>
                <a:ext cx="507896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𝑏</m:t>
                      </m:r>
                    </m:oMath>
                  </m:oMathPara>
                </a14:m>
                <a:endParaRPr lang="en-US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21" name="Rectangle 20">
                <a:extLst>
                  <a:ext uri="{FF2B5EF4-FFF2-40B4-BE49-F238E27FC236}">
                    <a16:creationId xmlns:a16="http://schemas.microsoft.com/office/drawing/2014/main" id="{96647609-DF3F-4297-B40D-B194368B791A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38643" y="3050858"/>
                <a:ext cx="507896" cy="584775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Rectangle 2">
                <a:extLst>
                  <a:ext uri="{FF2B5EF4-FFF2-40B4-BE49-F238E27FC236}">
                    <a16:creationId xmlns:a16="http://schemas.microsoft.com/office/drawing/2014/main" id="{F803A7F9-D485-42F0-8136-98003ED28E53}"/>
                  </a:ext>
                </a:extLst>
              </p:cNvPr>
              <p:cNvSpPr/>
              <p:nvPr/>
            </p:nvSpPr>
            <p:spPr>
              <a:xfrm>
                <a:off x="2579439" y="2427111"/>
                <a:ext cx="468077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i="1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3" name="Rectangle 2">
                <a:extLst>
                  <a:ext uri="{FF2B5EF4-FFF2-40B4-BE49-F238E27FC236}">
                    <a16:creationId xmlns:a16="http://schemas.microsoft.com/office/drawing/2014/main" id="{F803A7F9-D485-42F0-8136-98003ED28E53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79439" y="2427111"/>
                <a:ext cx="468077" cy="523220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06649904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984B7A-8516-47FC-9176-8158CF0B5C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Linear Algebra Review</a:t>
            </a:r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9AE4632A-DB15-4E1E-AF6A-9808F8A025F0}"/>
              </a:ext>
            </a:extLst>
          </p:cNvPr>
          <p:cNvSpPr/>
          <p:nvPr/>
        </p:nvSpPr>
        <p:spPr>
          <a:xfrm>
            <a:off x="838200" y="1825625"/>
            <a:ext cx="1298331" cy="3031638"/>
          </a:xfrm>
          <a:prstGeom prst="rect">
            <a:avLst/>
          </a:prstGeom>
          <a:noFill/>
          <a:ln w="57150"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ADE29DC0-5F55-4C0F-9250-42464CEC0C31}"/>
                  </a:ext>
                </a:extLst>
              </p:cNvPr>
              <p:cNvSpPr/>
              <p:nvPr/>
            </p:nvSpPr>
            <p:spPr>
              <a:xfrm>
                <a:off x="5573737" y="1785332"/>
                <a:ext cx="5700815" cy="255454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457200" indent="-457200">
                  <a:buClr>
                    <a:schemeClr val="tx1"/>
                  </a:buClr>
                  <a:buFont typeface="Arial" panose="020B0604020202020204" pitchFamily="34" charset="0"/>
                  <a:buChar char="•"/>
                </a:pPr>
                <a:r>
                  <a:rPr lang="en-US" sz="3200" dirty="0"/>
                  <a:t>What are conditions for finding </a:t>
                </a:r>
                <a14:m>
                  <m:oMath xmlns:m="http://schemas.openxmlformats.org/officeDocument/2006/math">
                    <m:r>
                      <a:rPr lang="en-US" sz="320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US" sz="3200" dirty="0">
                    <a:latin typeface="Cambria Math" panose="02040503050406030204" pitchFamily="18" charset="0"/>
                  </a:rPr>
                  <a:t> </a:t>
                </a:r>
                <a:r>
                  <a:rPr lang="en-US" sz="3200" dirty="0"/>
                  <a:t>such that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𝐴𝑥</m:t>
                    </m:r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𝑏</m:t>
                    </m:r>
                  </m:oMath>
                </a14:m>
                <a:r>
                  <a:rPr lang="en-US" sz="3200" dirty="0"/>
                  <a:t>?</a:t>
                </a:r>
              </a:p>
              <a:p>
                <a:pPr marL="457200" indent="-457200">
                  <a:buClr>
                    <a:schemeClr val="tx1"/>
                  </a:buClr>
                  <a:buFont typeface="Arial" panose="020B0604020202020204" pitchFamily="34" charset="0"/>
                  <a:buChar char="•"/>
                </a:pPr>
                <a:endParaRPr lang="en-US" sz="3200" dirty="0"/>
              </a:p>
              <a:p>
                <a:pPr marL="457200" indent="-457200">
                  <a:buClr>
                    <a:schemeClr val="tx1"/>
                  </a:buClr>
                  <a:buFont typeface="Arial" panose="020B0604020202020204" pitchFamily="34" charset="0"/>
                  <a:buChar char="•"/>
                </a:pPr>
                <a:r>
                  <a:rPr lang="en-US" sz="3200" dirty="0"/>
                  <a:t>If the system is inconsistent, there are no solutions</a:t>
                </a:r>
              </a:p>
            </p:txBody>
          </p:sp>
        </mc:Choice>
        <mc:Fallback xmlns=""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ADE29DC0-5F55-4C0F-9250-42464CEC0C31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73737" y="1785332"/>
                <a:ext cx="5700815" cy="2554545"/>
              </a:xfrm>
              <a:prstGeom prst="rect">
                <a:avLst/>
              </a:prstGeom>
              <a:blipFill>
                <a:blip r:embed="rId2"/>
                <a:stretch>
                  <a:fillRect l="-2457" t="-3103" b="-692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E34C0BD3-17FA-4C89-B440-C5B1EB2729FE}"/>
                  </a:ext>
                </a:extLst>
              </p:cNvPr>
              <p:cNvSpPr/>
              <p:nvPr/>
            </p:nvSpPr>
            <p:spPr>
              <a:xfrm>
                <a:off x="305260" y="3156778"/>
                <a:ext cx="37459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𝑛</m:t>
                      </m:r>
                    </m:oMath>
                  </m:oMathPara>
                </a14:m>
                <a:endParaRPr lang="en-US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E34C0BD3-17FA-4C89-B440-C5B1EB2729FE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5260" y="3156778"/>
                <a:ext cx="374590" cy="369332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1BE03EE9-5338-44CC-A0E3-C885075F2E77}"/>
                  </a:ext>
                </a:extLst>
              </p:cNvPr>
              <p:cNvSpPr/>
              <p:nvPr/>
            </p:nvSpPr>
            <p:spPr>
              <a:xfrm>
                <a:off x="1290260" y="4981577"/>
                <a:ext cx="399597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𝑑</m:t>
                      </m:r>
                    </m:oMath>
                  </m:oMathPara>
                </a14:m>
                <a:endParaRPr lang="en-US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1BE03EE9-5338-44CC-A0E3-C885075F2E77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90260" y="4981577"/>
                <a:ext cx="399597" cy="40011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Rectangle 9">
            <a:extLst>
              <a:ext uri="{FF2B5EF4-FFF2-40B4-BE49-F238E27FC236}">
                <a16:creationId xmlns:a16="http://schemas.microsoft.com/office/drawing/2014/main" id="{369E2A8B-A49E-4FA9-B2FB-F51DC002BD82}"/>
              </a:ext>
            </a:extLst>
          </p:cNvPr>
          <p:cNvSpPr/>
          <p:nvPr/>
        </p:nvSpPr>
        <p:spPr>
          <a:xfrm>
            <a:off x="2601116" y="1825625"/>
            <a:ext cx="398585" cy="1489075"/>
          </a:xfrm>
          <a:prstGeom prst="rect">
            <a:avLst/>
          </a:prstGeom>
          <a:noFill/>
          <a:ln w="57150">
            <a:solidFill>
              <a:srgbClr val="00B05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Rectangle 11">
                <a:extLst>
                  <a:ext uri="{FF2B5EF4-FFF2-40B4-BE49-F238E27FC236}">
                    <a16:creationId xmlns:a16="http://schemas.microsoft.com/office/drawing/2014/main" id="{9853D185-B675-497D-BE00-CB16F72C7CBD}"/>
                  </a:ext>
                </a:extLst>
              </p:cNvPr>
              <p:cNvSpPr/>
              <p:nvPr/>
            </p:nvSpPr>
            <p:spPr>
              <a:xfrm>
                <a:off x="2171718" y="2410400"/>
                <a:ext cx="399597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𝑑</m:t>
                      </m:r>
                    </m:oMath>
                  </m:oMathPara>
                </a14:m>
                <a:endParaRPr lang="en-US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12" name="Rectangle 11">
                <a:extLst>
                  <a:ext uri="{FF2B5EF4-FFF2-40B4-BE49-F238E27FC236}">
                    <a16:creationId xmlns:a16="http://schemas.microsoft.com/office/drawing/2014/main" id="{9853D185-B675-497D-BE00-CB16F72C7CBD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71718" y="2410400"/>
                <a:ext cx="399597" cy="400110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Rectangle 12">
                <a:extLst>
                  <a:ext uri="{FF2B5EF4-FFF2-40B4-BE49-F238E27FC236}">
                    <a16:creationId xmlns:a16="http://schemas.microsoft.com/office/drawing/2014/main" id="{796109F9-E905-4D8E-A88E-B5A61C5E3DEB}"/>
                  </a:ext>
                </a:extLst>
              </p:cNvPr>
              <p:cNvSpPr/>
              <p:nvPr/>
            </p:nvSpPr>
            <p:spPr>
              <a:xfrm>
                <a:off x="2601116" y="3343246"/>
                <a:ext cx="385041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1</m:t>
                      </m:r>
                    </m:oMath>
                  </m:oMathPara>
                </a14:m>
                <a:endParaRPr lang="en-US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13" name="Rectangle 12">
                <a:extLst>
                  <a:ext uri="{FF2B5EF4-FFF2-40B4-BE49-F238E27FC236}">
                    <a16:creationId xmlns:a16="http://schemas.microsoft.com/office/drawing/2014/main" id="{796109F9-E905-4D8E-A88E-B5A61C5E3DEB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01116" y="3343246"/>
                <a:ext cx="385041" cy="400110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Rectangle 13">
            <a:extLst>
              <a:ext uri="{FF2B5EF4-FFF2-40B4-BE49-F238E27FC236}">
                <a16:creationId xmlns:a16="http://schemas.microsoft.com/office/drawing/2014/main" id="{CC35C082-1390-4713-91EF-C3B370952147}"/>
              </a:ext>
            </a:extLst>
          </p:cNvPr>
          <p:cNvSpPr/>
          <p:nvPr/>
        </p:nvSpPr>
        <p:spPr>
          <a:xfrm>
            <a:off x="3793298" y="1825624"/>
            <a:ext cx="398585" cy="3031638"/>
          </a:xfrm>
          <a:prstGeom prst="rect">
            <a:avLst/>
          </a:prstGeom>
          <a:noFill/>
          <a:ln w="57150"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Rectangle 14">
                <a:extLst>
                  <a:ext uri="{FF2B5EF4-FFF2-40B4-BE49-F238E27FC236}">
                    <a16:creationId xmlns:a16="http://schemas.microsoft.com/office/drawing/2014/main" id="{881FFB1F-EF69-4C18-9B81-00543A9C6C1D}"/>
                  </a:ext>
                </a:extLst>
              </p:cNvPr>
              <p:cNvSpPr/>
              <p:nvPr/>
            </p:nvSpPr>
            <p:spPr>
              <a:xfrm>
                <a:off x="3327080" y="3156777"/>
                <a:ext cx="37459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𝑛</m:t>
                      </m:r>
                    </m:oMath>
                  </m:oMathPara>
                </a14:m>
                <a:endParaRPr lang="en-US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15" name="Rectangle 14">
                <a:extLst>
                  <a:ext uri="{FF2B5EF4-FFF2-40B4-BE49-F238E27FC236}">
                    <a16:creationId xmlns:a16="http://schemas.microsoft.com/office/drawing/2014/main" id="{881FFB1F-EF69-4C18-9B81-00543A9C6C1D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27080" y="3156777"/>
                <a:ext cx="374590" cy="369332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Rectangle 15">
                <a:extLst>
                  <a:ext uri="{FF2B5EF4-FFF2-40B4-BE49-F238E27FC236}">
                    <a16:creationId xmlns:a16="http://schemas.microsoft.com/office/drawing/2014/main" id="{A6FBD636-81EC-499D-B6CF-392BC7E22A2E}"/>
                  </a:ext>
                </a:extLst>
              </p:cNvPr>
              <p:cNvSpPr/>
              <p:nvPr/>
            </p:nvSpPr>
            <p:spPr>
              <a:xfrm>
                <a:off x="3806842" y="4981577"/>
                <a:ext cx="385041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1</m:t>
                      </m:r>
                    </m:oMath>
                  </m:oMathPara>
                </a14:m>
                <a:endParaRPr lang="en-US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16" name="Rectangle 15">
                <a:extLst>
                  <a:ext uri="{FF2B5EF4-FFF2-40B4-BE49-F238E27FC236}">
                    <a16:creationId xmlns:a16="http://schemas.microsoft.com/office/drawing/2014/main" id="{A6FBD636-81EC-499D-B6CF-392BC7E22A2E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06842" y="4981577"/>
                <a:ext cx="385041" cy="400110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Rectangle 16">
                <a:extLst>
                  <a:ext uri="{FF2B5EF4-FFF2-40B4-BE49-F238E27FC236}">
                    <a16:creationId xmlns:a16="http://schemas.microsoft.com/office/drawing/2014/main" id="{EFE4164B-232C-4B6F-A24D-7F47CF6A505B}"/>
                  </a:ext>
                </a:extLst>
              </p:cNvPr>
              <p:cNvSpPr/>
              <p:nvPr/>
            </p:nvSpPr>
            <p:spPr>
              <a:xfrm>
                <a:off x="3111316" y="2410400"/>
                <a:ext cx="431528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7" name="Rectangle 16">
                <a:extLst>
                  <a:ext uri="{FF2B5EF4-FFF2-40B4-BE49-F238E27FC236}">
                    <a16:creationId xmlns:a16="http://schemas.microsoft.com/office/drawing/2014/main" id="{EFE4164B-232C-4B6F-A24D-7F47CF6A505B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11316" y="2410400"/>
                <a:ext cx="431528" cy="400110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Rectangle 19">
                <a:extLst>
                  <a:ext uri="{FF2B5EF4-FFF2-40B4-BE49-F238E27FC236}">
                    <a16:creationId xmlns:a16="http://schemas.microsoft.com/office/drawing/2014/main" id="{21DA1A76-C9D7-4D3C-8686-2A55FD5DEB05}"/>
                  </a:ext>
                </a:extLst>
              </p:cNvPr>
              <p:cNvSpPr/>
              <p:nvPr/>
            </p:nvSpPr>
            <p:spPr>
              <a:xfrm>
                <a:off x="1216681" y="3043745"/>
                <a:ext cx="541367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𝐴</m:t>
                      </m:r>
                    </m:oMath>
                  </m:oMathPara>
                </a14:m>
                <a:endParaRPr lang="en-US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20" name="Rectangle 19">
                <a:extLst>
                  <a:ext uri="{FF2B5EF4-FFF2-40B4-BE49-F238E27FC236}">
                    <a16:creationId xmlns:a16="http://schemas.microsoft.com/office/drawing/2014/main" id="{21DA1A76-C9D7-4D3C-8686-2A55FD5DEB05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16681" y="3043745"/>
                <a:ext cx="541367" cy="584775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Rectangle 20">
                <a:extLst>
                  <a:ext uri="{FF2B5EF4-FFF2-40B4-BE49-F238E27FC236}">
                    <a16:creationId xmlns:a16="http://schemas.microsoft.com/office/drawing/2014/main" id="{96647609-DF3F-4297-B40D-B194368B791A}"/>
                  </a:ext>
                </a:extLst>
              </p:cNvPr>
              <p:cNvSpPr/>
              <p:nvPr/>
            </p:nvSpPr>
            <p:spPr>
              <a:xfrm>
                <a:off x="3738643" y="3050858"/>
                <a:ext cx="507896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𝑏</m:t>
                      </m:r>
                    </m:oMath>
                  </m:oMathPara>
                </a14:m>
                <a:endParaRPr lang="en-US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21" name="Rectangle 20">
                <a:extLst>
                  <a:ext uri="{FF2B5EF4-FFF2-40B4-BE49-F238E27FC236}">
                    <a16:creationId xmlns:a16="http://schemas.microsoft.com/office/drawing/2014/main" id="{96647609-DF3F-4297-B40D-B194368B791A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38643" y="3050858"/>
                <a:ext cx="507896" cy="584775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Rectangle 2">
                <a:extLst>
                  <a:ext uri="{FF2B5EF4-FFF2-40B4-BE49-F238E27FC236}">
                    <a16:creationId xmlns:a16="http://schemas.microsoft.com/office/drawing/2014/main" id="{F803A7F9-D485-42F0-8136-98003ED28E53}"/>
                  </a:ext>
                </a:extLst>
              </p:cNvPr>
              <p:cNvSpPr/>
              <p:nvPr/>
            </p:nvSpPr>
            <p:spPr>
              <a:xfrm>
                <a:off x="2579439" y="2427111"/>
                <a:ext cx="468077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i="1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3" name="Rectangle 2">
                <a:extLst>
                  <a:ext uri="{FF2B5EF4-FFF2-40B4-BE49-F238E27FC236}">
                    <a16:creationId xmlns:a16="http://schemas.microsoft.com/office/drawing/2014/main" id="{F803A7F9-D485-42F0-8136-98003ED28E53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79439" y="2427111"/>
                <a:ext cx="468077" cy="523220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82091710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984B7A-8516-47FC-9176-8158CF0B5C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Linear Algebra Review</a:t>
            </a:r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9AE4632A-DB15-4E1E-AF6A-9808F8A025F0}"/>
              </a:ext>
            </a:extLst>
          </p:cNvPr>
          <p:cNvSpPr/>
          <p:nvPr/>
        </p:nvSpPr>
        <p:spPr>
          <a:xfrm>
            <a:off x="838200" y="1825625"/>
            <a:ext cx="1298331" cy="3031638"/>
          </a:xfrm>
          <a:prstGeom prst="rect">
            <a:avLst/>
          </a:prstGeom>
          <a:noFill/>
          <a:ln w="57150"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ADE29DC0-5F55-4C0F-9250-42464CEC0C31}"/>
                  </a:ext>
                </a:extLst>
              </p:cNvPr>
              <p:cNvSpPr/>
              <p:nvPr/>
            </p:nvSpPr>
            <p:spPr>
              <a:xfrm>
                <a:off x="5573737" y="1785332"/>
                <a:ext cx="5700815" cy="501675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457200" indent="-457200">
                  <a:buClr>
                    <a:schemeClr val="tx1"/>
                  </a:buClr>
                  <a:buFont typeface="Arial" panose="020B0604020202020204" pitchFamily="34" charset="0"/>
                  <a:buChar char="•"/>
                </a:pPr>
                <a:r>
                  <a:rPr lang="en-US" sz="3200" dirty="0"/>
                  <a:t>What are conditions for finding </a:t>
                </a:r>
                <a14:m>
                  <m:oMath xmlns:m="http://schemas.openxmlformats.org/officeDocument/2006/math">
                    <m:r>
                      <a:rPr lang="en-US" sz="320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US" sz="3200" dirty="0">
                    <a:latin typeface="Cambria Math" panose="02040503050406030204" pitchFamily="18" charset="0"/>
                  </a:rPr>
                  <a:t> </a:t>
                </a:r>
                <a:r>
                  <a:rPr lang="en-US" sz="3200" dirty="0"/>
                  <a:t>such that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𝐴𝑥</m:t>
                    </m:r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𝑏</m:t>
                    </m:r>
                  </m:oMath>
                </a14:m>
                <a:r>
                  <a:rPr lang="en-US" sz="3200" dirty="0"/>
                  <a:t>?</a:t>
                </a:r>
              </a:p>
              <a:p>
                <a:pPr marL="457200" indent="-457200">
                  <a:buClr>
                    <a:schemeClr val="tx1"/>
                  </a:buClr>
                  <a:buFont typeface="Arial" panose="020B0604020202020204" pitchFamily="34" charset="0"/>
                  <a:buChar char="•"/>
                </a:pPr>
                <a:endParaRPr lang="en-US" sz="3200" dirty="0"/>
              </a:p>
              <a:p>
                <a:pPr marL="457200" indent="-457200">
                  <a:buClr>
                    <a:schemeClr val="tx1"/>
                  </a:buClr>
                  <a:buFont typeface="Arial" panose="020B0604020202020204" pitchFamily="34" charset="0"/>
                  <a:buChar char="•"/>
                </a:pPr>
                <a:r>
                  <a:rPr lang="en-US" sz="3200" dirty="0"/>
                  <a:t>If the system is inconsistent, there are no solutions</a:t>
                </a:r>
              </a:p>
              <a:p>
                <a:pPr marL="457200" indent="-457200">
                  <a:buClr>
                    <a:schemeClr val="tx1"/>
                  </a:buClr>
                  <a:buFont typeface="Arial" panose="020B0604020202020204" pitchFamily="34" charset="0"/>
                  <a:buChar char="•"/>
                </a:pPr>
                <a:endParaRPr lang="en-US" sz="3200" dirty="0"/>
              </a:p>
              <a:p>
                <a:pPr marL="457200" indent="-457200">
                  <a:buClr>
                    <a:schemeClr val="tx1"/>
                  </a:buClr>
                  <a:buFont typeface="Arial" panose="020B0604020202020204" pitchFamily="34" charset="0"/>
                  <a:buChar char="•"/>
                </a:pPr>
                <a:r>
                  <a:rPr lang="en-US" sz="3200" dirty="0"/>
                  <a:t>Can check for consistency by looking at the rank of the coefficient matrix and the augmented matrix</a:t>
                </a:r>
              </a:p>
            </p:txBody>
          </p:sp>
        </mc:Choice>
        <mc:Fallback xmlns=""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ADE29DC0-5F55-4C0F-9250-42464CEC0C31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73737" y="1785332"/>
                <a:ext cx="5700815" cy="5016758"/>
              </a:xfrm>
              <a:prstGeom prst="rect">
                <a:avLst/>
              </a:prstGeom>
              <a:blipFill>
                <a:blip r:embed="rId2"/>
                <a:stretch>
                  <a:fillRect l="-2457" t="-1580" b="-303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E34C0BD3-17FA-4C89-B440-C5B1EB2729FE}"/>
                  </a:ext>
                </a:extLst>
              </p:cNvPr>
              <p:cNvSpPr/>
              <p:nvPr/>
            </p:nvSpPr>
            <p:spPr>
              <a:xfrm>
                <a:off x="305260" y="3156778"/>
                <a:ext cx="37459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𝑛</m:t>
                      </m:r>
                    </m:oMath>
                  </m:oMathPara>
                </a14:m>
                <a:endParaRPr lang="en-US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E34C0BD3-17FA-4C89-B440-C5B1EB2729FE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5260" y="3156778"/>
                <a:ext cx="374590" cy="369332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1BE03EE9-5338-44CC-A0E3-C885075F2E77}"/>
                  </a:ext>
                </a:extLst>
              </p:cNvPr>
              <p:cNvSpPr/>
              <p:nvPr/>
            </p:nvSpPr>
            <p:spPr>
              <a:xfrm>
                <a:off x="1290260" y="4981577"/>
                <a:ext cx="399597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𝑑</m:t>
                      </m:r>
                    </m:oMath>
                  </m:oMathPara>
                </a14:m>
                <a:endParaRPr lang="en-US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1BE03EE9-5338-44CC-A0E3-C885075F2E77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90260" y="4981577"/>
                <a:ext cx="399597" cy="40011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Rectangle 9">
            <a:extLst>
              <a:ext uri="{FF2B5EF4-FFF2-40B4-BE49-F238E27FC236}">
                <a16:creationId xmlns:a16="http://schemas.microsoft.com/office/drawing/2014/main" id="{369E2A8B-A49E-4FA9-B2FB-F51DC002BD82}"/>
              </a:ext>
            </a:extLst>
          </p:cNvPr>
          <p:cNvSpPr/>
          <p:nvPr/>
        </p:nvSpPr>
        <p:spPr>
          <a:xfrm>
            <a:off x="2601116" y="1825625"/>
            <a:ext cx="398585" cy="1489075"/>
          </a:xfrm>
          <a:prstGeom prst="rect">
            <a:avLst/>
          </a:prstGeom>
          <a:noFill/>
          <a:ln w="57150">
            <a:solidFill>
              <a:srgbClr val="00B05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Rectangle 11">
                <a:extLst>
                  <a:ext uri="{FF2B5EF4-FFF2-40B4-BE49-F238E27FC236}">
                    <a16:creationId xmlns:a16="http://schemas.microsoft.com/office/drawing/2014/main" id="{9853D185-B675-497D-BE00-CB16F72C7CBD}"/>
                  </a:ext>
                </a:extLst>
              </p:cNvPr>
              <p:cNvSpPr/>
              <p:nvPr/>
            </p:nvSpPr>
            <p:spPr>
              <a:xfrm>
                <a:off x="2171718" y="2410400"/>
                <a:ext cx="399597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𝑑</m:t>
                      </m:r>
                    </m:oMath>
                  </m:oMathPara>
                </a14:m>
                <a:endParaRPr lang="en-US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12" name="Rectangle 11">
                <a:extLst>
                  <a:ext uri="{FF2B5EF4-FFF2-40B4-BE49-F238E27FC236}">
                    <a16:creationId xmlns:a16="http://schemas.microsoft.com/office/drawing/2014/main" id="{9853D185-B675-497D-BE00-CB16F72C7CBD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71718" y="2410400"/>
                <a:ext cx="399597" cy="400110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Rectangle 12">
                <a:extLst>
                  <a:ext uri="{FF2B5EF4-FFF2-40B4-BE49-F238E27FC236}">
                    <a16:creationId xmlns:a16="http://schemas.microsoft.com/office/drawing/2014/main" id="{796109F9-E905-4D8E-A88E-B5A61C5E3DEB}"/>
                  </a:ext>
                </a:extLst>
              </p:cNvPr>
              <p:cNvSpPr/>
              <p:nvPr/>
            </p:nvSpPr>
            <p:spPr>
              <a:xfrm>
                <a:off x="2601116" y="3343246"/>
                <a:ext cx="385041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1</m:t>
                      </m:r>
                    </m:oMath>
                  </m:oMathPara>
                </a14:m>
                <a:endParaRPr lang="en-US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13" name="Rectangle 12">
                <a:extLst>
                  <a:ext uri="{FF2B5EF4-FFF2-40B4-BE49-F238E27FC236}">
                    <a16:creationId xmlns:a16="http://schemas.microsoft.com/office/drawing/2014/main" id="{796109F9-E905-4D8E-A88E-B5A61C5E3DEB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01116" y="3343246"/>
                <a:ext cx="385041" cy="400110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Rectangle 13">
            <a:extLst>
              <a:ext uri="{FF2B5EF4-FFF2-40B4-BE49-F238E27FC236}">
                <a16:creationId xmlns:a16="http://schemas.microsoft.com/office/drawing/2014/main" id="{CC35C082-1390-4713-91EF-C3B370952147}"/>
              </a:ext>
            </a:extLst>
          </p:cNvPr>
          <p:cNvSpPr/>
          <p:nvPr/>
        </p:nvSpPr>
        <p:spPr>
          <a:xfrm>
            <a:off x="3793298" y="1825624"/>
            <a:ext cx="398585" cy="3031638"/>
          </a:xfrm>
          <a:prstGeom prst="rect">
            <a:avLst/>
          </a:prstGeom>
          <a:noFill/>
          <a:ln w="57150"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Rectangle 14">
                <a:extLst>
                  <a:ext uri="{FF2B5EF4-FFF2-40B4-BE49-F238E27FC236}">
                    <a16:creationId xmlns:a16="http://schemas.microsoft.com/office/drawing/2014/main" id="{881FFB1F-EF69-4C18-9B81-00543A9C6C1D}"/>
                  </a:ext>
                </a:extLst>
              </p:cNvPr>
              <p:cNvSpPr/>
              <p:nvPr/>
            </p:nvSpPr>
            <p:spPr>
              <a:xfrm>
                <a:off x="3327080" y="3156777"/>
                <a:ext cx="37459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𝑛</m:t>
                      </m:r>
                    </m:oMath>
                  </m:oMathPara>
                </a14:m>
                <a:endParaRPr lang="en-US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15" name="Rectangle 14">
                <a:extLst>
                  <a:ext uri="{FF2B5EF4-FFF2-40B4-BE49-F238E27FC236}">
                    <a16:creationId xmlns:a16="http://schemas.microsoft.com/office/drawing/2014/main" id="{881FFB1F-EF69-4C18-9B81-00543A9C6C1D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27080" y="3156777"/>
                <a:ext cx="374590" cy="369332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Rectangle 15">
                <a:extLst>
                  <a:ext uri="{FF2B5EF4-FFF2-40B4-BE49-F238E27FC236}">
                    <a16:creationId xmlns:a16="http://schemas.microsoft.com/office/drawing/2014/main" id="{A6FBD636-81EC-499D-B6CF-392BC7E22A2E}"/>
                  </a:ext>
                </a:extLst>
              </p:cNvPr>
              <p:cNvSpPr/>
              <p:nvPr/>
            </p:nvSpPr>
            <p:spPr>
              <a:xfrm>
                <a:off x="3806842" y="4981577"/>
                <a:ext cx="385041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1</m:t>
                      </m:r>
                    </m:oMath>
                  </m:oMathPara>
                </a14:m>
                <a:endParaRPr lang="en-US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16" name="Rectangle 15">
                <a:extLst>
                  <a:ext uri="{FF2B5EF4-FFF2-40B4-BE49-F238E27FC236}">
                    <a16:creationId xmlns:a16="http://schemas.microsoft.com/office/drawing/2014/main" id="{A6FBD636-81EC-499D-B6CF-392BC7E22A2E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06842" y="4981577"/>
                <a:ext cx="385041" cy="400110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Rectangle 16">
                <a:extLst>
                  <a:ext uri="{FF2B5EF4-FFF2-40B4-BE49-F238E27FC236}">
                    <a16:creationId xmlns:a16="http://schemas.microsoft.com/office/drawing/2014/main" id="{EFE4164B-232C-4B6F-A24D-7F47CF6A505B}"/>
                  </a:ext>
                </a:extLst>
              </p:cNvPr>
              <p:cNvSpPr/>
              <p:nvPr/>
            </p:nvSpPr>
            <p:spPr>
              <a:xfrm>
                <a:off x="3111316" y="2410400"/>
                <a:ext cx="431528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7" name="Rectangle 16">
                <a:extLst>
                  <a:ext uri="{FF2B5EF4-FFF2-40B4-BE49-F238E27FC236}">
                    <a16:creationId xmlns:a16="http://schemas.microsoft.com/office/drawing/2014/main" id="{EFE4164B-232C-4B6F-A24D-7F47CF6A505B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11316" y="2410400"/>
                <a:ext cx="431528" cy="400110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Rectangle 19">
                <a:extLst>
                  <a:ext uri="{FF2B5EF4-FFF2-40B4-BE49-F238E27FC236}">
                    <a16:creationId xmlns:a16="http://schemas.microsoft.com/office/drawing/2014/main" id="{21DA1A76-C9D7-4D3C-8686-2A55FD5DEB05}"/>
                  </a:ext>
                </a:extLst>
              </p:cNvPr>
              <p:cNvSpPr/>
              <p:nvPr/>
            </p:nvSpPr>
            <p:spPr>
              <a:xfrm>
                <a:off x="1216681" y="3043745"/>
                <a:ext cx="541367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𝐴</m:t>
                      </m:r>
                    </m:oMath>
                  </m:oMathPara>
                </a14:m>
                <a:endParaRPr lang="en-US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20" name="Rectangle 19">
                <a:extLst>
                  <a:ext uri="{FF2B5EF4-FFF2-40B4-BE49-F238E27FC236}">
                    <a16:creationId xmlns:a16="http://schemas.microsoft.com/office/drawing/2014/main" id="{21DA1A76-C9D7-4D3C-8686-2A55FD5DEB05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16681" y="3043745"/>
                <a:ext cx="541367" cy="584775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Rectangle 20">
                <a:extLst>
                  <a:ext uri="{FF2B5EF4-FFF2-40B4-BE49-F238E27FC236}">
                    <a16:creationId xmlns:a16="http://schemas.microsoft.com/office/drawing/2014/main" id="{96647609-DF3F-4297-B40D-B194368B791A}"/>
                  </a:ext>
                </a:extLst>
              </p:cNvPr>
              <p:cNvSpPr/>
              <p:nvPr/>
            </p:nvSpPr>
            <p:spPr>
              <a:xfrm>
                <a:off x="3738643" y="3050858"/>
                <a:ext cx="507896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𝑏</m:t>
                      </m:r>
                    </m:oMath>
                  </m:oMathPara>
                </a14:m>
                <a:endParaRPr lang="en-US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21" name="Rectangle 20">
                <a:extLst>
                  <a:ext uri="{FF2B5EF4-FFF2-40B4-BE49-F238E27FC236}">
                    <a16:creationId xmlns:a16="http://schemas.microsoft.com/office/drawing/2014/main" id="{96647609-DF3F-4297-B40D-B194368B791A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38643" y="3050858"/>
                <a:ext cx="507896" cy="584775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Rectangle 2">
                <a:extLst>
                  <a:ext uri="{FF2B5EF4-FFF2-40B4-BE49-F238E27FC236}">
                    <a16:creationId xmlns:a16="http://schemas.microsoft.com/office/drawing/2014/main" id="{F803A7F9-D485-42F0-8136-98003ED28E53}"/>
                  </a:ext>
                </a:extLst>
              </p:cNvPr>
              <p:cNvSpPr/>
              <p:nvPr/>
            </p:nvSpPr>
            <p:spPr>
              <a:xfrm>
                <a:off x="2579439" y="2427111"/>
                <a:ext cx="468077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i="1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3" name="Rectangle 2">
                <a:extLst>
                  <a:ext uri="{FF2B5EF4-FFF2-40B4-BE49-F238E27FC236}">
                    <a16:creationId xmlns:a16="http://schemas.microsoft.com/office/drawing/2014/main" id="{F803A7F9-D485-42F0-8136-98003ED28E53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79439" y="2427111"/>
                <a:ext cx="468077" cy="523220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47725992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984B7A-8516-47FC-9176-8158CF0B5C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Linear Algebra Review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15255D49-9D60-44DD-910D-2EBD0529DEC9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690688"/>
                <a:ext cx="10515600" cy="4351338"/>
              </a:xfrm>
            </p:spPr>
            <p:txBody>
              <a:bodyPr>
                <a:normAutofit/>
              </a:bodyPr>
              <a:lstStyle/>
              <a:p>
                <a:pPr>
                  <a:buClr>
                    <a:schemeClr val="tx1"/>
                  </a:buClr>
                </a:pPr>
                <a:r>
                  <a:rPr lang="en-US" sz="3200" b="0" dirty="0"/>
                  <a:t>For a square matrix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𝐴</m:t>
                    </m:r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∈</m:t>
                    </m:r>
                    <m:sSup>
                      <m:sSupPr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ℝ</m:t>
                        </m:r>
                      </m:e>
                      <m:sup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×</m:t>
                        </m:r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sup>
                    </m:sSup>
                  </m:oMath>
                </a14:m>
                <a:r>
                  <a:rPr lang="en-US" sz="3200" dirty="0"/>
                  <a:t>, if </a:t>
                </a:r>
                <a14:m>
                  <m:oMath xmlns:m="http://schemas.openxmlformats.org/officeDocument/2006/math">
                    <m:r>
                      <a:rPr lang="en-US" sz="32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𝐴</m:t>
                    </m:r>
                  </m:oMath>
                </a14:m>
                <a:r>
                  <a:rPr lang="en-US" sz="3200" dirty="0"/>
                  <a:t> is full rank, i.e.,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3200" b="0" i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rank</m:t>
                    </m:r>
                    <m:d>
                      <m:dPr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</m:d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en-US" sz="3200" dirty="0"/>
                  <a:t>, then </a:t>
                </a:r>
                <a14:m>
                  <m:oMath xmlns:m="http://schemas.openxmlformats.org/officeDocument/2006/math">
                    <m:r>
                      <a:rPr lang="en-US" sz="32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𝐴</m:t>
                    </m:r>
                  </m:oMath>
                </a14:m>
                <a:r>
                  <a:rPr lang="en-US" sz="3200" dirty="0"/>
                  <a:t> has an inverse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  <m:sup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−1</m:t>
                        </m:r>
                      </m:sup>
                    </m:sSup>
                  </m:oMath>
                </a14:m>
                <a:r>
                  <a:rPr lang="en-US" sz="3200" dirty="0">
                    <a:solidFill>
                      <a:srgbClr val="C00000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US" sz="32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∈</m:t>
                    </m:r>
                    <m:sSup>
                      <m:sSupPr>
                        <m:ctrlP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ℝ</m:t>
                        </m:r>
                      </m:e>
                      <m:sup>
                        <m: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×</m:t>
                        </m:r>
                        <m: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sup>
                    </m:sSup>
                  </m:oMath>
                </a14:m>
                <a:r>
                  <a:rPr lang="en-US" sz="3200" dirty="0"/>
                  <a:t> such that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𝐴</m:t>
                    </m:r>
                    <m:sSup>
                      <m:sSupPr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  <m:sup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−1</m:t>
                        </m:r>
                      </m:sup>
                    </m:sSup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  <m:sup>
                        <m: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−1</m:t>
                        </m:r>
                      </m:sup>
                    </m:sSup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𝐴</m:t>
                    </m:r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𝕀</m:t>
                        </m:r>
                      </m:e>
                      <m:sub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</m:oMath>
                </a14:m>
                <a:endParaRPr lang="en-US" sz="3200" dirty="0"/>
              </a:p>
              <a:p>
                <a:pPr>
                  <a:buClr>
                    <a:schemeClr val="tx1"/>
                  </a:buClr>
                </a:pPr>
                <a:endParaRPr lang="en-US" sz="3200" dirty="0"/>
              </a:p>
              <a:p>
                <a:pPr>
                  <a:buClr>
                    <a:schemeClr val="tx1"/>
                  </a:buClr>
                </a:pPr>
                <a:endParaRPr lang="en-US" sz="3200" dirty="0"/>
              </a:p>
              <a:p>
                <a:pPr>
                  <a:buClr>
                    <a:schemeClr val="tx1"/>
                  </a:buClr>
                </a:pPr>
                <a:r>
                  <a:rPr lang="en-US" sz="3200" b="0" dirty="0"/>
                  <a:t>For a general matrix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𝐴</m:t>
                    </m:r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∈</m:t>
                    </m:r>
                    <m:sSup>
                      <m:sSupPr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ℝ</m:t>
                        </m:r>
                      </m:e>
                      <m:sup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×</m:t>
                        </m:r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𝑑</m:t>
                        </m:r>
                      </m:sup>
                    </m:sSup>
                  </m:oMath>
                </a14:m>
                <a:r>
                  <a:rPr lang="en-US" sz="3200" dirty="0"/>
                  <a:t> with linearly independent columns, the Moore-Penrose inverse/pseudoinverse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  <m:sup>
                        <m:r>
                          <m:rPr>
                            <m:nor/>
                          </m:rPr>
                          <a:rPr lang="en-US" smtClean="0">
                            <a:solidFill>
                              <a:srgbClr val="C00000"/>
                            </a:solidFill>
                          </a:rPr>
                          <m:t>†</m:t>
                        </m:r>
                      </m:sup>
                    </m:sSup>
                  </m:oMath>
                </a14:m>
                <a:r>
                  <a:rPr lang="en-US" sz="3200" dirty="0"/>
                  <a:t> of </a:t>
                </a:r>
                <a14:m>
                  <m:oMath xmlns:m="http://schemas.openxmlformats.org/officeDocument/2006/math">
                    <m:r>
                      <a:rPr lang="en-US" sz="32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𝐴</m:t>
                    </m:r>
                  </m:oMath>
                </a14:m>
                <a:r>
                  <a:rPr lang="en-US" sz="3200" dirty="0"/>
                  <a:t> satisfies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  <m:sup>
                        <m:r>
                          <m:rPr>
                            <m:nor/>
                          </m:rPr>
                          <a:rPr lang="en-US" sz="3200">
                            <a:solidFill>
                              <a:srgbClr val="C00000"/>
                            </a:solidFill>
                          </a:rPr>
                          <m:t>†</m:t>
                        </m:r>
                      </m:sup>
                    </m:sSup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p>
                              <m:sSupPr>
                                <m:ctrlPr>
                                  <a:rPr lang="en-US" sz="32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sz="32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𝐴</m:t>
                                </m:r>
                              </m:e>
                              <m:sup>
                                <m:r>
                                  <a:rPr lang="en-US" sz="32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⊤</m:t>
                                </m:r>
                              </m:sup>
                            </m:sSup>
                            <m: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𝐴</m:t>
                            </m:r>
                          </m:e>
                        </m:d>
                      </m:e>
                      <m:sup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−1</m:t>
                        </m:r>
                      </m:sup>
                    </m:sSup>
                    <m:sSup>
                      <m:sSupPr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  <m:sup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⊤</m:t>
                        </m:r>
                      </m:sup>
                    </m:sSup>
                  </m:oMath>
                </a14:m>
                <a:r>
                  <a:rPr lang="en-US" sz="3200" dirty="0"/>
                  <a:t> so that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  <m:sup>
                        <m:r>
                          <m:rPr>
                            <m:nor/>
                          </m:rPr>
                          <a:rPr lang="en-US" sz="3200">
                            <a:solidFill>
                              <a:srgbClr val="C00000"/>
                            </a:solidFill>
                          </a:rPr>
                          <m:t>†</m:t>
                        </m:r>
                      </m:sup>
                    </m:sSup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𝐴</m:t>
                    </m:r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𝕀</m:t>
                        </m:r>
                      </m:e>
                      <m:sub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𝑑</m:t>
                        </m:r>
                      </m:sub>
                    </m:sSub>
                  </m:oMath>
                </a14:m>
                <a:r>
                  <a:rPr lang="en-US" sz="3200" dirty="0"/>
                  <a:t> 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15255D49-9D60-44DD-910D-2EBD0529DEC9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690688"/>
                <a:ext cx="10515600" cy="4351338"/>
              </a:xfrm>
              <a:blipFill>
                <a:blip r:embed="rId3"/>
                <a:stretch>
                  <a:fillRect l="-1333" t="-280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12875759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984B7A-8516-47FC-9176-8158CF0B5C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Linear Algebra Review</a:t>
            </a:r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9AE4632A-DB15-4E1E-AF6A-9808F8A025F0}"/>
              </a:ext>
            </a:extLst>
          </p:cNvPr>
          <p:cNvSpPr/>
          <p:nvPr/>
        </p:nvSpPr>
        <p:spPr>
          <a:xfrm>
            <a:off x="838200" y="1825625"/>
            <a:ext cx="1298331" cy="3031638"/>
          </a:xfrm>
          <a:prstGeom prst="rect">
            <a:avLst/>
          </a:prstGeom>
          <a:noFill/>
          <a:ln w="57150"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ADE29DC0-5F55-4C0F-9250-42464CEC0C31}"/>
                  </a:ext>
                </a:extLst>
              </p:cNvPr>
              <p:cNvSpPr/>
              <p:nvPr/>
            </p:nvSpPr>
            <p:spPr>
              <a:xfrm>
                <a:off x="5573737" y="1785332"/>
                <a:ext cx="5700815" cy="403187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457200" indent="-457200">
                  <a:buClr>
                    <a:schemeClr val="tx1"/>
                  </a:buClr>
                  <a:buFont typeface="Arial" panose="020B0604020202020204" pitchFamily="34" charset="0"/>
                  <a:buChar char="•"/>
                </a:pPr>
                <a:r>
                  <a:rPr lang="en-US" sz="3200" dirty="0"/>
                  <a:t>What are conditions for finding </a:t>
                </a:r>
                <a14:m>
                  <m:oMath xmlns:m="http://schemas.openxmlformats.org/officeDocument/2006/math">
                    <m:r>
                      <a:rPr lang="en-US" sz="320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US" sz="3200" dirty="0">
                    <a:latin typeface="Cambria Math" panose="02040503050406030204" pitchFamily="18" charset="0"/>
                  </a:rPr>
                  <a:t> </a:t>
                </a:r>
                <a:r>
                  <a:rPr lang="en-US" sz="3200" dirty="0"/>
                  <a:t>such that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𝐴𝑥</m:t>
                    </m:r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𝑏</m:t>
                    </m:r>
                  </m:oMath>
                </a14:m>
                <a:r>
                  <a:rPr lang="en-US" sz="3200" dirty="0"/>
                  <a:t>?</a:t>
                </a:r>
              </a:p>
              <a:p>
                <a:pPr marL="457200" indent="-457200">
                  <a:buClr>
                    <a:schemeClr val="tx1"/>
                  </a:buClr>
                  <a:buFont typeface="Arial" panose="020B0604020202020204" pitchFamily="34" charset="0"/>
                  <a:buChar char="•"/>
                </a:pPr>
                <a:endParaRPr lang="en-US" sz="3200" dirty="0"/>
              </a:p>
              <a:p>
                <a:pPr marL="457200" indent="-457200">
                  <a:buClr>
                    <a:schemeClr val="tx1"/>
                  </a:buClr>
                  <a:buFont typeface="Arial" panose="020B0604020202020204" pitchFamily="34" charset="0"/>
                  <a:buChar char="•"/>
                </a:pPr>
                <a:r>
                  <a:rPr lang="en-US" sz="3200" dirty="0"/>
                  <a:t>If the system is inconsistent, there are no solutions</a:t>
                </a:r>
              </a:p>
              <a:p>
                <a:pPr marL="457200" indent="-457200">
                  <a:buClr>
                    <a:schemeClr val="tx1"/>
                  </a:buClr>
                  <a:buFont typeface="Arial" panose="020B0604020202020204" pitchFamily="34" charset="0"/>
                  <a:buChar char="•"/>
                </a:pPr>
                <a:r>
                  <a:rPr lang="en-US" sz="3200" dirty="0"/>
                  <a:t>If the system is consistent and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𝑑</m:t>
                    </m:r>
                  </m:oMath>
                </a14:m>
                <a:r>
                  <a:rPr lang="en-US" sz="3200" dirty="0"/>
                  <a:t>, then there is a single solution, </a:t>
                </a:r>
                <a14:m>
                  <m:oMath xmlns:m="http://schemas.openxmlformats.org/officeDocument/2006/math">
                    <m:r>
                      <a:rPr lang="en-US" sz="32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32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  <m:sup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−1</m:t>
                        </m:r>
                      </m:sup>
                    </m:sSup>
                    <m:r>
                      <a:rPr lang="en-US" sz="32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𝑏</m:t>
                    </m:r>
                  </m:oMath>
                </a14:m>
                <a:endParaRPr lang="en-US" sz="3200" dirty="0"/>
              </a:p>
            </p:txBody>
          </p:sp>
        </mc:Choice>
        <mc:Fallback xmlns=""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ADE29DC0-5F55-4C0F-9250-42464CEC0C31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73737" y="1785332"/>
                <a:ext cx="5700815" cy="4031873"/>
              </a:xfrm>
              <a:prstGeom prst="rect">
                <a:avLst/>
              </a:prstGeom>
              <a:blipFill>
                <a:blip r:embed="rId2"/>
                <a:stretch>
                  <a:fillRect l="-2457" t="-1967" r="-2244" b="-423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E34C0BD3-17FA-4C89-B440-C5B1EB2729FE}"/>
                  </a:ext>
                </a:extLst>
              </p:cNvPr>
              <p:cNvSpPr/>
              <p:nvPr/>
            </p:nvSpPr>
            <p:spPr>
              <a:xfrm>
                <a:off x="305260" y="3156778"/>
                <a:ext cx="37459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𝑛</m:t>
                      </m:r>
                    </m:oMath>
                  </m:oMathPara>
                </a14:m>
                <a:endParaRPr lang="en-US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E34C0BD3-17FA-4C89-B440-C5B1EB2729FE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5260" y="3156778"/>
                <a:ext cx="374590" cy="369332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1BE03EE9-5338-44CC-A0E3-C885075F2E77}"/>
                  </a:ext>
                </a:extLst>
              </p:cNvPr>
              <p:cNvSpPr/>
              <p:nvPr/>
            </p:nvSpPr>
            <p:spPr>
              <a:xfrm>
                <a:off x="1290260" y="4981577"/>
                <a:ext cx="399597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𝑑</m:t>
                      </m:r>
                    </m:oMath>
                  </m:oMathPara>
                </a14:m>
                <a:endParaRPr lang="en-US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1BE03EE9-5338-44CC-A0E3-C885075F2E77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90260" y="4981577"/>
                <a:ext cx="399597" cy="40011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Rectangle 9">
            <a:extLst>
              <a:ext uri="{FF2B5EF4-FFF2-40B4-BE49-F238E27FC236}">
                <a16:creationId xmlns:a16="http://schemas.microsoft.com/office/drawing/2014/main" id="{369E2A8B-A49E-4FA9-B2FB-F51DC002BD82}"/>
              </a:ext>
            </a:extLst>
          </p:cNvPr>
          <p:cNvSpPr/>
          <p:nvPr/>
        </p:nvSpPr>
        <p:spPr>
          <a:xfrm>
            <a:off x="2601116" y="1825625"/>
            <a:ext cx="398585" cy="1489075"/>
          </a:xfrm>
          <a:prstGeom prst="rect">
            <a:avLst/>
          </a:prstGeom>
          <a:noFill/>
          <a:ln w="57150">
            <a:solidFill>
              <a:srgbClr val="00B05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Rectangle 11">
                <a:extLst>
                  <a:ext uri="{FF2B5EF4-FFF2-40B4-BE49-F238E27FC236}">
                    <a16:creationId xmlns:a16="http://schemas.microsoft.com/office/drawing/2014/main" id="{9853D185-B675-497D-BE00-CB16F72C7CBD}"/>
                  </a:ext>
                </a:extLst>
              </p:cNvPr>
              <p:cNvSpPr/>
              <p:nvPr/>
            </p:nvSpPr>
            <p:spPr>
              <a:xfrm>
                <a:off x="2171718" y="2410400"/>
                <a:ext cx="399597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𝑑</m:t>
                      </m:r>
                    </m:oMath>
                  </m:oMathPara>
                </a14:m>
                <a:endParaRPr lang="en-US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12" name="Rectangle 11">
                <a:extLst>
                  <a:ext uri="{FF2B5EF4-FFF2-40B4-BE49-F238E27FC236}">
                    <a16:creationId xmlns:a16="http://schemas.microsoft.com/office/drawing/2014/main" id="{9853D185-B675-497D-BE00-CB16F72C7CBD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71718" y="2410400"/>
                <a:ext cx="399597" cy="400110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Rectangle 12">
                <a:extLst>
                  <a:ext uri="{FF2B5EF4-FFF2-40B4-BE49-F238E27FC236}">
                    <a16:creationId xmlns:a16="http://schemas.microsoft.com/office/drawing/2014/main" id="{796109F9-E905-4D8E-A88E-B5A61C5E3DEB}"/>
                  </a:ext>
                </a:extLst>
              </p:cNvPr>
              <p:cNvSpPr/>
              <p:nvPr/>
            </p:nvSpPr>
            <p:spPr>
              <a:xfrm>
                <a:off x="2601116" y="3343246"/>
                <a:ext cx="385041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1</m:t>
                      </m:r>
                    </m:oMath>
                  </m:oMathPara>
                </a14:m>
                <a:endParaRPr lang="en-US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13" name="Rectangle 12">
                <a:extLst>
                  <a:ext uri="{FF2B5EF4-FFF2-40B4-BE49-F238E27FC236}">
                    <a16:creationId xmlns:a16="http://schemas.microsoft.com/office/drawing/2014/main" id="{796109F9-E905-4D8E-A88E-B5A61C5E3DEB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01116" y="3343246"/>
                <a:ext cx="385041" cy="400110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Rectangle 13">
            <a:extLst>
              <a:ext uri="{FF2B5EF4-FFF2-40B4-BE49-F238E27FC236}">
                <a16:creationId xmlns:a16="http://schemas.microsoft.com/office/drawing/2014/main" id="{CC35C082-1390-4713-91EF-C3B370952147}"/>
              </a:ext>
            </a:extLst>
          </p:cNvPr>
          <p:cNvSpPr/>
          <p:nvPr/>
        </p:nvSpPr>
        <p:spPr>
          <a:xfrm>
            <a:off x="3793298" y="1825624"/>
            <a:ext cx="398585" cy="3031638"/>
          </a:xfrm>
          <a:prstGeom prst="rect">
            <a:avLst/>
          </a:prstGeom>
          <a:noFill/>
          <a:ln w="57150"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Rectangle 14">
                <a:extLst>
                  <a:ext uri="{FF2B5EF4-FFF2-40B4-BE49-F238E27FC236}">
                    <a16:creationId xmlns:a16="http://schemas.microsoft.com/office/drawing/2014/main" id="{881FFB1F-EF69-4C18-9B81-00543A9C6C1D}"/>
                  </a:ext>
                </a:extLst>
              </p:cNvPr>
              <p:cNvSpPr/>
              <p:nvPr/>
            </p:nvSpPr>
            <p:spPr>
              <a:xfrm>
                <a:off x="3327080" y="3156777"/>
                <a:ext cx="37459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𝑛</m:t>
                      </m:r>
                    </m:oMath>
                  </m:oMathPara>
                </a14:m>
                <a:endParaRPr lang="en-US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15" name="Rectangle 14">
                <a:extLst>
                  <a:ext uri="{FF2B5EF4-FFF2-40B4-BE49-F238E27FC236}">
                    <a16:creationId xmlns:a16="http://schemas.microsoft.com/office/drawing/2014/main" id="{881FFB1F-EF69-4C18-9B81-00543A9C6C1D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27080" y="3156777"/>
                <a:ext cx="374590" cy="369332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Rectangle 15">
                <a:extLst>
                  <a:ext uri="{FF2B5EF4-FFF2-40B4-BE49-F238E27FC236}">
                    <a16:creationId xmlns:a16="http://schemas.microsoft.com/office/drawing/2014/main" id="{A6FBD636-81EC-499D-B6CF-392BC7E22A2E}"/>
                  </a:ext>
                </a:extLst>
              </p:cNvPr>
              <p:cNvSpPr/>
              <p:nvPr/>
            </p:nvSpPr>
            <p:spPr>
              <a:xfrm>
                <a:off x="3806842" y="4981577"/>
                <a:ext cx="385041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1</m:t>
                      </m:r>
                    </m:oMath>
                  </m:oMathPara>
                </a14:m>
                <a:endParaRPr lang="en-US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16" name="Rectangle 15">
                <a:extLst>
                  <a:ext uri="{FF2B5EF4-FFF2-40B4-BE49-F238E27FC236}">
                    <a16:creationId xmlns:a16="http://schemas.microsoft.com/office/drawing/2014/main" id="{A6FBD636-81EC-499D-B6CF-392BC7E22A2E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06842" y="4981577"/>
                <a:ext cx="385041" cy="400110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Rectangle 16">
                <a:extLst>
                  <a:ext uri="{FF2B5EF4-FFF2-40B4-BE49-F238E27FC236}">
                    <a16:creationId xmlns:a16="http://schemas.microsoft.com/office/drawing/2014/main" id="{EFE4164B-232C-4B6F-A24D-7F47CF6A505B}"/>
                  </a:ext>
                </a:extLst>
              </p:cNvPr>
              <p:cNvSpPr/>
              <p:nvPr/>
            </p:nvSpPr>
            <p:spPr>
              <a:xfrm>
                <a:off x="3111316" y="2410400"/>
                <a:ext cx="431528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7" name="Rectangle 16">
                <a:extLst>
                  <a:ext uri="{FF2B5EF4-FFF2-40B4-BE49-F238E27FC236}">
                    <a16:creationId xmlns:a16="http://schemas.microsoft.com/office/drawing/2014/main" id="{EFE4164B-232C-4B6F-A24D-7F47CF6A505B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11316" y="2410400"/>
                <a:ext cx="431528" cy="400110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Rectangle 19">
                <a:extLst>
                  <a:ext uri="{FF2B5EF4-FFF2-40B4-BE49-F238E27FC236}">
                    <a16:creationId xmlns:a16="http://schemas.microsoft.com/office/drawing/2014/main" id="{21DA1A76-C9D7-4D3C-8686-2A55FD5DEB05}"/>
                  </a:ext>
                </a:extLst>
              </p:cNvPr>
              <p:cNvSpPr/>
              <p:nvPr/>
            </p:nvSpPr>
            <p:spPr>
              <a:xfrm>
                <a:off x="1216681" y="3043745"/>
                <a:ext cx="541367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𝐴</m:t>
                      </m:r>
                    </m:oMath>
                  </m:oMathPara>
                </a14:m>
                <a:endParaRPr lang="en-US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20" name="Rectangle 19">
                <a:extLst>
                  <a:ext uri="{FF2B5EF4-FFF2-40B4-BE49-F238E27FC236}">
                    <a16:creationId xmlns:a16="http://schemas.microsoft.com/office/drawing/2014/main" id="{21DA1A76-C9D7-4D3C-8686-2A55FD5DEB05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16681" y="3043745"/>
                <a:ext cx="541367" cy="584775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Rectangle 20">
                <a:extLst>
                  <a:ext uri="{FF2B5EF4-FFF2-40B4-BE49-F238E27FC236}">
                    <a16:creationId xmlns:a16="http://schemas.microsoft.com/office/drawing/2014/main" id="{96647609-DF3F-4297-B40D-B194368B791A}"/>
                  </a:ext>
                </a:extLst>
              </p:cNvPr>
              <p:cNvSpPr/>
              <p:nvPr/>
            </p:nvSpPr>
            <p:spPr>
              <a:xfrm>
                <a:off x="3738643" y="3050858"/>
                <a:ext cx="507896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𝑏</m:t>
                      </m:r>
                    </m:oMath>
                  </m:oMathPara>
                </a14:m>
                <a:endParaRPr lang="en-US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21" name="Rectangle 20">
                <a:extLst>
                  <a:ext uri="{FF2B5EF4-FFF2-40B4-BE49-F238E27FC236}">
                    <a16:creationId xmlns:a16="http://schemas.microsoft.com/office/drawing/2014/main" id="{96647609-DF3F-4297-B40D-B194368B791A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38643" y="3050858"/>
                <a:ext cx="507896" cy="584775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Rectangle 2">
                <a:extLst>
                  <a:ext uri="{FF2B5EF4-FFF2-40B4-BE49-F238E27FC236}">
                    <a16:creationId xmlns:a16="http://schemas.microsoft.com/office/drawing/2014/main" id="{F803A7F9-D485-42F0-8136-98003ED28E53}"/>
                  </a:ext>
                </a:extLst>
              </p:cNvPr>
              <p:cNvSpPr/>
              <p:nvPr/>
            </p:nvSpPr>
            <p:spPr>
              <a:xfrm>
                <a:off x="2579439" y="2427111"/>
                <a:ext cx="468077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i="1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3" name="Rectangle 2">
                <a:extLst>
                  <a:ext uri="{FF2B5EF4-FFF2-40B4-BE49-F238E27FC236}">
                    <a16:creationId xmlns:a16="http://schemas.microsoft.com/office/drawing/2014/main" id="{F803A7F9-D485-42F0-8136-98003ED28E53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79439" y="2427111"/>
                <a:ext cx="468077" cy="523220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58283886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984B7A-8516-47FC-9176-8158CF0B5C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Linear Algebra Review</a:t>
            </a:r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9AE4632A-DB15-4E1E-AF6A-9808F8A025F0}"/>
              </a:ext>
            </a:extLst>
          </p:cNvPr>
          <p:cNvSpPr/>
          <p:nvPr/>
        </p:nvSpPr>
        <p:spPr>
          <a:xfrm>
            <a:off x="838200" y="1825625"/>
            <a:ext cx="1298331" cy="3031638"/>
          </a:xfrm>
          <a:prstGeom prst="rect">
            <a:avLst/>
          </a:prstGeom>
          <a:noFill/>
          <a:ln w="57150"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ADE29DC0-5F55-4C0F-9250-42464CEC0C31}"/>
                  </a:ext>
                </a:extLst>
              </p:cNvPr>
              <p:cNvSpPr/>
              <p:nvPr/>
            </p:nvSpPr>
            <p:spPr>
              <a:xfrm>
                <a:off x="5573737" y="1785332"/>
                <a:ext cx="5700815" cy="510627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457200" indent="-457200">
                  <a:buClr>
                    <a:schemeClr val="tx1"/>
                  </a:buClr>
                  <a:buFont typeface="Arial" panose="020B0604020202020204" pitchFamily="34" charset="0"/>
                  <a:buChar char="•"/>
                </a:pPr>
                <a:r>
                  <a:rPr lang="en-US" sz="3200" dirty="0"/>
                  <a:t>What are conditions for finding </a:t>
                </a:r>
                <a14:m>
                  <m:oMath xmlns:m="http://schemas.openxmlformats.org/officeDocument/2006/math">
                    <m:r>
                      <a:rPr lang="en-US" sz="320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US" sz="3200" dirty="0">
                    <a:latin typeface="Cambria Math" panose="02040503050406030204" pitchFamily="18" charset="0"/>
                  </a:rPr>
                  <a:t> </a:t>
                </a:r>
                <a:r>
                  <a:rPr lang="en-US" sz="3200" dirty="0"/>
                  <a:t>such that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𝐴𝑥</m:t>
                    </m:r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𝑏</m:t>
                    </m:r>
                  </m:oMath>
                </a14:m>
                <a:r>
                  <a:rPr lang="en-US" sz="3200" dirty="0"/>
                  <a:t>?</a:t>
                </a:r>
              </a:p>
              <a:p>
                <a:pPr marL="457200" indent="-457200">
                  <a:buClr>
                    <a:schemeClr val="tx1"/>
                  </a:buClr>
                  <a:buFont typeface="Arial" panose="020B0604020202020204" pitchFamily="34" charset="0"/>
                  <a:buChar char="•"/>
                </a:pPr>
                <a:endParaRPr lang="en-US" sz="3200" dirty="0"/>
              </a:p>
              <a:p>
                <a:pPr marL="457200" indent="-457200">
                  <a:buClr>
                    <a:schemeClr val="tx1"/>
                  </a:buClr>
                  <a:buFont typeface="Arial" panose="020B0604020202020204" pitchFamily="34" charset="0"/>
                  <a:buChar char="•"/>
                </a:pPr>
                <a:r>
                  <a:rPr lang="en-US" sz="3200" dirty="0"/>
                  <a:t>If the system is inconsistent, there are no solutions</a:t>
                </a:r>
              </a:p>
              <a:p>
                <a:pPr marL="457200" indent="-457200">
                  <a:buClr>
                    <a:schemeClr val="tx1"/>
                  </a:buClr>
                  <a:buFont typeface="Arial" panose="020B0604020202020204" pitchFamily="34" charset="0"/>
                  <a:buChar char="•"/>
                </a:pPr>
                <a:r>
                  <a:rPr lang="en-US" sz="3200" dirty="0"/>
                  <a:t>If the system is consistent and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&lt;</m:t>
                    </m:r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𝑑</m:t>
                    </m:r>
                  </m:oMath>
                </a14:m>
                <a:r>
                  <a:rPr lang="en-US" sz="3200" dirty="0"/>
                  <a:t>, then are infinite solutions and can find a solution by looking at </a:t>
                </a:r>
                <a14:m>
                  <m:oMath xmlns:m="http://schemas.openxmlformats.org/officeDocument/2006/math">
                    <m:r>
                      <a:rPr lang="en-US" sz="32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en-US" sz="3200" dirty="0"/>
                  <a:t> columns of </a:t>
                </a:r>
                <a14:m>
                  <m:oMath xmlns:m="http://schemas.openxmlformats.org/officeDocument/2006/math">
                    <m:r>
                      <a:rPr lang="en-US" sz="32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𝐴</m:t>
                    </m:r>
                  </m:oMath>
                </a14:m>
                <a:endParaRPr lang="en-US" sz="3200" dirty="0"/>
              </a:p>
            </p:txBody>
          </p:sp>
        </mc:Choice>
        <mc:Fallback xmlns=""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ADE29DC0-5F55-4C0F-9250-42464CEC0C31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73737" y="1785332"/>
                <a:ext cx="5700815" cy="5106270"/>
              </a:xfrm>
              <a:prstGeom prst="rect">
                <a:avLst/>
              </a:prstGeom>
              <a:blipFill>
                <a:blip r:embed="rId2"/>
                <a:stretch>
                  <a:fillRect l="-2457" t="-1551" r="-2244" b="-131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E34C0BD3-17FA-4C89-B440-C5B1EB2729FE}"/>
                  </a:ext>
                </a:extLst>
              </p:cNvPr>
              <p:cNvSpPr/>
              <p:nvPr/>
            </p:nvSpPr>
            <p:spPr>
              <a:xfrm>
                <a:off x="305260" y="3156778"/>
                <a:ext cx="37459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𝑛</m:t>
                      </m:r>
                    </m:oMath>
                  </m:oMathPara>
                </a14:m>
                <a:endParaRPr lang="en-US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E34C0BD3-17FA-4C89-B440-C5B1EB2729FE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5260" y="3156778"/>
                <a:ext cx="374590" cy="369332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1BE03EE9-5338-44CC-A0E3-C885075F2E77}"/>
                  </a:ext>
                </a:extLst>
              </p:cNvPr>
              <p:cNvSpPr/>
              <p:nvPr/>
            </p:nvSpPr>
            <p:spPr>
              <a:xfrm>
                <a:off x="1290260" y="4981577"/>
                <a:ext cx="399597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𝑑</m:t>
                      </m:r>
                    </m:oMath>
                  </m:oMathPara>
                </a14:m>
                <a:endParaRPr lang="en-US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1BE03EE9-5338-44CC-A0E3-C885075F2E77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90260" y="4981577"/>
                <a:ext cx="399597" cy="40011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Rectangle 9">
            <a:extLst>
              <a:ext uri="{FF2B5EF4-FFF2-40B4-BE49-F238E27FC236}">
                <a16:creationId xmlns:a16="http://schemas.microsoft.com/office/drawing/2014/main" id="{369E2A8B-A49E-4FA9-B2FB-F51DC002BD82}"/>
              </a:ext>
            </a:extLst>
          </p:cNvPr>
          <p:cNvSpPr/>
          <p:nvPr/>
        </p:nvSpPr>
        <p:spPr>
          <a:xfrm>
            <a:off x="2601116" y="1825625"/>
            <a:ext cx="398585" cy="1489075"/>
          </a:xfrm>
          <a:prstGeom prst="rect">
            <a:avLst/>
          </a:prstGeom>
          <a:noFill/>
          <a:ln w="57150">
            <a:solidFill>
              <a:srgbClr val="00B05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Rectangle 11">
                <a:extLst>
                  <a:ext uri="{FF2B5EF4-FFF2-40B4-BE49-F238E27FC236}">
                    <a16:creationId xmlns:a16="http://schemas.microsoft.com/office/drawing/2014/main" id="{9853D185-B675-497D-BE00-CB16F72C7CBD}"/>
                  </a:ext>
                </a:extLst>
              </p:cNvPr>
              <p:cNvSpPr/>
              <p:nvPr/>
            </p:nvSpPr>
            <p:spPr>
              <a:xfrm>
                <a:off x="2171718" y="2410400"/>
                <a:ext cx="399597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𝑑</m:t>
                      </m:r>
                    </m:oMath>
                  </m:oMathPara>
                </a14:m>
                <a:endParaRPr lang="en-US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12" name="Rectangle 11">
                <a:extLst>
                  <a:ext uri="{FF2B5EF4-FFF2-40B4-BE49-F238E27FC236}">
                    <a16:creationId xmlns:a16="http://schemas.microsoft.com/office/drawing/2014/main" id="{9853D185-B675-497D-BE00-CB16F72C7CBD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71718" y="2410400"/>
                <a:ext cx="399597" cy="400110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Rectangle 12">
                <a:extLst>
                  <a:ext uri="{FF2B5EF4-FFF2-40B4-BE49-F238E27FC236}">
                    <a16:creationId xmlns:a16="http://schemas.microsoft.com/office/drawing/2014/main" id="{796109F9-E905-4D8E-A88E-B5A61C5E3DEB}"/>
                  </a:ext>
                </a:extLst>
              </p:cNvPr>
              <p:cNvSpPr/>
              <p:nvPr/>
            </p:nvSpPr>
            <p:spPr>
              <a:xfrm>
                <a:off x="2601116" y="3343246"/>
                <a:ext cx="385041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1</m:t>
                      </m:r>
                    </m:oMath>
                  </m:oMathPara>
                </a14:m>
                <a:endParaRPr lang="en-US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13" name="Rectangle 12">
                <a:extLst>
                  <a:ext uri="{FF2B5EF4-FFF2-40B4-BE49-F238E27FC236}">
                    <a16:creationId xmlns:a16="http://schemas.microsoft.com/office/drawing/2014/main" id="{796109F9-E905-4D8E-A88E-B5A61C5E3DEB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01116" y="3343246"/>
                <a:ext cx="385041" cy="400110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Rectangle 13">
            <a:extLst>
              <a:ext uri="{FF2B5EF4-FFF2-40B4-BE49-F238E27FC236}">
                <a16:creationId xmlns:a16="http://schemas.microsoft.com/office/drawing/2014/main" id="{CC35C082-1390-4713-91EF-C3B370952147}"/>
              </a:ext>
            </a:extLst>
          </p:cNvPr>
          <p:cNvSpPr/>
          <p:nvPr/>
        </p:nvSpPr>
        <p:spPr>
          <a:xfrm>
            <a:off x="3793298" y="1825624"/>
            <a:ext cx="398585" cy="3031638"/>
          </a:xfrm>
          <a:prstGeom prst="rect">
            <a:avLst/>
          </a:prstGeom>
          <a:noFill/>
          <a:ln w="57150"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Rectangle 14">
                <a:extLst>
                  <a:ext uri="{FF2B5EF4-FFF2-40B4-BE49-F238E27FC236}">
                    <a16:creationId xmlns:a16="http://schemas.microsoft.com/office/drawing/2014/main" id="{881FFB1F-EF69-4C18-9B81-00543A9C6C1D}"/>
                  </a:ext>
                </a:extLst>
              </p:cNvPr>
              <p:cNvSpPr/>
              <p:nvPr/>
            </p:nvSpPr>
            <p:spPr>
              <a:xfrm>
                <a:off x="3327080" y="3156777"/>
                <a:ext cx="37459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𝑛</m:t>
                      </m:r>
                    </m:oMath>
                  </m:oMathPara>
                </a14:m>
                <a:endParaRPr lang="en-US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15" name="Rectangle 14">
                <a:extLst>
                  <a:ext uri="{FF2B5EF4-FFF2-40B4-BE49-F238E27FC236}">
                    <a16:creationId xmlns:a16="http://schemas.microsoft.com/office/drawing/2014/main" id="{881FFB1F-EF69-4C18-9B81-00543A9C6C1D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27080" y="3156777"/>
                <a:ext cx="374590" cy="369332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Rectangle 15">
                <a:extLst>
                  <a:ext uri="{FF2B5EF4-FFF2-40B4-BE49-F238E27FC236}">
                    <a16:creationId xmlns:a16="http://schemas.microsoft.com/office/drawing/2014/main" id="{A6FBD636-81EC-499D-B6CF-392BC7E22A2E}"/>
                  </a:ext>
                </a:extLst>
              </p:cNvPr>
              <p:cNvSpPr/>
              <p:nvPr/>
            </p:nvSpPr>
            <p:spPr>
              <a:xfrm>
                <a:off x="3806842" y="4981577"/>
                <a:ext cx="385041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1</m:t>
                      </m:r>
                    </m:oMath>
                  </m:oMathPara>
                </a14:m>
                <a:endParaRPr lang="en-US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16" name="Rectangle 15">
                <a:extLst>
                  <a:ext uri="{FF2B5EF4-FFF2-40B4-BE49-F238E27FC236}">
                    <a16:creationId xmlns:a16="http://schemas.microsoft.com/office/drawing/2014/main" id="{A6FBD636-81EC-499D-B6CF-392BC7E22A2E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06842" y="4981577"/>
                <a:ext cx="385041" cy="400110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Rectangle 16">
                <a:extLst>
                  <a:ext uri="{FF2B5EF4-FFF2-40B4-BE49-F238E27FC236}">
                    <a16:creationId xmlns:a16="http://schemas.microsoft.com/office/drawing/2014/main" id="{EFE4164B-232C-4B6F-A24D-7F47CF6A505B}"/>
                  </a:ext>
                </a:extLst>
              </p:cNvPr>
              <p:cNvSpPr/>
              <p:nvPr/>
            </p:nvSpPr>
            <p:spPr>
              <a:xfrm>
                <a:off x="3111316" y="2410400"/>
                <a:ext cx="431528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7" name="Rectangle 16">
                <a:extLst>
                  <a:ext uri="{FF2B5EF4-FFF2-40B4-BE49-F238E27FC236}">
                    <a16:creationId xmlns:a16="http://schemas.microsoft.com/office/drawing/2014/main" id="{EFE4164B-232C-4B6F-A24D-7F47CF6A505B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11316" y="2410400"/>
                <a:ext cx="431528" cy="400110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Rectangle 19">
                <a:extLst>
                  <a:ext uri="{FF2B5EF4-FFF2-40B4-BE49-F238E27FC236}">
                    <a16:creationId xmlns:a16="http://schemas.microsoft.com/office/drawing/2014/main" id="{21DA1A76-C9D7-4D3C-8686-2A55FD5DEB05}"/>
                  </a:ext>
                </a:extLst>
              </p:cNvPr>
              <p:cNvSpPr/>
              <p:nvPr/>
            </p:nvSpPr>
            <p:spPr>
              <a:xfrm>
                <a:off x="1216681" y="3043745"/>
                <a:ext cx="541367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𝐴</m:t>
                      </m:r>
                    </m:oMath>
                  </m:oMathPara>
                </a14:m>
                <a:endParaRPr lang="en-US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20" name="Rectangle 19">
                <a:extLst>
                  <a:ext uri="{FF2B5EF4-FFF2-40B4-BE49-F238E27FC236}">
                    <a16:creationId xmlns:a16="http://schemas.microsoft.com/office/drawing/2014/main" id="{21DA1A76-C9D7-4D3C-8686-2A55FD5DEB05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16681" y="3043745"/>
                <a:ext cx="541367" cy="584775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Rectangle 20">
                <a:extLst>
                  <a:ext uri="{FF2B5EF4-FFF2-40B4-BE49-F238E27FC236}">
                    <a16:creationId xmlns:a16="http://schemas.microsoft.com/office/drawing/2014/main" id="{96647609-DF3F-4297-B40D-B194368B791A}"/>
                  </a:ext>
                </a:extLst>
              </p:cNvPr>
              <p:cNvSpPr/>
              <p:nvPr/>
            </p:nvSpPr>
            <p:spPr>
              <a:xfrm>
                <a:off x="3738643" y="3050858"/>
                <a:ext cx="507896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𝑏</m:t>
                      </m:r>
                    </m:oMath>
                  </m:oMathPara>
                </a14:m>
                <a:endParaRPr lang="en-US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21" name="Rectangle 20">
                <a:extLst>
                  <a:ext uri="{FF2B5EF4-FFF2-40B4-BE49-F238E27FC236}">
                    <a16:creationId xmlns:a16="http://schemas.microsoft.com/office/drawing/2014/main" id="{96647609-DF3F-4297-B40D-B194368B791A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38643" y="3050858"/>
                <a:ext cx="507896" cy="584775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Rectangle 2">
                <a:extLst>
                  <a:ext uri="{FF2B5EF4-FFF2-40B4-BE49-F238E27FC236}">
                    <a16:creationId xmlns:a16="http://schemas.microsoft.com/office/drawing/2014/main" id="{F803A7F9-D485-42F0-8136-98003ED28E53}"/>
                  </a:ext>
                </a:extLst>
              </p:cNvPr>
              <p:cNvSpPr/>
              <p:nvPr/>
            </p:nvSpPr>
            <p:spPr>
              <a:xfrm>
                <a:off x="2579439" y="2427111"/>
                <a:ext cx="468077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i="1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3" name="Rectangle 2">
                <a:extLst>
                  <a:ext uri="{FF2B5EF4-FFF2-40B4-BE49-F238E27FC236}">
                    <a16:creationId xmlns:a16="http://schemas.microsoft.com/office/drawing/2014/main" id="{F803A7F9-D485-42F0-8136-98003ED28E53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79439" y="2427111"/>
                <a:ext cx="468077" cy="523220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17581674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984B7A-8516-47FC-9176-8158CF0B5C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Linear Algebra Review</a:t>
            </a:r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9AE4632A-DB15-4E1E-AF6A-9808F8A025F0}"/>
              </a:ext>
            </a:extLst>
          </p:cNvPr>
          <p:cNvSpPr/>
          <p:nvPr/>
        </p:nvSpPr>
        <p:spPr>
          <a:xfrm>
            <a:off x="838200" y="1825625"/>
            <a:ext cx="1298331" cy="3031638"/>
          </a:xfrm>
          <a:prstGeom prst="rect">
            <a:avLst/>
          </a:prstGeom>
          <a:noFill/>
          <a:ln w="57150"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ADE29DC0-5F55-4C0F-9250-42464CEC0C31}"/>
                  </a:ext>
                </a:extLst>
              </p:cNvPr>
              <p:cNvSpPr/>
              <p:nvPr/>
            </p:nvSpPr>
            <p:spPr>
              <a:xfrm>
                <a:off x="5573737" y="1785332"/>
                <a:ext cx="5700815" cy="461382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457200" indent="-457200">
                  <a:buClr>
                    <a:schemeClr val="tx1"/>
                  </a:buClr>
                  <a:buFont typeface="Arial" panose="020B0604020202020204" pitchFamily="34" charset="0"/>
                  <a:buChar char="•"/>
                </a:pPr>
                <a:r>
                  <a:rPr lang="en-US" sz="3200" dirty="0"/>
                  <a:t>What are conditions for finding </a:t>
                </a:r>
                <a14:m>
                  <m:oMath xmlns:m="http://schemas.openxmlformats.org/officeDocument/2006/math">
                    <m:r>
                      <a:rPr lang="en-US" sz="32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US" sz="3200" dirty="0">
                    <a:latin typeface="Cambria Math" panose="02040503050406030204" pitchFamily="18" charset="0"/>
                  </a:rPr>
                  <a:t> </a:t>
                </a:r>
                <a:r>
                  <a:rPr lang="en-US" sz="3200" dirty="0"/>
                  <a:t>such that </a:t>
                </a:r>
                <a14:m>
                  <m:oMath xmlns:m="http://schemas.openxmlformats.org/officeDocument/2006/math">
                    <m:r>
                      <a:rPr lang="en-US" sz="32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𝐴𝑥</m:t>
                    </m:r>
                    <m:r>
                      <a:rPr lang="en-US" sz="32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32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𝑏</m:t>
                    </m:r>
                  </m:oMath>
                </a14:m>
                <a:r>
                  <a:rPr lang="en-US" sz="3200" dirty="0"/>
                  <a:t>?</a:t>
                </a:r>
              </a:p>
              <a:p>
                <a:pPr marL="457200" indent="-457200">
                  <a:buClr>
                    <a:schemeClr val="tx1"/>
                  </a:buClr>
                  <a:buFont typeface="Arial" panose="020B0604020202020204" pitchFamily="34" charset="0"/>
                  <a:buChar char="•"/>
                </a:pPr>
                <a:endParaRPr lang="en-US" sz="3200" dirty="0"/>
              </a:p>
              <a:p>
                <a:pPr marL="457200" indent="-457200">
                  <a:buClr>
                    <a:schemeClr val="tx1"/>
                  </a:buClr>
                  <a:buFont typeface="Arial" panose="020B0604020202020204" pitchFamily="34" charset="0"/>
                  <a:buChar char="•"/>
                </a:pPr>
                <a:r>
                  <a:rPr lang="en-US" sz="3200" dirty="0"/>
                  <a:t>If the system is inconsistent, there are no solutions</a:t>
                </a:r>
              </a:p>
              <a:p>
                <a:pPr marL="457200" indent="-457200">
                  <a:buClr>
                    <a:schemeClr val="tx1"/>
                  </a:buClr>
                  <a:buFont typeface="Arial" panose="020B0604020202020204" pitchFamily="34" charset="0"/>
                  <a:buChar char="•"/>
                </a:pPr>
                <a:r>
                  <a:rPr lang="en-US" sz="3200" dirty="0"/>
                  <a:t>If the system is consistent and </a:t>
                </a:r>
                <a14:m>
                  <m:oMath xmlns:m="http://schemas.openxmlformats.org/officeDocument/2006/math">
                    <m:r>
                      <a:rPr lang="en-US" sz="32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&gt;</m:t>
                    </m:r>
                    <m:r>
                      <a:rPr lang="en-US" sz="32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𝑑</m:t>
                    </m:r>
                  </m:oMath>
                </a14:m>
                <a:r>
                  <a:rPr lang="en-US" sz="3200" dirty="0"/>
                  <a:t>, then at most one solution (</a:t>
                </a:r>
                <a14:m>
                  <m:oMath xmlns:m="http://schemas.openxmlformats.org/officeDocument/2006/math">
                    <m:r>
                      <a:rPr lang="en-US" sz="32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320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  <m:sup>
                        <m:r>
                          <m:rPr>
                            <m:nor/>
                          </m:rPr>
                          <a:rPr lang="en-US" sz="3200">
                            <a:solidFill>
                              <a:srgbClr val="C00000"/>
                            </a:solidFill>
                          </a:rPr>
                          <m:t>†</m:t>
                        </m:r>
                      </m:sup>
                    </m:sSup>
                    <m:r>
                      <a:rPr lang="en-US" sz="32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𝑏</m:t>
                    </m:r>
                  </m:oMath>
                </a14:m>
                <a:r>
                  <a:rPr lang="en-US" sz="3200" dirty="0"/>
                  <a:t>) and can find by looking at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𝑑</m:t>
                    </m:r>
                  </m:oMath>
                </a14:m>
                <a:r>
                  <a:rPr lang="en-US" sz="3200" dirty="0"/>
                  <a:t> rows of </a:t>
                </a:r>
                <a14:m>
                  <m:oMath xmlns:m="http://schemas.openxmlformats.org/officeDocument/2006/math">
                    <m:r>
                      <a:rPr lang="en-US" sz="32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𝐴</m:t>
                    </m:r>
                  </m:oMath>
                </a14:m>
                <a:endParaRPr lang="en-US" sz="3200" dirty="0"/>
              </a:p>
            </p:txBody>
          </p:sp>
        </mc:Choice>
        <mc:Fallback xmlns=""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ADE29DC0-5F55-4C0F-9250-42464CEC0C31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73737" y="1785332"/>
                <a:ext cx="5700815" cy="4613827"/>
              </a:xfrm>
              <a:prstGeom prst="rect">
                <a:avLst/>
              </a:prstGeom>
              <a:blipFill>
                <a:blip r:embed="rId2"/>
                <a:stretch>
                  <a:fillRect l="-2457" t="-1717" r="-2244" b="-343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E34C0BD3-17FA-4C89-B440-C5B1EB2729FE}"/>
                  </a:ext>
                </a:extLst>
              </p:cNvPr>
              <p:cNvSpPr/>
              <p:nvPr/>
            </p:nvSpPr>
            <p:spPr>
              <a:xfrm>
                <a:off x="305260" y="3156778"/>
                <a:ext cx="37459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𝑛</m:t>
                      </m:r>
                    </m:oMath>
                  </m:oMathPara>
                </a14:m>
                <a:endParaRPr lang="en-US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E34C0BD3-17FA-4C89-B440-C5B1EB2729FE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5260" y="3156778"/>
                <a:ext cx="374590" cy="369332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1BE03EE9-5338-44CC-A0E3-C885075F2E77}"/>
                  </a:ext>
                </a:extLst>
              </p:cNvPr>
              <p:cNvSpPr/>
              <p:nvPr/>
            </p:nvSpPr>
            <p:spPr>
              <a:xfrm>
                <a:off x="1290260" y="4981577"/>
                <a:ext cx="399597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𝑑</m:t>
                      </m:r>
                    </m:oMath>
                  </m:oMathPara>
                </a14:m>
                <a:endParaRPr lang="en-US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1BE03EE9-5338-44CC-A0E3-C885075F2E77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90260" y="4981577"/>
                <a:ext cx="399597" cy="40011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Rectangle 9">
            <a:extLst>
              <a:ext uri="{FF2B5EF4-FFF2-40B4-BE49-F238E27FC236}">
                <a16:creationId xmlns:a16="http://schemas.microsoft.com/office/drawing/2014/main" id="{369E2A8B-A49E-4FA9-B2FB-F51DC002BD82}"/>
              </a:ext>
            </a:extLst>
          </p:cNvPr>
          <p:cNvSpPr/>
          <p:nvPr/>
        </p:nvSpPr>
        <p:spPr>
          <a:xfrm>
            <a:off x="2601116" y="1825625"/>
            <a:ext cx="398585" cy="1489075"/>
          </a:xfrm>
          <a:prstGeom prst="rect">
            <a:avLst/>
          </a:prstGeom>
          <a:noFill/>
          <a:ln w="57150">
            <a:solidFill>
              <a:srgbClr val="00B05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Rectangle 11">
                <a:extLst>
                  <a:ext uri="{FF2B5EF4-FFF2-40B4-BE49-F238E27FC236}">
                    <a16:creationId xmlns:a16="http://schemas.microsoft.com/office/drawing/2014/main" id="{9853D185-B675-497D-BE00-CB16F72C7CBD}"/>
                  </a:ext>
                </a:extLst>
              </p:cNvPr>
              <p:cNvSpPr/>
              <p:nvPr/>
            </p:nvSpPr>
            <p:spPr>
              <a:xfrm>
                <a:off x="2171718" y="2410400"/>
                <a:ext cx="399597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𝑑</m:t>
                      </m:r>
                    </m:oMath>
                  </m:oMathPara>
                </a14:m>
                <a:endParaRPr lang="en-US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12" name="Rectangle 11">
                <a:extLst>
                  <a:ext uri="{FF2B5EF4-FFF2-40B4-BE49-F238E27FC236}">
                    <a16:creationId xmlns:a16="http://schemas.microsoft.com/office/drawing/2014/main" id="{9853D185-B675-497D-BE00-CB16F72C7CBD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71718" y="2410400"/>
                <a:ext cx="399597" cy="400110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Rectangle 12">
                <a:extLst>
                  <a:ext uri="{FF2B5EF4-FFF2-40B4-BE49-F238E27FC236}">
                    <a16:creationId xmlns:a16="http://schemas.microsoft.com/office/drawing/2014/main" id="{796109F9-E905-4D8E-A88E-B5A61C5E3DEB}"/>
                  </a:ext>
                </a:extLst>
              </p:cNvPr>
              <p:cNvSpPr/>
              <p:nvPr/>
            </p:nvSpPr>
            <p:spPr>
              <a:xfrm>
                <a:off x="2601116" y="3343246"/>
                <a:ext cx="385041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1</m:t>
                      </m:r>
                    </m:oMath>
                  </m:oMathPara>
                </a14:m>
                <a:endParaRPr lang="en-US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13" name="Rectangle 12">
                <a:extLst>
                  <a:ext uri="{FF2B5EF4-FFF2-40B4-BE49-F238E27FC236}">
                    <a16:creationId xmlns:a16="http://schemas.microsoft.com/office/drawing/2014/main" id="{796109F9-E905-4D8E-A88E-B5A61C5E3DEB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01116" y="3343246"/>
                <a:ext cx="385041" cy="400110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Rectangle 13">
            <a:extLst>
              <a:ext uri="{FF2B5EF4-FFF2-40B4-BE49-F238E27FC236}">
                <a16:creationId xmlns:a16="http://schemas.microsoft.com/office/drawing/2014/main" id="{CC35C082-1390-4713-91EF-C3B370952147}"/>
              </a:ext>
            </a:extLst>
          </p:cNvPr>
          <p:cNvSpPr/>
          <p:nvPr/>
        </p:nvSpPr>
        <p:spPr>
          <a:xfrm>
            <a:off x="3793298" y="1825624"/>
            <a:ext cx="398585" cy="3031638"/>
          </a:xfrm>
          <a:prstGeom prst="rect">
            <a:avLst/>
          </a:prstGeom>
          <a:noFill/>
          <a:ln w="57150"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Rectangle 14">
                <a:extLst>
                  <a:ext uri="{FF2B5EF4-FFF2-40B4-BE49-F238E27FC236}">
                    <a16:creationId xmlns:a16="http://schemas.microsoft.com/office/drawing/2014/main" id="{881FFB1F-EF69-4C18-9B81-00543A9C6C1D}"/>
                  </a:ext>
                </a:extLst>
              </p:cNvPr>
              <p:cNvSpPr/>
              <p:nvPr/>
            </p:nvSpPr>
            <p:spPr>
              <a:xfrm>
                <a:off x="3327080" y="3156777"/>
                <a:ext cx="37459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𝑛</m:t>
                      </m:r>
                    </m:oMath>
                  </m:oMathPara>
                </a14:m>
                <a:endParaRPr lang="en-US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15" name="Rectangle 14">
                <a:extLst>
                  <a:ext uri="{FF2B5EF4-FFF2-40B4-BE49-F238E27FC236}">
                    <a16:creationId xmlns:a16="http://schemas.microsoft.com/office/drawing/2014/main" id="{881FFB1F-EF69-4C18-9B81-00543A9C6C1D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27080" y="3156777"/>
                <a:ext cx="374590" cy="369332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Rectangle 15">
                <a:extLst>
                  <a:ext uri="{FF2B5EF4-FFF2-40B4-BE49-F238E27FC236}">
                    <a16:creationId xmlns:a16="http://schemas.microsoft.com/office/drawing/2014/main" id="{A6FBD636-81EC-499D-B6CF-392BC7E22A2E}"/>
                  </a:ext>
                </a:extLst>
              </p:cNvPr>
              <p:cNvSpPr/>
              <p:nvPr/>
            </p:nvSpPr>
            <p:spPr>
              <a:xfrm>
                <a:off x="3806842" y="4981577"/>
                <a:ext cx="385041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1</m:t>
                      </m:r>
                    </m:oMath>
                  </m:oMathPara>
                </a14:m>
                <a:endParaRPr lang="en-US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16" name="Rectangle 15">
                <a:extLst>
                  <a:ext uri="{FF2B5EF4-FFF2-40B4-BE49-F238E27FC236}">
                    <a16:creationId xmlns:a16="http://schemas.microsoft.com/office/drawing/2014/main" id="{A6FBD636-81EC-499D-B6CF-392BC7E22A2E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06842" y="4981577"/>
                <a:ext cx="385041" cy="400110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Rectangle 16">
                <a:extLst>
                  <a:ext uri="{FF2B5EF4-FFF2-40B4-BE49-F238E27FC236}">
                    <a16:creationId xmlns:a16="http://schemas.microsoft.com/office/drawing/2014/main" id="{EFE4164B-232C-4B6F-A24D-7F47CF6A505B}"/>
                  </a:ext>
                </a:extLst>
              </p:cNvPr>
              <p:cNvSpPr/>
              <p:nvPr/>
            </p:nvSpPr>
            <p:spPr>
              <a:xfrm>
                <a:off x="3111316" y="2410400"/>
                <a:ext cx="431528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7" name="Rectangle 16">
                <a:extLst>
                  <a:ext uri="{FF2B5EF4-FFF2-40B4-BE49-F238E27FC236}">
                    <a16:creationId xmlns:a16="http://schemas.microsoft.com/office/drawing/2014/main" id="{EFE4164B-232C-4B6F-A24D-7F47CF6A505B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11316" y="2410400"/>
                <a:ext cx="431528" cy="400110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Rectangle 19">
                <a:extLst>
                  <a:ext uri="{FF2B5EF4-FFF2-40B4-BE49-F238E27FC236}">
                    <a16:creationId xmlns:a16="http://schemas.microsoft.com/office/drawing/2014/main" id="{21DA1A76-C9D7-4D3C-8686-2A55FD5DEB05}"/>
                  </a:ext>
                </a:extLst>
              </p:cNvPr>
              <p:cNvSpPr/>
              <p:nvPr/>
            </p:nvSpPr>
            <p:spPr>
              <a:xfrm>
                <a:off x="1216681" y="3043745"/>
                <a:ext cx="541367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𝐴</m:t>
                      </m:r>
                    </m:oMath>
                  </m:oMathPara>
                </a14:m>
                <a:endParaRPr lang="en-US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20" name="Rectangle 19">
                <a:extLst>
                  <a:ext uri="{FF2B5EF4-FFF2-40B4-BE49-F238E27FC236}">
                    <a16:creationId xmlns:a16="http://schemas.microsoft.com/office/drawing/2014/main" id="{21DA1A76-C9D7-4D3C-8686-2A55FD5DEB05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16681" y="3043745"/>
                <a:ext cx="541367" cy="584775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Rectangle 20">
                <a:extLst>
                  <a:ext uri="{FF2B5EF4-FFF2-40B4-BE49-F238E27FC236}">
                    <a16:creationId xmlns:a16="http://schemas.microsoft.com/office/drawing/2014/main" id="{96647609-DF3F-4297-B40D-B194368B791A}"/>
                  </a:ext>
                </a:extLst>
              </p:cNvPr>
              <p:cNvSpPr/>
              <p:nvPr/>
            </p:nvSpPr>
            <p:spPr>
              <a:xfrm>
                <a:off x="3738643" y="3050858"/>
                <a:ext cx="507896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𝑏</m:t>
                      </m:r>
                    </m:oMath>
                  </m:oMathPara>
                </a14:m>
                <a:endParaRPr lang="en-US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21" name="Rectangle 20">
                <a:extLst>
                  <a:ext uri="{FF2B5EF4-FFF2-40B4-BE49-F238E27FC236}">
                    <a16:creationId xmlns:a16="http://schemas.microsoft.com/office/drawing/2014/main" id="{96647609-DF3F-4297-B40D-B194368B791A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38643" y="3050858"/>
                <a:ext cx="507896" cy="584775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Rectangle 2">
                <a:extLst>
                  <a:ext uri="{FF2B5EF4-FFF2-40B4-BE49-F238E27FC236}">
                    <a16:creationId xmlns:a16="http://schemas.microsoft.com/office/drawing/2014/main" id="{F803A7F9-D485-42F0-8136-98003ED28E53}"/>
                  </a:ext>
                </a:extLst>
              </p:cNvPr>
              <p:cNvSpPr/>
              <p:nvPr/>
            </p:nvSpPr>
            <p:spPr>
              <a:xfrm>
                <a:off x="2579439" y="2427111"/>
                <a:ext cx="468077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i="1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3" name="Rectangle 2">
                <a:extLst>
                  <a:ext uri="{FF2B5EF4-FFF2-40B4-BE49-F238E27FC236}">
                    <a16:creationId xmlns:a16="http://schemas.microsoft.com/office/drawing/2014/main" id="{F803A7F9-D485-42F0-8136-98003ED28E53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79439" y="2427111"/>
                <a:ext cx="468077" cy="523220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55356727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984B7A-8516-47FC-9176-8158CF0B5C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Regression</a:t>
            </a:r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9AE4632A-DB15-4E1E-AF6A-9808F8A025F0}"/>
              </a:ext>
            </a:extLst>
          </p:cNvPr>
          <p:cNvSpPr/>
          <p:nvPr/>
        </p:nvSpPr>
        <p:spPr>
          <a:xfrm>
            <a:off x="838200" y="1825625"/>
            <a:ext cx="1298331" cy="3031638"/>
          </a:xfrm>
          <a:prstGeom prst="rect">
            <a:avLst/>
          </a:prstGeom>
          <a:noFill/>
          <a:ln w="57150"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ADE29DC0-5F55-4C0F-9250-42464CEC0C31}"/>
                  </a:ext>
                </a:extLst>
              </p:cNvPr>
              <p:cNvSpPr/>
              <p:nvPr/>
            </p:nvSpPr>
            <p:spPr>
              <a:xfrm>
                <a:off x="5573737" y="1785332"/>
                <a:ext cx="5700815" cy="255454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457200" indent="-457200">
                  <a:buClr>
                    <a:schemeClr val="tx1"/>
                  </a:buClr>
                  <a:buFont typeface="Arial" panose="020B0604020202020204" pitchFamily="34" charset="0"/>
                  <a:buChar char="•"/>
                </a:pPr>
                <a:r>
                  <a:rPr lang="en-US" sz="3200" dirty="0"/>
                  <a:t>What are conditions for finding </a:t>
                </a:r>
                <a14:m>
                  <m:oMath xmlns:m="http://schemas.openxmlformats.org/officeDocument/2006/math">
                    <m:r>
                      <a:rPr lang="en-US" sz="32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US" sz="3200" dirty="0">
                    <a:latin typeface="Cambria Math" panose="02040503050406030204" pitchFamily="18" charset="0"/>
                  </a:rPr>
                  <a:t> </a:t>
                </a:r>
                <a:r>
                  <a:rPr lang="en-US" sz="3200" dirty="0"/>
                  <a:t>such that </a:t>
                </a:r>
                <a14:m>
                  <m:oMath xmlns:m="http://schemas.openxmlformats.org/officeDocument/2006/math">
                    <m:r>
                      <a:rPr lang="en-US" sz="32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𝐴𝑥</m:t>
                    </m:r>
                    <m:r>
                      <a:rPr lang="en-US" sz="32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32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𝑏</m:t>
                    </m:r>
                  </m:oMath>
                </a14:m>
                <a:r>
                  <a:rPr lang="en-US" sz="3200" dirty="0"/>
                  <a:t>?</a:t>
                </a:r>
              </a:p>
              <a:p>
                <a:pPr marL="457200" indent="-457200">
                  <a:buClr>
                    <a:schemeClr val="tx1"/>
                  </a:buClr>
                  <a:buFont typeface="Arial" panose="020B0604020202020204" pitchFamily="34" charset="0"/>
                  <a:buChar char="•"/>
                </a:pPr>
                <a:endParaRPr lang="en-US" sz="3200" dirty="0"/>
              </a:p>
              <a:p>
                <a:pPr marL="457200" indent="-457200">
                  <a:buClr>
                    <a:schemeClr val="tx1"/>
                  </a:buClr>
                  <a:buFont typeface="Arial" panose="020B0604020202020204" pitchFamily="34" charset="0"/>
                  <a:buChar char="•"/>
                </a:pPr>
                <a:r>
                  <a:rPr lang="en-US" sz="3200" dirty="0"/>
                  <a:t>What to do when there is no </a:t>
                </a:r>
                <a14:m>
                  <m:oMath xmlns:m="http://schemas.openxmlformats.org/officeDocument/2006/math">
                    <m:r>
                      <a:rPr lang="en-US" sz="320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US" sz="3200" dirty="0">
                    <a:latin typeface="Cambria Math" panose="02040503050406030204" pitchFamily="18" charset="0"/>
                  </a:rPr>
                  <a:t> </a:t>
                </a:r>
                <a:r>
                  <a:rPr lang="en-US" sz="3200" dirty="0"/>
                  <a:t>such that </a:t>
                </a:r>
                <a14:m>
                  <m:oMath xmlns:m="http://schemas.openxmlformats.org/officeDocument/2006/math">
                    <m:r>
                      <a:rPr lang="en-US" sz="32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𝐴𝑥</m:t>
                    </m:r>
                    <m:r>
                      <a:rPr lang="en-US" sz="32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32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𝑏</m:t>
                    </m:r>
                  </m:oMath>
                </a14:m>
                <a:r>
                  <a:rPr lang="en-US" sz="3200" dirty="0"/>
                  <a:t>? </a:t>
                </a:r>
              </a:p>
            </p:txBody>
          </p:sp>
        </mc:Choice>
        <mc:Fallback xmlns=""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ADE29DC0-5F55-4C0F-9250-42464CEC0C31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73737" y="1785332"/>
                <a:ext cx="5700815" cy="2554545"/>
              </a:xfrm>
              <a:prstGeom prst="rect">
                <a:avLst/>
              </a:prstGeom>
              <a:blipFill>
                <a:blip r:embed="rId2"/>
                <a:stretch>
                  <a:fillRect l="-2457" t="-3103" b="-716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E34C0BD3-17FA-4C89-B440-C5B1EB2729FE}"/>
                  </a:ext>
                </a:extLst>
              </p:cNvPr>
              <p:cNvSpPr/>
              <p:nvPr/>
            </p:nvSpPr>
            <p:spPr>
              <a:xfrm>
                <a:off x="305260" y="3156778"/>
                <a:ext cx="37459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𝑛</m:t>
                      </m:r>
                    </m:oMath>
                  </m:oMathPara>
                </a14:m>
                <a:endParaRPr lang="en-US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E34C0BD3-17FA-4C89-B440-C5B1EB2729FE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5260" y="3156778"/>
                <a:ext cx="374590" cy="369332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1BE03EE9-5338-44CC-A0E3-C885075F2E77}"/>
                  </a:ext>
                </a:extLst>
              </p:cNvPr>
              <p:cNvSpPr/>
              <p:nvPr/>
            </p:nvSpPr>
            <p:spPr>
              <a:xfrm>
                <a:off x="1290260" y="4981577"/>
                <a:ext cx="399597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𝑑</m:t>
                      </m:r>
                    </m:oMath>
                  </m:oMathPara>
                </a14:m>
                <a:endParaRPr lang="en-US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1BE03EE9-5338-44CC-A0E3-C885075F2E77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90260" y="4981577"/>
                <a:ext cx="399597" cy="40011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Rectangle 9">
            <a:extLst>
              <a:ext uri="{FF2B5EF4-FFF2-40B4-BE49-F238E27FC236}">
                <a16:creationId xmlns:a16="http://schemas.microsoft.com/office/drawing/2014/main" id="{369E2A8B-A49E-4FA9-B2FB-F51DC002BD82}"/>
              </a:ext>
            </a:extLst>
          </p:cNvPr>
          <p:cNvSpPr/>
          <p:nvPr/>
        </p:nvSpPr>
        <p:spPr>
          <a:xfrm>
            <a:off x="2601116" y="1825625"/>
            <a:ext cx="398585" cy="1489075"/>
          </a:xfrm>
          <a:prstGeom prst="rect">
            <a:avLst/>
          </a:prstGeom>
          <a:noFill/>
          <a:ln w="57150">
            <a:solidFill>
              <a:srgbClr val="00B05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Rectangle 11">
                <a:extLst>
                  <a:ext uri="{FF2B5EF4-FFF2-40B4-BE49-F238E27FC236}">
                    <a16:creationId xmlns:a16="http://schemas.microsoft.com/office/drawing/2014/main" id="{9853D185-B675-497D-BE00-CB16F72C7CBD}"/>
                  </a:ext>
                </a:extLst>
              </p:cNvPr>
              <p:cNvSpPr/>
              <p:nvPr/>
            </p:nvSpPr>
            <p:spPr>
              <a:xfrm>
                <a:off x="2171718" y="2410400"/>
                <a:ext cx="399597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𝑑</m:t>
                      </m:r>
                    </m:oMath>
                  </m:oMathPara>
                </a14:m>
                <a:endParaRPr lang="en-US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12" name="Rectangle 11">
                <a:extLst>
                  <a:ext uri="{FF2B5EF4-FFF2-40B4-BE49-F238E27FC236}">
                    <a16:creationId xmlns:a16="http://schemas.microsoft.com/office/drawing/2014/main" id="{9853D185-B675-497D-BE00-CB16F72C7CBD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71718" y="2410400"/>
                <a:ext cx="399597" cy="400110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Rectangle 12">
                <a:extLst>
                  <a:ext uri="{FF2B5EF4-FFF2-40B4-BE49-F238E27FC236}">
                    <a16:creationId xmlns:a16="http://schemas.microsoft.com/office/drawing/2014/main" id="{796109F9-E905-4D8E-A88E-B5A61C5E3DEB}"/>
                  </a:ext>
                </a:extLst>
              </p:cNvPr>
              <p:cNvSpPr/>
              <p:nvPr/>
            </p:nvSpPr>
            <p:spPr>
              <a:xfrm>
                <a:off x="2601116" y="3343246"/>
                <a:ext cx="385041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1</m:t>
                      </m:r>
                    </m:oMath>
                  </m:oMathPara>
                </a14:m>
                <a:endParaRPr lang="en-US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13" name="Rectangle 12">
                <a:extLst>
                  <a:ext uri="{FF2B5EF4-FFF2-40B4-BE49-F238E27FC236}">
                    <a16:creationId xmlns:a16="http://schemas.microsoft.com/office/drawing/2014/main" id="{796109F9-E905-4D8E-A88E-B5A61C5E3DEB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01116" y="3343246"/>
                <a:ext cx="385041" cy="400110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Rectangle 13">
            <a:extLst>
              <a:ext uri="{FF2B5EF4-FFF2-40B4-BE49-F238E27FC236}">
                <a16:creationId xmlns:a16="http://schemas.microsoft.com/office/drawing/2014/main" id="{CC35C082-1390-4713-91EF-C3B370952147}"/>
              </a:ext>
            </a:extLst>
          </p:cNvPr>
          <p:cNvSpPr/>
          <p:nvPr/>
        </p:nvSpPr>
        <p:spPr>
          <a:xfrm>
            <a:off x="3793298" y="1825624"/>
            <a:ext cx="398585" cy="3031638"/>
          </a:xfrm>
          <a:prstGeom prst="rect">
            <a:avLst/>
          </a:prstGeom>
          <a:noFill/>
          <a:ln w="57150"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Rectangle 14">
                <a:extLst>
                  <a:ext uri="{FF2B5EF4-FFF2-40B4-BE49-F238E27FC236}">
                    <a16:creationId xmlns:a16="http://schemas.microsoft.com/office/drawing/2014/main" id="{881FFB1F-EF69-4C18-9B81-00543A9C6C1D}"/>
                  </a:ext>
                </a:extLst>
              </p:cNvPr>
              <p:cNvSpPr/>
              <p:nvPr/>
            </p:nvSpPr>
            <p:spPr>
              <a:xfrm>
                <a:off x="3327080" y="3156777"/>
                <a:ext cx="37459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𝑛</m:t>
                      </m:r>
                    </m:oMath>
                  </m:oMathPara>
                </a14:m>
                <a:endParaRPr lang="en-US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15" name="Rectangle 14">
                <a:extLst>
                  <a:ext uri="{FF2B5EF4-FFF2-40B4-BE49-F238E27FC236}">
                    <a16:creationId xmlns:a16="http://schemas.microsoft.com/office/drawing/2014/main" id="{881FFB1F-EF69-4C18-9B81-00543A9C6C1D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27080" y="3156777"/>
                <a:ext cx="374590" cy="369332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Rectangle 15">
                <a:extLst>
                  <a:ext uri="{FF2B5EF4-FFF2-40B4-BE49-F238E27FC236}">
                    <a16:creationId xmlns:a16="http://schemas.microsoft.com/office/drawing/2014/main" id="{A6FBD636-81EC-499D-B6CF-392BC7E22A2E}"/>
                  </a:ext>
                </a:extLst>
              </p:cNvPr>
              <p:cNvSpPr/>
              <p:nvPr/>
            </p:nvSpPr>
            <p:spPr>
              <a:xfrm>
                <a:off x="3806842" y="4981577"/>
                <a:ext cx="385041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1</m:t>
                      </m:r>
                    </m:oMath>
                  </m:oMathPara>
                </a14:m>
                <a:endParaRPr lang="en-US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16" name="Rectangle 15">
                <a:extLst>
                  <a:ext uri="{FF2B5EF4-FFF2-40B4-BE49-F238E27FC236}">
                    <a16:creationId xmlns:a16="http://schemas.microsoft.com/office/drawing/2014/main" id="{A6FBD636-81EC-499D-B6CF-392BC7E22A2E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06842" y="4981577"/>
                <a:ext cx="385041" cy="400110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Rectangle 16">
                <a:extLst>
                  <a:ext uri="{FF2B5EF4-FFF2-40B4-BE49-F238E27FC236}">
                    <a16:creationId xmlns:a16="http://schemas.microsoft.com/office/drawing/2014/main" id="{EFE4164B-232C-4B6F-A24D-7F47CF6A505B}"/>
                  </a:ext>
                </a:extLst>
              </p:cNvPr>
              <p:cNvSpPr/>
              <p:nvPr/>
            </p:nvSpPr>
            <p:spPr>
              <a:xfrm>
                <a:off x="3111316" y="2410400"/>
                <a:ext cx="431528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7" name="Rectangle 16">
                <a:extLst>
                  <a:ext uri="{FF2B5EF4-FFF2-40B4-BE49-F238E27FC236}">
                    <a16:creationId xmlns:a16="http://schemas.microsoft.com/office/drawing/2014/main" id="{EFE4164B-232C-4B6F-A24D-7F47CF6A505B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11316" y="2410400"/>
                <a:ext cx="431528" cy="400110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Rectangle 19">
                <a:extLst>
                  <a:ext uri="{FF2B5EF4-FFF2-40B4-BE49-F238E27FC236}">
                    <a16:creationId xmlns:a16="http://schemas.microsoft.com/office/drawing/2014/main" id="{21DA1A76-C9D7-4D3C-8686-2A55FD5DEB05}"/>
                  </a:ext>
                </a:extLst>
              </p:cNvPr>
              <p:cNvSpPr/>
              <p:nvPr/>
            </p:nvSpPr>
            <p:spPr>
              <a:xfrm>
                <a:off x="1216681" y="3043745"/>
                <a:ext cx="541367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𝐴</m:t>
                      </m:r>
                    </m:oMath>
                  </m:oMathPara>
                </a14:m>
                <a:endParaRPr lang="en-US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20" name="Rectangle 19">
                <a:extLst>
                  <a:ext uri="{FF2B5EF4-FFF2-40B4-BE49-F238E27FC236}">
                    <a16:creationId xmlns:a16="http://schemas.microsoft.com/office/drawing/2014/main" id="{21DA1A76-C9D7-4D3C-8686-2A55FD5DEB05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16681" y="3043745"/>
                <a:ext cx="541367" cy="584775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Rectangle 20">
                <a:extLst>
                  <a:ext uri="{FF2B5EF4-FFF2-40B4-BE49-F238E27FC236}">
                    <a16:creationId xmlns:a16="http://schemas.microsoft.com/office/drawing/2014/main" id="{96647609-DF3F-4297-B40D-B194368B791A}"/>
                  </a:ext>
                </a:extLst>
              </p:cNvPr>
              <p:cNvSpPr/>
              <p:nvPr/>
            </p:nvSpPr>
            <p:spPr>
              <a:xfrm>
                <a:off x="3738643" y="3050858"/>
                <a:ext cx="507896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𝑏</m:t>
                      </m:r>
                    </m:oMath>
                  </m:oMathPara>
                </a14:m>
                <a:endParaRPr lang="en-US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21" name="Rectangle 20">
                <a:extLst>
                  <a:ext uri="{FF2B5EF4-FFF2-40B4-BE49-F238E27FC236}">
                    <a16:creationId xmlns:a16="http://schemas.microsoft.com/office/drawing/2014/main" id="{96647609-DF3F-4297-B40D-B194368B791A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38643" y="3050858"/>
                <a:ext cx="507896" cy="584775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Rectangle 2">
                <a:extLst>
                  <a:ext uri="{FF2B5EF4-FFF2-40B4-BE49-F238E27FC236}">
                    <a16:creationId xmlns:a16="http://schemas.microsoft.com/office/drawing/2014/main" id="{F803A7F9-D485-42F0-8136-98003ED28E53}"/>
                  </a:ext>
                </a:extLst>
              </p:cNvPr>
              <p:cNvSpPr/>
              <p:nvPr/>
            </p:nvSpPr>
            <p:spPr>
              <a:xfrm>
                <a:off x="2579439" y="2427111"/>
                <a:ext cx="468077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i="1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3" name="Rectangle 2">
                <a:extLst>
                  <a:ext uri="{FF2B5EF4-FFF2-40B4-BE49-F238E27FC236}">
                    <a16:creationId xmlns:a16="http://schemas.microsoft.com/office/drawing/2014/main" id="{F803A7F9-D485-42F0-8136-98003ED28E53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79439" y="2427111"/>
                <a:ext cx="468077" cy="523220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60812668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984B7A-8516-47FC-9176-8158CF0B5C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Regression</a:t>
            </a:r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9AE4632A-DB15-4E1E-AF6A-9808F8A025F0}"/>
              </a:ext>
            </a:extLst>
          </p:cNvPr>
          <p:cNvSpPr/>
          <p:nvPr/>
        </p:nvSpPr>
        <p:spPr>
          <a:xfrm>
            <a:off x="838200" y="1825625"/>
            <a:ext cx="1298331" cy="3031638"/>
          </a:xfrm>
          <a:prstGeom prst="rect">
            <a:avLst/>
          </a:prstGeom>
          <a:noFill/>
          <a:ln w="57150"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ADE29DC0-5F55-4C0F-9250-42464CEC0C31}"/>
                  </a:ext>
                </a:extLst>
              </p:cNvPr>
              <p:cNvSpPr/>
              <p:nvPr/>
            </p:nvSpPr>
            <p:spPr>
              <a:xfrm>
                <a:off x="5573737" y="1785332"/>
                <a:ext cx="5700815" cy="353943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457200" indent="-457200">
                  <a:buClr>
                    <a:schemeClr val="tx1"/>
                  </a:buClr>
                  <a:buFont typeface="Arial" panose="020B0604020202020204" pitchFamily="34" charset="0"/>
                  <a:buChar char="•"/>
                </a:pPr>
                <a:r>
                  <a:rPr lang="en-US" sz="3200" dirty="0"/>
                  <a:t>What are conditions for finding </a:t>
                </a:r>
                <a14:m>
                  <m:oMath xmlns:m="http://schemas.openxmlformats.org/officeDocument/2006/math">
                    <m:r>
                      <a:rPr lang="en-US" sz="32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US" sz="3200" dirty="0">
                    <a:latin typeface="Cambria Math" panose="02040503050406030204" pitchFamily="18" charset="0"/>
                  </a:rPr>
                  <a:t> </a:t>
                </a:r>
                <a:r>
                  <a:rPr lang="en-US" sz="3200" dirty="0"/>
                  <a:t>such that </a:t>
                </a:r>
                <a14:m>
                  <m:oMath xmlns:m="http://schemas.openxmlformats.org/officeDocument/2006/math">
                    <m:r>
                      <a:rPr lang="en-US" sz="32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𝐴𝑥</m:t>
                    </m:r>
                    <m:r>
                      <a:rPr lang="en-US" sz="32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32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𝑏</m:t>
                    </m:r>
                  </m:oMath>
                </a14:m>
                <a:r>
                  <a:rPr lang="en-US" sz="3200" dirty="0"/>
                  <a:t>?</a:t>
                </a:r>
              </a:p>
              <a:p>
                <a:pPr marL="457200" indent="-457200">
                  <a:buClr>
                    <a:schemeClr val="tx1"/>
                  </a:buClr>
                  <a:buFont typeface="Arial" panose="020B0604020202020204" pitchFamily="34" charset="0"/>
                  <a:buChar char="•"/>
                </a:pPr>
                <a:endParaRPr lang="en-US" sz="3200" dirty="0"/>
              </a:p>
              <a:p>
                <a:pPr marL="457200" indent="-457200">
                  <a:buClr>
                    <a:schemeClr val="tx1"/>
                  </a:buClr>
                  <a:buFont typeface="Arial" panose="020B0604020202020204" pitchFamily="34" charset="0"/>
                  <a:buChar char="•"/>
                </a:pPr>
                <a:r>
                  <a:rPr lang="en-US" sz="3200" dirty="0"/>
                  <a:t>What to do when there is no </a:t>
                </a:r>
                <a14:m>
                  <m:oMath xmlns:m="http://schemas.openxmlformats.org/officeDocument/2006/math">
                    <m:r>
                      <a:rPr lang="en-US" sz="320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US" sz="3200" dirty="0">
                    <a:latin typeface="Cambria Math" panose="02040503050406030204" pitchFamily="18" charset="0"/>
                  </a:rPr>
                  <a:t> </a:t>
                </a:r>
                <a:r>
                  <a:rPr lang="en-US" sz="3200" dirty="0"/>
                  <a:t>such that </a:t>
                </a:r>
                <a14:m>
                  <m:oMath xmlns:m="http://schemas.openxmlformats.org/officeDocument/2006/math">
                    <m:r>
                      <a:rPr lang="en-US" sz="32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𝐴𝑥</m:t>
                    </m:r>
                    <m:r>
                      <a:rPr lang="en-US" sz="32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32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𝑏</m:t>
                    </m:r>
                  </m:oMath>
                </a14:m>
                <a:r>
                  <a:rPr lang="en-US" sz="3200" dirty="0"/>
                  <a:t>? </a:t>
                </a:r>
              </a:p>
              <a:p>
                <a:pPr marL="457200" indent="-457200">
                  <a:buClr>
                    <a:schemeClr val="tx1"/>
                  </a:buClr>
                  <a:buFont typeface="Arial" panose="020B0604020202020204" pitchFamily="34" charset="0"/>
                  <a:buChar char="•"/>
                </a:pPr>
                <a:r>
                  <a:rPr lang="en-US" sz="3200" dirty="0"/>
                  <a:t>Minimize </a:t>
                </a:r>
                <a14:m>
                  <m:oMath xmlns:m="http://schemas.openxmlformats.org/officeDocument/2006/math">
                    <m:r>
                      <a:rPr lang="en-US" sz="32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ℒ</m:t>
                    </m:r>
                    <m:r>
                      <a:rPr lang="en-US" sz="3200" b="0" i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320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𝐴𝑥</m:t>
                    </m:r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sz="320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𝑏</m:t>
                    </m:r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3200" dirty="0"/>
                  <a:t> for some loss function </a:t>
                </a:r>
                <a14:m>
                  <m:oMath xmlns:m="http://schemas.openxmlformats.org/officeDocument/2006/math">
                    <m:r>
                      <a:rPr lang="en-US" sz="32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ℒ</m:t>
                    </m:r>
                  </m:oMath>
                </a14:m>
                <a:endParaRPr lang="en-US" sz="3200" b="0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ADE29DC0-5F55-4C0F-9250-42464CEC0C31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73737" y="1785332"/>
                <a:ext cx="5700815" cy="3539430"/>
              </a:xfrm>
              <a:prstGeom prst="rect">
                <a:avLst/>
              </a:prstGeom>
              <a:blipFill>
                <a:blip r:embed="rId2"/>
                <a:stretch>
                  <a:fillRect l="-2457" t="-2241" r="-2457" b="-5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E34C0BD3-17FA-4C89-B440-C5B1EB2729FE}"/>
                  </a:ext>
                </a:extLst>
              </p:cNvPr>
              <p:cNvSpPr/>
              <p:nvPr/>
            </p:nvSpPr>
            <p:spPr>
              <a:xfrm>
                <a:off x="305260" y="3156778"/>
                <a:ext cx="37459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𝑛</m:t>
                      </m:r>
                    </m:oMath>
                  </m:oMathPara>
                </a14:m>
                <a:endParaRPr lang="en-US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E34C0BD3-17FA-4C89-B440-C5B1EB2729FE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5260" y="3156778"/>
                <a:ext cx="374590" cy="369332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1BE03EE9-5338-44CC-A0E3-C885075F2E77}"/>
                  </a:ext>
                </a:extLst>
              </p:cNvPr>
              <p:cNvSpPr/>
              <p:nvPr/>
            </p:nvSpPr>
            <p:spPr>
              <a:xfrm>
                <a:off x="1290260" y="4981577"/>
                <a:ext cx="399597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𝑑</m:t>
                      </m:r>
                    </m:oMath>
                  </m:oMathPara>
                </a14:m>
                <a:endParaRPr lang="en-US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1BE03EE9-5338-44CC-A0E3-C885075F2E77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90260" y="4981577"/>
                <a:ext cx="399597" cy="40011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Rectangle 9">
            <a:extLst>
              <a:ext uri="{FF2B5EF4-FFF2-40B4-BE49-F238E27FC236}">
                <a16:creationId xmlns:a16="http://schemas.microsoft.com/office/drawing/2014/main" id="{369E2A8B-A49E-4FA9-B2FB-F51DC002BD82}"/>
              </a:ext>
            </a:extLst>
          </p:cNvPr>
          <p:cNvSpPr/>
          <p:nvPr/>
        </p:nvSpPr>
        <p:spPr>
          <a:xfrm>
            <a:off x="2601116" y="1825625"/>
            <a:ext cx="398585" cy="1489075"/>
          </a:xfrm>
          <a:prstGeom prst="rect">
            <a:avLst/>
          </a:prstGeom>
          <a:noFill/>
          <a:ln w="57150">
            <a:solidFill>
              <a:srgbClr val="00B05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Rectangle 11">
                <a:extLst>
                  <a:ext uri="{FF2B5EF4-FFF2-40B4-BE49-F238E27FC236}">
                    <a16:creationId xmlns:a16="http://schemas.microsoft.com/office/drawing/2014/main" id="{9853D185-B675-497D-BE00-CB16F72C7CBD}"/>
                  </a:ext>
                </a:extLst>
              </p:cNvPr>
              <p:cNvSpPr/>
              <p:nvPr/>
            </p:nvSpPr>
            <p:spPr>
              <a:xfrm>
                <a:off x="2171718" y="2410400"/>
                <a:ext cx="399597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𝑑</m:t>
                      </m:r>
                    </m:oMath>
                  </m:oMathPara>
                </a14:m>
                <a:endParaRPr lang="en-US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12" name="Rectangle 11">
                <a:extLst>
                  <a:ext uri="{FF2B5EF4-FFF2-40B4-BE49-F238E27FC236}">
                    <a16:creationId xmlns:a16="http://schemas.microsoft.com/office/drawing/2014/main" id="{9853D185-B675-497D-BE00-CB16F72C7CBD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71718" y="2410400"/>
                <a:ext cx="399597" cy="400110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Rectangle 12">
                <a:extLst>
                  <a:ext uri="{FF2B5EF4-FFF2-40B4-BE49-F238E27FC236}">
                    <a16:creationId xmlns:a16="http://schemas.microsoft.com/office/drawing/2014/main" id="{796109F9-E905-4D8E-A88E-B5A61C5E3DEB}"/>
                  </a:ext>
                </a:extLst>
              </p:cNvPr>
              <p:cNvSpPr/>
              <p:nvPr/>
            </p:nvSpPr>
            <p:spPr>
              <a:xfrm>
                <a:off x="2601116" y="3343246"/>
                <a:ext cx="385041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1</m:t>
                      </m:r>
                    </m:oMath>
                  </m:oMathPara>
                </a14:m>
                <a:endParaRPr lang="en-US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13" name="Rectangle 12">
                <a:extLst>
                  <a:ext uri="{FF2B5EF4-FFF2-40B4-BE49-F238E27FC236}">
                    <a16:creationId xmlns:a16="http://schemas.microsoft.com/office/drawing/2014/main" id="{796109F9-E905-4D8E-A88E-B5A61C5E3DEB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01116" y="3343246"/>
                <a:ext cx="385041" cy="400110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Rectangle 13">
            <a:extLst>
              <a:ext uri="{FF2B5EF4-FFF2-40B4-BE49-F238E27FC236}">
                <a16:creationId xmlns:a16="http://schemas.microsoft.com/office/drawing/2014/main" id="{CC35C082-1390-4713-91EF-C3B370952147}"/>
              </a:ext>
            </a:extLst>
          </p:cNvPr>
          <p:cNvSpPr/>
          <p:nvPr/>
        </p:nvSpPr>
        <p:spPr>
          <a:xfrm>
            <a:off x="3793298" y="1825624"/>
            <a:ext cx="398585" cy="3031638"/>
          </a:xfrm>
          <a:prstGeom prst="rect">
            <a:avLst/>
          </a:prstGeom>
          <a:noFill/>
          <a:ln w="57150"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Rectangle 14">
                <a:extLst>
                  <a:ext uri="{FF2B5EF4-FFF2-40B4-BE49-F238E27FC236}">
                    <a16:creationId xmlns:a16="http://schemas.microsoft.com/office/drawing/2014/main" id="{881FFB1F-EF69-4C18-9B81-00543A9C6C1D}"/>
                  </a:ext>
                </a:extLst>
              </p:cNvPr>
              <p:cNvSpPr/>
              <p:nvPr/>
            </p:nvSpPr>
            <p:spPr>
              <a:xfrm>
                <a:off x="3327080" y="3156777"/>
                <a:ext cx="37459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𝑛</m:t>
                      </m:r>
                    </m:oMath>
                  </m:oMathPara>
                </a14:m>
                <a:endParaRPr lang="en-US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15" name="Rectangle 14">
                <a:extLst>
                  <a:ext uri="{FF2B5EF4-FFF2-40B4-BE49-F238E27FC236}">
                    <a16:creationId xmlns:a16="http://schemas.microsoft.com/office/drawing/2014/main" id="{881FFB1F-EF69-4C18-9B81-00543A9C6C1D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27080" y="3156777"/>
                <a:ext cx="374590" cy="369332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Rectangle 15">
                <a:extLst>
                  <a:ext uri="{FF2B5EF4-FFF2-40B4-BE49-F238E27FC236}">
                    <a16:creationId xmlns:a16="http://schemas.microsoft.com/office/drawing/2014/main" id="{A6FBD636-81EC-499D-B6CF-392BC7E22A2E}"/>
                  </a:ext>
                </a:extLst>
              </p:cNvPr>
              <p:cNvSpPr/>
              <p:nvPr/>
            </p:nvSpPr>
            <p:spPr>
              <a:xfrm>
                <a:off x="3806842" y="4981577"/>
                <a:ext cx="385041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1</m:t>
                      </m:r>
                    </m:oMath>
                  </m:oMathPara>
                </a14:m>
                <a:endParaRPr lang="en-US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16" name="Rectangle 15">
                <a:extLst>
                  <a:ext uri="{FF2B5EF4-FFF2-40B4-BE49-F238E27FC236}">
                    <a16:creationId xmlns:a16="http://schemas.microsoft.com/office/drawing/2014/main" id="{A6FBD636-81EC-499D-B6CF-392BC7E22A2E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06842" y="4981577"/>
                <a:ext cx="385041" cy="400110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Rectangle 16">
                <a:extLst>
                  <a:ext uri="{FF2B5EF4-FFF2-40B4-BE49-F238E27FC236}">
                    <a16:creationId xmlns:a16="http://schemas.microsoft.com/office/drawing/2014/main" id="{EFE4164B-232C-4B6F-A24D-7F47CF6A505B}"/>
                  </a:ext>
                </a:extLst>
              </p:cNvPr>
              <p:cNvSpPr/>
              <p:nvPr/>
            </p:nvSpPr>
            <p:spPr>
              <a:xfrm>
                <a:off x="3111316" y="2410400"/>
                <a:ext cx="431528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7" name="Rectangle 16">
                <a:extLst>
                  <a:ext uri="{FF2B5EF4-FFF2-40B4-BE49-F238E27FC236}">
                    <a16:creationId xmlns:a16="http://schemas.microsoft.com/office/drawing/2014/main" id="{EFE4164B-232C-4B6F-A24D-7F47CF6A505B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11316" y="2410400"/>
                <a:ext cx="431528" cy="400110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Rectangle 19">
                <a:extLst>
                  <a:ext uri="{FF2B5EF4-FFF2-40B4-BE49-F238E27FC236}">
                    <a16:creationId xmlns:a16="http://schemas.microsoft.com/office/drawing/2014/main" id="{21DA1A76-C9D7-4D3C-8686-2A55FD5DEB05}"/>
                  </a:ext>
                </a:extLst>
              </p:cNvPr>
              <p:cNvSpPr/>
              <p:nvPr/>
            </p:nvSpPr>
            <p:spPr>
              <a:xfrm>
                <a:off x="1216681" y="3043745"/>
                <a:ext cx="541367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𝐴</m:t>
                      </m:r>
                    </m:oMath>
                  </m:oMathPara>
                </a14:m>
                <a:endParaRPr lang="en-US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20" name="Rectangle 19">
                <a:extLst>
                  <a:ext uri="{FF2B5EF4-FFF2-40B4-BE49-F238E27FC236}">
                    <a16:creationId xmlns:a16="http://schemas.microsoft.com/office/drawing/2014/main" id="{21DA1A76-C9D7-4D3C-8686-2A55FD5DEB05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16681" y="3043745"/>
                <a:ext cx="541367" cy="584775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Rectangle 20">
                <a:extLst>
                  <a:ext uri="{FF2B5EF4-FFF2-40B4-BE49-F238E27FC236}">
                    <a16:creationId xmlns:a16="http://schemas.microsoft.com/office/drawing/2014/main" id="{96647609-DF3F-4297-B40D-B194368B791A}"/>
                  </a:ext>
                </a:extLst>
              </p:cNvPr>
              <p:cNvSpPr/>
              <p:nvPr/>
            </p:nvSpPr>
            <p:spPr>
              <a:xfrm>
                <a:off x="3738643" y="3050858"/>
                <a:ext cx="507896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𝑏</m:t>
                      </m:r>
                    </m:oMath>
                  </m:oMathPara>
                </a14:m>
                <a:endParaRPr lang="en-US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21" name="Rectangle 20">
                <a:extLst>
                  <a:ext uri="{FF2B5EF4-FFF2-40B4-BE49-F238E27FC236}">
                    <a16:creationId xmlns:a16="http://schemas.microsoft.com/office/drawing/2014/main" id="{96647609-DF3F-4297-B40D-B194368B791A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38643" y="3050858"/>
                <a:ext cx="507896" cy="584775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Rectangle 2">
                <a:extLst>
                  <a:ext uri="{FF2B5EF4-FFF2-40B4-BE49-F238E27FC236}">
                    <a16:creationId xmlns:a16="http://schemas.microsoft.com/office/drawing/2014/main" id="{F803A7F9-D485-42F0-8136-98003ED28E53}"/>
                  </a:ext>
                </a:extLst>
              </p:cNvPr>
              <p:cNvSpPr/>
              <p:nvPr/>
            </p:nvSpPr>
            <p:spPr>
              <a:xfrm>
                <a:off x="2579439" y="2427111"/>
                <a:ext cx="468077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i="1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3" name="Rectangle 2">
                <a:extLst>
                  <a:ext uri="{FF2B5EF4-FFF2-40B4-BE49-F238E27FC236}">
                    <a16:creationId xmlns:a16="http://schemas.microsoft.com/office/drawing/2014/main" id="{F803A7F9-D485-42F0-8136-98003ED28E53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79439" y="2427111"/>
                <a:ext cx="468077" cy="523220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063818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A5AC62-A5FD-2A5B-018F-859A378AA1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365125"/>
            <a:ext cx="10780059" cy="1325563"/>
          </a:xfrm>
        </p:spPr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Presentation Schedule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F2126B-4AA6-302B-7E5A-170FFAAB8BD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422775"/>
          </a:xfrm>
        </p:spPr>
        <p:txBody>
          <a:bodyPr>
            <a:normAutofit/>
          </a:bodyPr>
          <a:lstStyle/>
          <a:p>
            <a:pPr>
              <a:buClr>
                <a:schemeClr val="tx1"/>
              </a:buClr>
            </a:pPr>
            <a:r>
              <a:rPr lang="en-US" dirty="0">
                <a:solidFill>
                  <a:srgbClr val="00B050"/>
                </a:solidFill>
              </a:rPr>
              <a:t>November 27</a:t>
            </a:r>
            <a:r>
              <a:rPr lang="en-US" dirty="0"/>
              <a:t>: </a:t>
            </a:r>
            <a:r>
              <a:rPr lang="en-US" dirty="0" err="1"/>
              <a:t>Chunkai</a:t>
            </a:r>
            <a:r>
              <a:rPr lang="en-US" dirty="0"/>
              <a:t>, Jung, Galaxy AI</a:t>
            </a:r>
          </a:p>
          <a:p>
            <a:pPr>
              <a:buClr>
                <a:schemeClr val="tx1"/>
              </a:buClr>
            </a:pPr>
            <a:r>
              <a:rPr lang="en-US" dirty="0">
                <a:solidFill>
                  <a:srgbClr val="00B050"/>
                </a:solidFill>
              </a:rPr>
              <a:t>November 29</a:t>
            </a:r>
            <a:r>
              <a:rPr lang="en-US" dirty="0"/>
              <a:t>: STMI, Anmol, Jason</a:t>
            </a:r>
          </a:p>
          <a:p>
            <a:pPr>
              <a:buClr>
                <a:schemeClr val="tx1"/>
              </a:buClr>
            </a:pPr>
            <a:r>
              <a:rPr lang="en-US" dirty="0">
                <a:solidFill>
                  <a:srgbClr val="00B050"/>
                </a:solidFill>
              </a:rPr>
              <a:t>December 1</a:t>
            </a:r>
            <a:r>
              <a:rPr lang="en-US" dirty="0"/>
              <a:t>: </a:t>
            </a:r>
            <a:r>
              <a:rPr lang="en-US" dirty="0" err="1"/>
              <a:t>Bokun</a:t>
            </a:r>
            <a:r>
              <a:rPr lang="en-US" dirty="0"/>
              <a:t>, Ayesha, </a:t>
            </a:r>
            <a:r>
              <a:rPr lang="en-US" dirty="0" err="1"/>
              <a:t>Dawei</a:t>
            </a:r>
            <a:r>
              <a:rPr lang="en-US" dirty="0"/>
              <a:t>, </a:t>
            </a:r>
            <a:r>
              <a:rPr lang="en-US" dirty="0" err="1"/>
              <a:t>Lipai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646458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984B7A-8516-47FC-9176-8158CF0B5C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Linear Regression</a:t>
            </a:r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9AE4632A-DB15-4E1E-AF6A-9808F8A025F0}"/>
              </a:ext>
            </a:extLst>
          </p:cNvPr>
          <p:cNvSpPr/>
          <p:nvPr/>
        </p:nvSpPr>
        <p:spPr>
          <a:xfrm>
            <a:off x="838200" y="1825625"/>
            <a:ext cx="1298331" cy="3031638"/>
          </a:xfrm>
          <a:prstGeom prst="rect">
            <a:avLst/>
          </a:prstGeom>
          <a:noFill/>
          <a:ln w="57150"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ADE29DC0-5F55-4C0F-9250-42464CEC0C31}"/>
                  </a:ext>
                </a:extLst>
              </p:cNvPr>
              <p:cNvSpPr/>
              <p:nvPr/>
            </p:nvSpPr>
            <p:spPr>
              <a:xfrm>
                <a:off x="5573737" y="1785332"/>
                <a:ext cx="5700815" cy="156966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457200" indent="-457200">
                  <a:buFont typeface="Arial" panose="020B0604020202020204" pitchFamily="34" charset="0"/>
                  <a:buChar char="•"/>
                </a:pPr>
                <a:r>
                  <a:rPr lang="en-US" sz="3200" dirty="0"/>
                  <a:t>Find the vector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US" sz="3200" dirty="0"/>
                  <a:t> that minimizes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d>
                          <m:dPr>
                            <m:begChr m:val="‖"/>
                            <m:endChr m:val="‖"/>
                            <m:ctrlP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𝐴𝑥</m:t>
                            </m:r>
                            <m: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𝑏</m:t>
                            </m:r>
                          </m:e>
                        </m:d>
                      </m:e>
                      <m:sub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endParaRPr lang="en-US" sz="3200" b="0" dirty="0">
                  <a:solidFill>
                    <a:srgbClr val="C00000"/>
                  </a:solidFill>
                </a:endParaRPr>
              </a:p>
              <a:p>
                <a:pPr marL="457200" indent="-457200">
                  <a:buFont typeface="Arial" panose="020B0604020202020204" pitchFamily="34" charset="0"/>
                  <a:buChar char="•"/>
                </a:pPr>
                <a:r>
                  <a:rPr lang="en-US" sz="3200" dirty="0"/>
                  <a:t>“Least squares” optimization</a:t>
                </a:r>
              </a:p>
            </p:txBody>
          </p:sp>
        </mc:Choice>
        <mc:Fallback xmlns=""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ADE29DC0-5F55-4C0F-9250-42464CEC0C31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73737" y="1785332"/>
                <a:ext cx="5700815" cy="1569660"/>
              </a:xfrm>
              <a:prstGeom prst="rect">
                <a:avLst/>
              </a:prstGeom>
              <a:blipFill>
                <a:blip r:embed="rId2"/>
                <a:stretch>
                  <a:fillRect l="-2457" t="-4669" b="-1206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E34C0BD3-17FA-4C89-B440-C5B1EB2729FE}"/>
                  </a:ext>
                </a:extLst>
              </p:cNvPr>
              <p:cNvSpPr/>
              <p:nvPr/>
            </p:nvSpPr>
            <p:spPr>
              <a:xfrm>
                <a:off x="305260" y="3156778"/>
                <a:ext cx="37459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𝑛</m:t>
                      </m:r>
                    </m:oMath>
                  </m:oMathPara>
                </a14:m>
                <a:endParaRPr lang="en-US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E34C0BD3-17FA-4C89-B440-C5B1EB2729FE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5260" y="3156778"/>
                <a:ext cx="374590" cy="369332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1BE03EE9-5338-44CC-A0E3-C885075F2E77}"/>
                  </a:ext>
                </a:extLst>
              </p:cNvPr>
              <p:cNvSpPr/>
              <p:nvPr/>
            </p:nvSpPr>
            <p:spPr>
              <a:xfrm>
                <a:off x="1290260" y="4981577"/>
                <a:ext cx="399597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𝑑</m:t>
                      </m:r>
                    </m:oMath>
                  </m:oMathPara>
                </a14:m>
                <a:endParaRPr lang="en-US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1BE03EE9-5338-44CC-A0E3-C885075F2E77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90260" y="4981577"/>
                <a:ext cx="399597" cy="40011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Rectangle 9">
            <a:extLst>
              <a:ext uri="{FF2B5EF4-FFF2-40B4-BE49-F238E27FC236}">
                <a16:creationId xmlns:a16="http://schemas.microsoft.com/office/drawing/2014/main" id="{369E2A8B-A49E-4FA9-B2FB-F51DC002BD82}"/>
              </a:ext>
            </a:extLst>
          </p:cNvPr>
          <p:cNvSpPr/>
          <p:nvPr/>
        </p:nvSpPr>
        <p:spPr>
          <a:xfrm>
            <a:off x="2601116" y="1825625"/>
            <a:ext cx="398585" cy="1489075"/>
          </a:xfrm>
          <a:prstGeom prst="rect">
            <a:avLst/>
          </a:prstGeom>
          <a:noFill/>
          <a:ln w="57150">
            <a:solidFill>
              <a:srgbClr val="00B05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Rectangle 11">
                <a:extLst>
                  <a:ext uri="{FF2B5EF4-FFF2-40B4-BE49-F238E27FC236}">
                    <a16:creationId xmlns:a16="http://schemas.microsoft.com/office/drawing/2014/main" id="{9853D185-B675-497D-BE00-CB16F72C7CBD}"/>
                  </a:ext>
                </a:extLst>
              </p:cNvPr>
              <p:cNvSpPr/>
              <p:nvPr/>
            </p:nvSpPr>
            <p:spPr>
              <a:xfrm>
                <a:off x="2171718" y="2410400"/>
                <a:ext cx="399597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𝑑</m:t>
                      </m:r>
                    </m:oMath>
                  </m:oMathPara>
                </a14:m>
                <a:endParaRPr lang="en-US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12" name="Rectangle 11">
                <a:extLst>
                  <a:ext uri="{FF2B5EF4-FFF2-40B4-BE49-F238E27FC236}">
                    <a16:creationId xmlns:a16="http://schemas.microsoft.com/office/drawing/2014/main" id="{9853D185-B675-497D-BE00-CB16F72C7CBD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71718" y="2410400"/>
                <a:ext cx="399597" cy="400110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Rectangle 12">
                <a:extLst>
                  <a:ext uri="{FF2B5EF4-FFF2-40B4-BE49-F238E27FC236}">
                    <a16:creationId xmlns:a16="http://schemas.microsoft.com/office/drawing/2014/main" id="{796109F9-E905-4D8E-A88E-B5A61C5E3DEB}"/>
                  </a:ext>
                </a:extLst>
              </p:cNvPr>
              <p:cNvSpPr/>
              <p:nvPr/>
            </p:nvSpPr>
            <p:spPr>
              <a:xfrm>
                <a:off x="2601116" y="3343246"/>
                <a:ext cx="385041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1</m:t>
                      </m:r>
                    </m:oMath>
                  </m:oMathPara>
                </a14:m>
                <a:endParaRPr lang="en-US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13" name="Rectangle 12">
                <a:extLst>
                  <a:ext uri="{FF2B5EF4-FFF2-40B4-BE49-F238E27FC236}">
                    <a16:creationId xmlns:a16="http://schemas.microsoft.com/office/drawing/2014/main" id="{796109F9-E905-4D8E-A88E-B5A61C5E3DEB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01116" y="3343246"/>
                <a:ext cx="385041" cy="400110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Rectangle 13">
            <a:extLst>
              <a:ext uri="{FF2B5EF4-FFF2-40B4-BE49-F238E27FC236}">
                <a16:creationId xmlns:a16="http://schemas.microsoft.com/office/drawing/2014/main" id="{CC35C082-1390-4713-91EF-C3B370952147}"/>
              </a:ext>
            </a:extLst>
          </p:cNvPr>
          <p:cNvSpPr/>
          <p:nvPr/>
        </p:nvSpPr>
        <p:spPr>
          <a:xfrm>
            <a:off x="3793298" y="1825624"/>
            <a:ext cx="398585" cy="3031638"/>
          </a:xfrm>
          <a:prstGeom prst="rect">
            <a:avLst/>
          </a:prstGeom>
          <a:noFill/>
          <a:ln w="57150"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Rectangle 14">
                <a:extLst>
                  <a:ext uri="{FF2B5EF4-FFF2-40B4-BE49-F238E27FC236}">
                    <a16:creationId xmlns:a16="http://schemas.microsoft.com/office/drawing/2014/main" id="{881FFB1F-EF69-4C18-9B81-00543A9C6C1D}"/>
                  </a:ext>
                </a:extLst>
              </p:cNvPr>
              <p:cNvSpPr/>
              <p:nvPr/>
            </p:nvSpPr>
            <p:spPr>
              <a:xfrm>
                <a:off x="3327080" y="3156777"/>
                <a:ext cx="37459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𝑛</m:t>
                      </m:r>
                    </m:oMath>
                  </m:oMathPara>
                </a14:m>
                <a:endParaRPr lang="en-US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15" name="Rectangle 14">
                <a:extLst>
                  <a:ext uri="{FF2B5EF4-FFF2-40B4-BE49-F238E27FC236}">
                    <a16:creationId xmlns:a16="http://schemas.microsoft.com/office/drawing/2014/main" id="{881FFB1F-EF69-4C18-9B81-00543A9C6C1D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27080" y="3156777"/>
                <a:ext cx="374590" cy="369332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Rectangle 15">
                <a:extLst>
                  <a:ext uri="{FF2B5EF4-FFF2-40B4-BE49-F238E27FC236}">
                    <a16:creationId xmlns:a16="http://schemas.microsoft.com/office/drawing/2014/main" id="{A6FBD636-81EC-499D-B6CF-392BC7E22A2E}"/>
                  </a:ext>
                </a:extLst>
              </p:cNvPr>
              <p:cNvSpPr/>
              <p:nvPr/>
            </p:nvSpPr>
            <p:spPr>
              <a:xfrm>
                <a:off x="3806842" y="4981577"/>
                <a:ext cx="385041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1</m:t>
                      </m:r>
                    </m:oMath>
                  </m:oMathPara>
                </a14:m>
                <a:endParaRPr lang="en-US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16" name="Rectangle 15">
                <a:extLst>
                  <a:ext uri="{FF2B5EF4-FFF2-40B4-BE49-F238E27FC236}">
                    <a16:creationId xmlns:a16="http://schemas.microsoft.com/office/drawing/2014/main" id="{A6FBD636-81EC-499D-B6CF-392BC7E22A2E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06842" y="4981577"/>
                <a:ext cx="385041" cy="400110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Rectangle 16">
                <a:extLst>
                  <a:ext uri="{FF2B5EF4-FFF2-40B4-BE49-F238E27FC236}">
                    <a16:creationId xmlns:a16="http://schemas.microsoft.com/office/drawing/2014/main" id="{EFE4164B-232C-4B6F-A24D-7F47CF6A505B}"/>
                  </a:ext>
                </a:extLst>
              </p:cNvPr>
              <p:cNvSpPr/>
              <p:nvPr/>
            </p:nvSpPr>
            <p:spPr>
              <a:xfrm>
                <a:off x="3111316" y="2410400"/>
                <a:ext cx="431528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≈</m:t>
                      </m:r>
                    </m:oMath>
                  </m:oMathPara>
                </a14:m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7" name="Rectangle 16">
                <a:extLst>
                  <a:ext uri="{FF2B5EF4-FFF2-40B4-BE49-F238E27FC236}">
                    <a16:creationId xmlns:a16="http://schemas.microsoft.com/office/drawing/2014/main" id="{EFE4164B-232C-4B6F-A24D-7F47CF6A505B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11316" y="2410400"/>
                <a:ext cx="431528" cy="400110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Rectangle 19">
                <a:extLst>
                  <a:ext uri="{FF2B5EF4-FFF2-40B4-BE49-F238E27FC236}">
                    <a16:creationId xmlns:a16="http://schemas.microsoft.com/office/drawing/2014/main" id="{21DA1A76-C9D7-4D3C-8686-2A55FD5DEB05}"/>
                  </a:ext>
                </a:extLst>
              </p:cNvPr>
              <p:cNvSpPr/>
              <p:nvPr/>
            </p:nvSpPr>
            <p:spPr>
              <a:xfrm>
                <a:off x="1216681" y="3043745"/>
                <a:ext cx="541367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𝐴</m:t>
                      </m:r>
                    </m:oMath>
                  </m:oMathPara>
                </a14:m>
                <a:endParaRPr lang="en-US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20" name="Rectangle 19">
                <a:extLst>
                  <a:ext uri="{FF2B5EF4-FFF2-40B4-BE49-F238E27FC236}">
                    <a16:creationId xmlns:a16="http://schemas.microsoft.com/office/drawing/2014/main" id="{21DA1A76-C9D7-4D3C-8686-2A55FD5DEB05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16681" y="3043745"/>
                <a:ext cx="541367" cy="584775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Rectangle 20">
                <a:extLst>
                  <a:ext uri="{FF2B5EF4-FFF2-40B4-BE49-F238E27FC236}">
                    <a16:creationId xmlns:a16="http://schemas.microsoft.com/office/drawing/2014/main" id="{96647609-DF3F-4297-B40D-B194368B791A}"/>
                  </a:ext>
                </a:extLst>
              </p:cNvPr>
              <p:cNvSpPr/>
              <p:nvPr/>
            </p:nvSpPr>
            <p:spPr>
              <a:xfrm>
                <a:off x="3738643" y="3050858"/>
                <a:ext cx="507896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𝑏</m:t>
                      </m:r>
                    </m:oMath>
                  </m:oMathPara>
                </a14:m>
                <a:endParaRPr lang="en-US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21" name="Rectangle 20">
                <a:extLst>
                  <a:ext uri="{FF2B5EF4-FFF2-40B4-BE49-F238E27FC236}">
                    <a16:creationId xmlns:a16="http://schemas.microsoft.com/office/drawing/2014/main" id="{96647609-DF3F-4297-B40D-B194368B791A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38643" y="3050858"/>
                <a:ext cx="507896" cy="584775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8" name="Picture 4" descr="Image result for linear regression">
            <a:extLst>
              <a:ext uri="{FF2B5EF4-FFF2-40B4-BE49-F238E27FC236}">
                <a16:creationId xmlns:a16="http://schemas.microsoft.com/office/drawing/2014/main" id="{7303F1F4-2F73-4BE7-8C6B-0CE3273537E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0170" y="3612423"/>
            <a:ext cx="4008367" cy="26577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3" name="Rectangle 2">
                <a:extLst>
                  <a:ext uri="{FF2B5EF4-FFF2-40B4-BE49-F238E27FC236}">
                    <a16:creationId xmlns:a16="http://schemas.microsoft.com/office/drawing/2014/main" id="{F803A7F9-D485-42F0-8136-98003ED28E53}"/>
                  </a:ext>
                </a:extLst>
              </p:cNvPr>
              <p:cNvSpPr/>
              <p:nvPr/>
            </p:nvSpPr>
            <p:spPr>
              <a:xfrm>
                <a:off x="2579439" y="2427111"/>
                <a:ext cx="468077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i="1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3" name="Rectangle 2">
                <a:extLst>
                  <a:ext uri="{FF2B5EF4-FFF2-40B4-BE49-F238E27FC236}">
                    <a16:creationId xmlns:a16="http://schemas.microsoft.com/office/drawing/2014/main" id="{F803A7F9-D485-42F0-8136-98003ED28E53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79439" y="2427111"/>
                <a:ext cx="468077" cy="523220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653363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984B7A-8516-47FC-9176-8158CF0B5C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Linear Regression</a:t>
            </a:r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9AE4632A-DB15-4E1E-AF6A-9808F8A025F0}"/>
              </a:ext>
            </a:extLst>
          </p:cNvPr>
          <p:cNvSpPr/>
          <p:nvPr/>
        </p:nvSpPr>
        <p:spPr>
          <a:xfrm>
            <a:off x="838200" y="1825625"/>
            <a:ext cx="1298331" cy="3031638"/>
          </a:xfrm>
          <a:prstGeom prst="rect">
            <a:avLst/>
          </a:prstGeom>
          <a:noFill/>
          <a:ln w="57150"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ADE29DC0-5F55-4C0F-9250-42464CEC0C31}"/>
                  </a:ext>
                </a:extLst>
              </p:cNvPr>
              <p:cNvSpPr/>
              <p:nvPr/>
            </p:nvSpPr>
            <p:spPr>
              <a:xfrm>
                <a:off x="5573737" y="1785332"/>
                <a:ext cx="5700815" cy="227094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457200" indent="-457200">
                  <a:buFont typeface="Arial" panose="020B0604020202020204" pitchFamily="34" charset="0"/>
                  <a:buChar char="•"/>
                </a:pPr>
                <a:r>
                  <a:rPr lang="en-US" sz="3200" dirty="0"/>
                  <a:t>Find the vector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US" sz="3200" dirty="0"/>
                  <a:t> that minimizes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d>
                          <m:dPr>
                            <m:begChr m:val="‖"/>
                            <m:endChr m:val="‖"/>
                            <m:ctrlP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𝐴𝑥</m:t>
                            </m:r>
                            <m: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𝑏</m:t>
                            </m:r>
                          </m:e>
                        </m:d>
                      </m:e>
                      <m:sub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endParaRPr lang="en-US" sz="3200" b="0" dirty="0">
                  <a:solidFill>
                    <a:srgbClr val="C00000"/>
                  </a:solidFill>
                </a:endParaRPr>
              </a:p>
              <a:p>
                <a:pPr marL="457200" indent="-457200">
                  <a:buFont typeface="Arial" panose="020B0604020202020204" pitchFamily="34" charset="0"/>
                  <a:buChar char="•"/>
                </a:pPr>
                <a:r>
                  <a:rPr lang="en-US" sz="3200" dirty="0"/>
                  <a:t>What is the solution to </a:t>
                </a:r>
                <a14:m>
                  <m:oMath xmlns:m="http://schemas.openxmlformats.org/officeDocument/2006/math">
                    <m:limLow>
                      <m:limLowPr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limLowPr>
                      <m:e>
                        <m:r>
                          <m:rPr>
                            <m:sty m:val="p"/>
                          </m:rPr>
                          <a:rPr lang="en-US" sz="3200" b="0" i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min</m:t>
                        </m:r>
                      </m:e>
                      <m:lim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∈</m:t>
                        </m:r>
                        <m:sSup>
                          <m:sSupPr>
                            <m:ctrlP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ℝ</m:t>
                            </m:r>
                          </m:e>
                          <m:sup>
                            <m: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𝑑</m:t>
                            </m:r>
                          </m:sup>
                        </m:sSup>
                      </m:lim>
                    </m:limLow>
                    <m:r>
                      <a:rPr lang="en-US" sz="3200" b="0" i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 </m:t>
                    </m:r>
                    <m:sSub>
                      <m:sSubPr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d>
                          <m:dPr>
                            <m:begChr m:val="‖"/>
                            <m:endChr m:val="‖"/>
                            <m:ctrlP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𝐴𝑥</m:t>
                            </m:r>
                            <m: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𝑏</m:t>
                            </m:r>
                          </m:e>
                        </m:d>
                      </m:e>
                      <m:sub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sz="3200" dirty="0"/>
                  <a:t>?</a:t>
                </a:r>
              </a:p>
            </p:txBody>
          </p:sp>
        </mc:Choice>
        <mc:Fallback xmlns=""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ADE29DC0-5F55-4C0F-9250-42464CEC0C31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73737" y="1785332"/>
                <a:ext cx="5700815" cy="2270943"/>
              </a:xfrm>
              <a:prstGeom prst="rect">
                <a:avLst/>
              </a:prstGeom>
              <a:blipFill>
                <a:blip r:embed="rId2"/>
                <a:stretch>
                  <a:fillRect l="-2457" t="-322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E34C0BD3-17FA-4C89-B440-C5B1EB2729FE}"/>
                  </a:ext>
                </a:extLst>
              </p:cNvPr>
              <p:cNvSpPr/>
              <p:nvPr/>
            </p:nvSpPr>
            <p:spPr>
              <a:xfrm>
                <a:off x="305260" y="3156778"/>
                <a:ext cx="37459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𝑛</m:t>
                      </m:r>
                    </m:oMath>
                  </m:oMathPara>
                </a14:m>
                <a:endParaRPr lang="en-US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E34C0BD3-17FA-4C89-B440-C5B1EB2729FE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5260" y="3156778"/>
                <a:ext cx="374590" cy="369332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1BE03EE9-5338-44CC-A0E3-C885075F2E77}"/>
                  </a:ext>
                </a:extLst>
              </p:cNvPr>
              <p:cNvSpPr/>
              <p:nvPr/>
            </p:nvSpPr>
            <p:spPr>
              <a:xfrm>
                <a:off x="1290260" y="4981577"/>
                <a:ext cx="399597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𝑑</m:t>
                      </m:r>
                    </m:oMath>
                  </m:oMathPara>
                </a14:m>
                <a:endParaRPr lang="en-US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1BE03EE9-5338-44CC-A0E3-C885075F2E77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90260" y="4981577"/>
                <a:ext cx="399597" cy="40011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Rectangle 9">
            <a:extLst>
              <a:ext uri="{FF2B5EF4-FFF2-40B4-BE49-F238E27FC236}">
                <a16:creationId xmlns:a16="http://schemas.microsoft.com/office/drawing/2014/main" id="{369E2A8B-A49E-4FA9-B2FB-F51DC002BD82}"/>
              </a:ext>
            </a:extLst>
          </p:cNvPr>
          <p:cNvSpPr/>
          <p:nvPr/>
        </p:nvSpPr>
        <p:spPr>
          <a:xfrm>
            <a:off x="2601116" y="1825625"/>
            <a:ext cx="398585" cy="1489075"/>
          </a:xfrm>
          <a:prstGeom prst="rect">
            <a:avLst/>
          </a:prstGeom>
          <a:noFill/>
          <a:ln w="57150">
            <a:solidFill>
              <a:srgbClr val="00B05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Rectangle 11">
                <a:extLst>
                  <a:ext uri="{FF2B5EF4-FFF2-40B4-BE49-F238E27FC236}">
                    <a16:creationId xmlns:a16="http://schemas.microsoft.com/office/drawing/2014/main" id="{9853D185-B675-497D-BE00-CB16F72C7CBD}"/>
                  </a:ext>
                </a:extLst>
              </p:cNvPr>
              <p:cNvSpPr/>
              <p:nvPr/>
            </p:nvSpPr>
            <p:spPr>
              <a:xfrm>
                <a:off x="2171718" y="2410400"/>
                <a:ext cx="399597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𝑑</m:t>
                      </m:r>
                    </m:oMath>
                  </m:oMathPara>
                </a14:m>
                <a:endParaRPr lang="en-US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12" name="Rectangle 11">
                <a:extLst>
                  <a:ext uri="{FF2B5EF4-FFF2-40B4-BE49-F238E27FC236}">
                    <a16:creationId xmlns:a16="http://schemas.microsoft.com/office/drawing/2014/main" id="{9853D185-B675-497D-BE00-CB16F72C7CBD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71718" y="2410400"/>
                <a:ext cx="399597" cy="400110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Rectangle 12">
                <a:extLst>
                  <a:ext uri="{FF2B5EF4-FFF2-40B4-BE49-F238E27FC236}">
                    <a16:creationId xmlns:a16="http://schemas.microsoft.com/office/drawing/2014/main" id="{796109F9-E905-4D8E-A88E-B5A61C5E3DEB}"/>
                  </a:ext>
                </a:extLst>
              </p:cNvPr>
              <p:cNvSpPr/>
              <p:nvPr/>
            </p:nvSpPr>
            <p:spPr>
              <a:xfrm>
                <a:off x="2601116" y="3343246"/>
                <a:ext cx="385041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1</m:t>
                      </m:r>
                    </m:oMath>
                  </m:oMathPara>
                </a14:m>
                <a:endParaRPr lang="en-US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13" name="Rectangle 12">
                <a:extLst>
                  <a:ext uri="{FF2B5EF4-FFF2-40B4-BE49-F238E27FC236}">
                    <a16:creationId xmlns:a16="http://schemas.microsoft.com/office/drawing/2014/main" id="{796109F9-E905-4D8E-A88E-B5A61C5E3DEB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01116" y="3343246"/>
                <a:ext cx="385041" cy="400110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Rectangle 13">
            <a:extLst>
              <a:ext uri="{FF2B5EF4-FFF2-40B4-BE49-F238E27FC236}">
                <a16:creationId xmlns:a16="http://schemas.microsoft.com/office/drawing/2014/main" id="{CC35C082-1390-4713-91EF-C3B370952147}"/>
              </a:ext>
            </a:extLst>
          </p:cNvPr>
          <p:cNvSpPr/>
          <p:nvPr/>
        </p:nvSpPr>
        <p:spPr>
          <a:xfrm>
            <a:off x="3793298" y="1825624"/>
            <a:ext cx="398585" cy="3031638"/>
          </a:xfrm>
          <a:prstGeom prst="rect">
            <a:avLst/>
          </a:prstGeom>
          <a:noFill/>
          <a:ln w="57150"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Rectangle 14">
                <a:extLst>
                  <a:ext uri="{FF2B5EF4-FFF2-40B4-BE49-F238E27FC236}">
                    <a16:creationId xmlns:a16="http://schemas.microsoft.com/office/drawing/2014/main" id="{881FFB1F-EF69-4C18-9B81-00543A9C6C1D}"/>
                  </a:ext>
                </a:extLst>
              </p:cNvPr>
              <p:cNvSpPr/>
              <p:nvPr/>
            </p:nvSpPr>
            <p:spPr>
              <a:xfrm>
                <a:off x="3327080" y="3156777"/>
                <a:ext cx="37459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𝑛</m:t>
                      </m:r>
                    </m:oMath>
                  </m:oMathPara>
                </a14:m>
                <a:endParaRPr lang="en-US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15" name="Rectangle 14">
                <a:extLst>
                  <a:ext uri="{FF2B5EF4-FFF2-40B4-BE49-F238E27FC236}">
                    <a16:creationId xmlns:a16="http://schemas.microsoft.com/office/drawing/2014/main" id="{881FFB1F-EF69-4C18-9B81-00543A9C6C1D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27080" y="3156777"/>
                <a:ext cx="374590" cy="369332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Rectangle 15">
                <a:extLst>
                  <a:ext uri="{FF2B5EF4-FFF2-40B4-BE49-F238E27FC236}">
                    <a16:creationId xmlns:a16="http://schemas.microsoft.com/office/drawing/2014/main" id="{A6FBD636-81EC-499D-B6CF-392BC7E22A2E}"/>
                  </a:ext>
                </a:extLst>
              </p:cNvPr>
              <p:cNvSpPr/>
              <p:nvPr/>
            </p:nvSpPr>
            <p:spPr>
              <a:xfrm>
                <a:off x="3806842" y="4981577"/>
                <a:ext cx="385041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1</m:t>
                      </m:r>
                    </m:oMath>
                  </m:oMathPara>
                </a14:m>
                <a:endParaRPr lang="en-US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16" name="Rectangle 15">
                <a:extLst>
                  <a:ext uri="{FF2B5EF4-FFF2-40B4-BE49-F238E27FC236}">
                    <a16:creationId xmlns:a16="http://schemas.microsoft.com/office/drawing/2014/main" id="{A6FBD636-81EC-499D-B6CF-392BC7E22A2E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06842" y="4981577"/>
                <a:ext cx="385041" cy="400110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Rectangle 16">
                <a:extLst>
                  <a:ext uri="{FF2B5EF4-FFF2-40B4-BE49-F238E27FC236}">
                    <a16:creationId xmlns:a16="http://schemas.microsoft.com/office/drawing/2014/main" id="{EFE4164B-232C-4B6F-A24D-7F47CF6A505B}"/>
                  </a:ext>
                </a:extLst>
              </p:cNvPr>
              <p:cNvSpPr/>
              <p:nvPr/>
            </p:nvSpPr>
            <p:spPr>
              <a:xfrm>
                <a:off x="3111316" y="2410400"/>
                <a:ext cx="431528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≈</m:t>
                      </m:r>
                    </m:oMath>
                  </m:oMathPara>
                </a14:m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7" name="Rectangle 16">
                <a:extLst>
                  <a:ext uri="{FF2B5EF4-FFF2-40B4-BE49-F238E27FC236}">
                    <a16:creationId xmlns:a16="http://schemas.microsoft.com/office/drawing/2014/main" id="{EFE4164B-232C-4B6F-A24D-7F47CF6A505B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11316" y="2410400"/>
                <a:ext cx="431528" cy="400110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Rectangle 19">
                <a:extLst>
                  <a:ext uri="{FF2B5EF4-FFF2-40B4-BE49-F238E27FC236}">
                    <a16:creationId xmlns:a16="http://schemas.microsoft.com/office/drawing/2014/main" id="{21DA1A76-C9D7-4D3C-8686-2A55FD5DEB05}"/>
                  </a:ext>
                </a:extLst>
              </p:cNvPr>
              <p:cNvSpPr/>
              <p:nvPr/>
            </p:nvSpPr>
            <p:spPr>
              <a:xfrm>
                <a:off x="1216681" y="3043745"/>
                <a:ext cx="541367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𝐴</m:t>
                      </m:r>
                    </m:oMath>
                  </m:oMathPara>
                </a14:m>
                <a:endParaRPr lang="en-US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20" name="Rectangle 19">
                <a:extLst>
                  <a:ext uri="{FF2B5EF4-FFF2-40B4-BE49-F238E27FC236}">
                    <a16:creationId xmlns:a16="http://schemas.microsoft.com/office/drawing/2014/main" id="{21DA1A76-C9D7-4D3C-8686-2A55FD5DEB05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16681" y="3043745"/>
                <a:ext cx="541367" cy="584775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Rectangle 20">
                <a:extLst>
                  <a:ext uri="{FF2B5EF4-FFF2-40B4-BE49-F238E27FC236}">
                    <a16:creationId xmlns:a16="http://schemas.microsoft.com/office/drawing/2014/main" id="{96647609-DF3F-4297-B40D-B194368B791A}"/>
                  </a:ext>
                </a:extLst>
              </p:cNvPr>
              <p:cNvSpPr/>
              <p:nvPr/>
            </p:nvSpPr>
            <p:spPr>
              <a:xfrm>
                <a:off x="3738643" y="3050858"/>
                <a:ext cx="507896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𝑏</m:t>
                      </m:r>
                    </m:oMath>
                  </m:oMathPara>
                </a14:m>
                <a:endParaRPr lang="en-US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21" name="Rectangle 20">
                <a:extLst>
                  <a:ext uri="{FF2B5EF4-FFF2-40B4-BE49-F238E27FC236}">
                    <a16:creationId xmlns:a16="http://schemas.microsoft.com/office/drawing/2014/main" id="{96647609-DF3F-4297-B40D-B194368B791A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38643" y="3050858"/>
                <a:ext cx="507896" cy="584775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Rectangle 2">
                <a:extLst>
                  <a:ext uri="{FF2B5EF4-FFF2-40B4-BE49-F238E27FC236}">
                    <a16:creationId xmlns:a16="http://schemas.microsoft.com/office/drawing/2014/main" id="{F803A7F9-D485-42F0-8136-98003ED28E53}"/>
                  </a:ext>
                </a:extLst>
              </p:cNvPr>
              <p:cNvSpPr/>
              <p:nvPr/>
            </p:nvSpPr>
            <p:spPr>
              <a:xfrm>
                <a:off x="2579439" y="2427111"/>
                <a:ext cx="468077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i="1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3" name="Rectangle 2">
                <a:extLst>
                  <a:ext uri="{FF2B5EF4-FFF2-40B4-BE49-F238E27FC236}">
                    <a16:creationId xmlns:a16="http://schemas.microsoft.com/office/drawing/2014/main" id="{F803A7F9-D485-42F0-8136-98003ED28E53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79439" y="2427111"/>
                <a:ext cx="468077" cy="523220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39222523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984B7A-8516-47FC-9176-8158CF0B5C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Linear Regression</a:t>
            </a:r>
            <a:endParaRPr lang="en-US" dirty="0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3D6C1948-E80D-27D5-C9BA-194BADD0BFB3}"/>
              </a:ext>
            </a:extLst>
          </p:cNvPr>
          <p:cNvCxnSpPr/>
          <p:nvPr/>
        </p:nvCxnSpPr>
        <p:spPr>
          <a:xfrm flipV="1">
            <a:off x="2654418" y="3306167"/>
            <a:ext cx="5939405" cy="2600587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5214E601-3BFB-6750-4761-601ADE2ECFB7}"/>
                  </a:ext>
                </a:extLst>
              </p:cNvPr>
              <p:cNvSpPr txBox="1"/>
              <p:nvPr/>
            </p:nvSpPr>
            <p:spPr>
              <a:xfrm>
                <a:off x="558221" y="5582561"/>
                <a:ext cx="1890666" cy="910314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𝐴</m:t>
                      </m:r>
                      <m:r>
                        <a:rPr lang="en-US" sz="32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en-US" sz="32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r>
                                <a:rPr lang="en-US" sz="32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  <m:e>
                              <m:r>
                                <a:rPr lang="en-US" sz="32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</m:eqArr>
                        </m:e>
                      </m:d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5214E601-3BFB-6750-4761-601ADE2ECFB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8221" y="5582561"/>
                <a:ext cx="1890666" cy="910314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74D66A42-A786-5BD9-3EAC-49654E1D92A8}"/>
                  </a:ext>
                </a:extLst>
              </p:cNvPr>
              <p:cNvSpPr txBox="1"/>
              <p:nvPr/>
            </p:nvSpPr>
            <p:spPr>
              <a:xfrm>
                <a:off x="4907559" y="1727424"/>
                <a:ext cx="2088161" cy="920317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𝑏</m:t>
                      </m:r>
                      <m:r>
                        <a:rPr lang="en-US" sz="32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en-US" sz="32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r>
                                <a:rPr lang="en-US" sz="32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</m:e>
                            <m:e>
                              <m:r>
                                <a:rPr lang="en-US" sz="32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</m:e>
                          </m:eqArr>
                        </m:e>
                      </m:d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74D66A42-A786-5BD9-3EAC-49654E1D92A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07559" y="1727424"/>
                <a:ext cx="2088161" cy="920317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2" name="Oval 21">
            <a:extLst>
              <a:ext uri="{FF2B5EF4-FFF2-40B4-BE49-F238E27FC236}">
                <a16:creationId xmlns:a16="http://schemas.microsoft.com/office/drawing/2014/main" id="{928BA13D-619D-8863-9E7D-222353AF19A1}"/>
              </a:ext>
            </a:extLst>
          </p:cNvPr>
          <p:cNvSpPr/>
          <p:nvPr/>
        </p:nvSpPr>
        <p:spPr>
          <a:xfrm>
            <a:off x="4915948" y="2449585"/>
            <a:ext cx="234892" cy="234892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381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99A618F3-2914-4684-5BFD-84BBCF174FB2}"/>
                  </a:ext>
                </a:extLst>
              </p:cNvPr>
              <p:cNvSpPr txBox="1"/>
              <p:nvPr/>
            </p:nvSpPr>
            <p:spPr>
              <a:xfrm>
                <a:off x="5240325" y="5602941"/>
                <a:ext cx="5766032" cy="58477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en-US" sz="3200" dirty="0"/>
                  <a:t>Find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US" sz="3200" dirty="0"/>
                  <a:t> that minimizes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d>
                          <m:dPr>
                            <m:begChr m:val="‖"/>
                            <m:endChr m:val="‖"/>
                            <m:ctrlP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𝐴𝑥</m:t>
                            </m:r>
                            <m: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𝑏</m:t>
                            </m:r>
                          </m:e>
                        </m:d>
                      </m:e>
                      <m:sub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endParaRPr lang="en-US" sz="3200" dirty="0"/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99A618F3-2914-4684-5BFD-84BBCF174FB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40325" y="5602941"/>
                <a:ext cx="5766032" cy="584775"/>
              </a:xfrm>
              <a:prstGeom prst="rect">
                <a:avLst/>
              </a:prstGeom>
              <a:blipFill>
                <a:blip r:embed="rId4"/>
                <a:stretch>
                  <a:fillRect l="-2748" t="-12500" b="-3437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96240485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984B7A-8516-47FC-9176-8158CF0B5C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Linear Regression</a:t>
            </a:r>
            <a:endParaRPr lang="en-US" dirty="0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3D6C1948-E80D-27D5-C9BA-194BADD0BFB3}"/>
              </a:ext>
            </a:extLst>
          </p:cNvPr>
          <p:cNvCxnSpPr/>
          <p:nvPr/>
        </p:nvCxnSpPr>
        <p:spPr>
          <a:xfrm flipV="1">
            <a:off x="2654418" y="3306167"/>
            <a:ext cx="5939405" cy="2600587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5214E601-3BFB-6750-4761-601ADE2ECFB7}"/>
                  </a:ext>
                </a:extLst>
              </p:cNvPr>
              <p:cNvSpPr txBox="1"/>
              <p:nvPr/>
            </p:nvSpPr>
            <p:spPr>
              <a:xfrm>
                <a:off x="558221" y="5582561"/>
                <a:ext cx="1890666" cy="910314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𝐴</m:t>
                      </m:r>
                      <m:r>
                        <a:rPr lang="en-US" sz="32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en-US" sz="32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r>
                                <a:rPr lang="en-US" sz="32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  <m:e>
                              <m:r>
                                <a:rPr lang="en-US" sz="32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</m:eqArr>
                        </m:e>
                      </m:d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5214E601-3BFB-6750-4761-601ADE2ECFB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8221" y="5582561"/>
                <a:ext cx="1890666" cy="910314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74D66A42-A786-5BD9-3EAC-49654E1D92A8}"/>
                  </a:ext>
                </a:extLst>
              </p:cNvPr>
              <p:cNvSpPr txBox="1"/>
              <p:nvPr/>
            </p:nvSpPr>
            <p:spPr>
              <a:xfrm>
                <a:off x="4907559" y="1727424"/>
                <a:ext cx="2088161" cy="920317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𝑏</m:t>
                      </m:r>
                      <m:r>
                        <a:rPr lang="en-US" sz="32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en-US" sz="32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r>
                                <a:rPr lang="en-US" sz="32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</m:e>
                            <m:e>
                              <m:r>
                                <a:rPr lang="en-US" sz="32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</m:e>
                          </m:eqArr>
                        </m:e>
                      </m:d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74D66A42-A786-5BD9-3EAC-49654E1D92A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07559" y="1727424"/>
                <a:ext cx="2088161" cy="920317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2" name="Oval 21">
            <a:extLst>
              <a:ext uri="{FF2B5EF4-FFF2-40B4-BE49-F238E27FC236}">
                <a16:creationId xmlns:a16="http://schemas.microsoft.com/office/drawing/2014/main" id="{928BA13D-619D-8863-9E7D-222353AF19A1}"/>
              </a:ext>
            </a:extLst>
          </p:cNvPr>
          <p:cNvSpPr/>
          <p:nvPr/>
        </p:nvSpPr>
        <p:spPr>
          <a:xfrm>
            <a:off x="4915948" y="2449585"/>
            <a:ext cx="234892" cy="234892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381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F80C76C8-6E79-A9B9-DA67-B2F98685EFAB}"/>
              </a:ext>
            </a:extLst>
          </p:cNvPr>
          <p:cNvCxnSpPr>
            <a:cxnSpLocks/>
            <a:stCxn id="22" idx="5"/>
          </p:cNvCxnSpPr>
          <p:nvPr/>
        </p:nvCxnSpPr>
        <p:spPr>
          <a:xfrm>
            <a:off x="5116441" y="2650078"/>
            <a:ext cx="906854" cy="1804476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id="{DC852C7A-2A27-5A96-9306-F489D651EC4F}"/>
                  </a:ext>
                </a:extLst>
              </p:cNvPr>
              <p:cNvSpPr txBox="1"/>
              <p:nvPr/>
            </p:nvSpPr>
            <p:spPr>
              <a:xfrm>
                <a:off x="5844683" y="4454554"/>
                <a:ext cx="1890666" cy="910314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["/>
                          <m:endChr m:val="]"/>
                          <m:ctrlP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en-US" sz="32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r>
                                <a:rPr lang="en-US" sz="32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6</m:t>
                              </m:r>
                            </m:e>
                            <m:e>
                              <m:r>
                                <a:rPr lang="en-US" sz="32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</m:eqArr>
                        </m:e>
                      </m:d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id="{DC852C7A-2A27-5A96-9306-F489D651EC4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44683" y="4454554"/>
                <a:ext cx="1890666" cy="910314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Box 28">
                <a:extLst>
                  <a:ext uri="{FF2B5EF4-FFF2-40B4-BE49-F238E27FC236}">
                    <a16:creationId xmlns:a16="http://schemas.microsoft.com/office/drawing/2014/main" id="{404BB559-E405-C961-DDFD-AD5F711AFA19}"/>
                  </a:ext>
                </a:extLst>
              </p:cNvPr>
              <p:cNvSpPr txBox="1"/>
              <p:nvPr/>
            </p:nvSpPr>
            <p:spPr>
              <a:xfrm>
                <a:off x="5240325" y="5602941"/>
                <a:ext cx="5766032" cy="58477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en-US" sz="3200" dirty="0"/>
                  <a:t>Find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US" sz="3200" dirty="0"/>
                  <a:t> that minimizes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d>
                          <m:dPr>
                            <m:begChr m:val="‖"/>
                            <m:endChr m:val="‖"/>
                            <m:ctrlP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𝐴𝑥</m:t>
                            </m:r>
                            <m: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𝑏</m:t>
                            </m:r>
                          </m:e>
                        </m:d>
                      </m:e>
                      <m:sub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endParaRPr lang="en-US" sz="3200" dirty="0"/>
              </a:p>
            </p:txBody>
          </p:sp>
        </mc:Choice>
        <mc:Fallback xmlns="">
          <p:sp>
            <p:nvSpPr>
              <p:cNvPr id="29" name="TextBox 28">
                <a:extLst>
                  <a:ext uri="{FF2B5EF4-FFF2-40B4-BE49-F238E27FC236}">
                    <a16:creationId xmlns:a16="http://schemas.microsoft.com/office/drawing/2014/main" id="{404BB559-E405-C961-DDFD-AD5F711AFA1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40325" y="5602941"/>
                <a:ext cx="5766032" cy="584775"/>
              </a:xfrm>
              <a:prstGeom prst="rect">
                <a:avLst/>
              </a:prstGeom>
              <a:blipFill>
                <a:blip r:embed="rId5"/>
                <a:stretch>
                  <a:fillRect l="-2748" t="-12500" b="-3437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81431285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984B7A-8516-47FC-9176-8158CF0B5C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Linear Regression</a:t>
            </a:r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9AE4632A-DB15-4E1E-AF6A-9808F8A025F0}"/>
              </a:ext>
            </a:extLst>
          </p:cNvPr>
          <p:cNvSpPr/>
          <p:nvPr/>
        </p:nvSpPr>
        <p:spPr>
          <a:xfrm>
            <a:off x="838200" y="1825625"/>
            <a:ext cx="1298331" cy="3031638"/>
          </a:xfrm>
          <a:prstGeom prst="rect">
            <a:avLst/>
          </a:prstGeom>
          <a:noFill/>
          <a:ln w="57150"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ADE29DC0-5F55-4C0F-9250-42464CEC0C31}"/>
                  </a:ext>
                </a:extLst>
              </p:cNvPr>
              <p:cNvSpPr/>
              <p:nvPr/>
            </p:nvSpPr>
            <p:spPr>
              <a:xfrm>
                <a:off x="5573737" y="1785332"/>
                <a:ext cx="5700815" cy="423077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457200" indent="-457200">
                  <a:buFont typeface="Arial" panose="020B0604020202020204" pitchFamily="34" charset="0"/>
                  <a:buChar char="•"/>
                </a:pPr>
                <a:r>
                  <a:rPr lang="en-US" sz="3200" dirty="0"/>
                  <a:t>Find the vector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US" sz="3200" dirty="0"/>
                  <a:t> that minimizes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d>
                          <m:dPr>
                            <m:begChr m:val="‖"/>
                            <m:endChr m:val="‖"/>
                            <m:ctrlP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𝐴𝑥</m:t>
                            </m:r>
                            <m: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𝑏</m:t>
                            </m:r>
                          </m:e>
                        </m:d>
                      </m:e>
                      <m:sub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endParaRPr lang="en-US" sz="3200" b="0" dirty="0">
                  <a:solidFill>
                    <a:srgbClr val="C00000"/>
                  </a:solidFill>
                </a:endParaRPr>
              </a:p>
              <a:p>
                <a:pPr marL="457200" indent="-457200">
                  <a:buFont typeface="Arial" panose="020B0604020202020204" pitchFamily="34" charset="0"/>
                  <a:buChar char="•"/>
                </a:pPr>
                <a:r>
                  <a:rPr lang="en-US" sz="3200" dirty="0"/>
                  <a:t>What is the solution to </a:t>
                </a:r>
                <a14:m>
                  <m:oMath xmlns:m="http://schemas.openxmlformats.org/officeDocument/2006/math">
                    <m:limLow>
                      <m:limLowPr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limLowPr>
                      <m:e>
                        <m:r>
                          <m:rPr>
                            <m:sty m:val="p"/>
                          </m:rPr>
                          <a:rPr lang="en-US" sz="3200" b="0" i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min</m:t>
                        </m:r>
                      </m:e>
                      <m:lim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∈</m:t>
                        </m:r>
                        <m:sSup>
                          <m:sSupPr>
                            <m:ctrlP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ℝ</m:t>
                            </m:r>
                          </m:e>
                          <m:sup>
                            <m: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𝑑</m:t>
                            </m:r>
                          </m:sup>
                        </m:sSup>
                      </m:lim>
                    </m:limLow>
                    <m:r>
                      <a:rPr lang="en-US" sz="3200" b="0" i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 </m:t>
                    </m:r>
                    <m:sSub>
                      <m:sSubPr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d>
                          <m:dPr>
                            <m:begChr m:val="‖"/>
                            <m:endChr m:val="‖"/>
                            <m:ctrlP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𝐴𝑥</m:t>
                            </m:r>
                            <m: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𝑏</m:t>
                            </m:r>
                          </m:e>
                        </m:d>
                      </m:e>
                      <m:sub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sz="3200" dirty="0"/>
                  <a:t>?</a:t>
                </a:r>
              </a:p>
              <a:p>
                <a:pPr marL="457200" indent="-457200">
                  <a:buFont typeface="Arial" panose="020B0604020202020204" pitchFamily="34" charset="0"/>
                  <a:buChar char="•"/>
                </a:pPr>
                <a:endParaRPr lang="en-US" sz="3200" dirty="0"/>
              </a:p>
              <a:p>
                <a:pPr marL="457200" indent="-457200">
                  <a:buFont typeface="Arial" panose="020B0604020202020204" pitchFamily="34" charset="0"/>
                  <a:buChar char="•"/>
                </a:pPr>
                <a:r>
                  <a:rPr lang="en-US" sz="3200" dirty="0"/>
                  <a:t>Let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20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  <m:sup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⊥</m:t>
                        </m:r>
                      </m:sup>
                    </m:sSup>
                  </m:oMath>
                </a14:m>
                <a:r>
                  <a:rPr lang="en-US" sz="3200" dirty="0"/>
                  <a:t> be the projection of </a:t>
                </a:r>
                <a14:m>
                  <m:oMath xmlns:m="http://schemas.openxmlformats.org/officeDocument/2006/math">
                    <m:r>
                      <a:rPr lang="en-US" sz="32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𝑏</m:t>
                    </m:r>
                  </m:oMath>
                </a14:m>
                <a:r>
                  <a:rPr lang="en-US" sz="3200" dirty="0"/>
                  <a:t> onto the column space of </a:t>
                </a:r>
                <a14:m>
                  <m:oMath xmlns:m="http://schemas.openxmlformats.org/officeDocument/2006/math">
                    <m:r>
                      <a:rPr lang="en-US" sz="32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𝐴</m:t>
                    </m:r>
                  </m:oMath>
                </a14:m>
                <a:endParaRPr lang="en-US" sz="3200" dirty="0"/>
              </a:p>
              <a:p>
                <a:pPr marL="457200" indent="-457200">
                  <a:buFont typeface="Arial" panose="020B0604020202020204" pitchFamily="34" charset="0"/>
                  <a:buChar char="•"/>
                </a:pPr>
                <a:r>
                  <a:rPr lang="en-US" sz="3200" dirty="0"/>
                  <a:t>Decompose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𝑏</m:t>
                    </m:r>
                  </m:oMath>
                </a14:m>
                <a:r>
                  <a:rPr lang="en-US" sz="3200" dirty="0"/>
                  <a:t> into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20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  <m:sup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⊥</m:t>
                        </m:r>
                      </m:sup>
                    </m:sSup>
                  </m:oMath>
                </a14:m>
                <a:r>
                  <a:rPr lang="en-US" sz="3200" dirty="0"/>
                  <a:t> and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  <m:sup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∥</m:t>
                        </m:r>
                      </m:sup>
                    </m:sSup>
                  </m:oMath>
                </a14:m>
                <a:endParaRPr lang="en-US" sz="3200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ADE29DC0-5F55-4C0F-9250-42464CEC0C31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73737" y="1785332"/>
                <a:ext cx="5700815" cy="4230774"/>
              </a:xfrm>
              <a:prstGeom prst="rect">
                <a:avLst/>
              </a:prstGeom>
              <a:blipFill>
                <a:blip r:embed="rId2"/>
                <a:stretch>
                  <a:fillRect l="-2457" t="-1729" b="-389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E34C0BD3-17FA-4C89-B440-C5B1EB2729FE}"/>
                  </a:ext>
                </a:extLst>
              </p:cNvPr>
              <p:cNvSpPr/>
              <p:nvPr/>
            </p:nvSpPr>
            <p:spPr>
              <a:xfrm>
                <a:off x="305260" y="3156778"/>
                <a:ext cx="37459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𝑛</m:t>
                      </m:r>
                    </m:oMath>
                  </m:oMathPara>
                </a14:m>
                <a:endParaRPr lang="en-US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E34C0BD3-17FA-4C89-B440-C5B1EB2729FE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5260" y="3156778"/>
                <a:ext cx="374590" cy="369332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1BE03EE9-5338-44CC-A0E3-C885075F2E77}"/>
                  </a:ext>
                </a:extLst>
              </p:cNvPr>
              <p:cNvSpPr/>
              <p:nvPr/>
            </p:nvSpPr>
            <p:spPr>
              <a:xfrm>
                <a:off x="1290260" y="4981577"/>
                <a:ext cx="399597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𝑑</m:t>
                      </m:r>
                    </m:oMath>
                  </m:oMathPara>
                </a14:m>
                <a:endParaRPr lang="en-US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1BE03EE9-5338-44CC-A0E3-C885075F2E77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90260" y="4981577"/>
                <a:ext cx="399597" cy="40011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Rectangle 9">
            <a:extLst>
              <a:ext uri="{FF2B5EF4-FFF2-40B4-BE49-F238E27FC236}">
                <a16:creationId xmlns:a16="http://schemas.microsoft.com/office/drawing/2014/main" id="{369E2A8B-A49E-4FA9-B2FB-F51DC002BD82}"/>
              </a:ext>
            </a:extLst>
          </p:cNvPr>
          <p:cNvSpPr/>
          <p:nvPr/>
        </p:nvSpPr>
        <p:spPr>
          <a:xfrm>
            <a:off x="2601116" y="1825625"/>
            <a:ext cx="398585" cy="1489075"/>
          </a:xfrm>
          <a:prstGeom prst="rect">
            <a:avLst/>
          </a:prstGeom>
          <a:noFill/>
          <a:ln w="57150">
            <a:solidFill>
              <a:srgbClr val="00B05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Rectangle 11">
                <a:extLst>
                  <a:ext uri="{FF2B5EF4-FFF2-40B4-BE49-F238E27FC236}">
                    <a16:creationId xmlns:a16="http://schemas.microsoft.com/office/drawing/2014/main" id="{9853D185-B675-497D-BE00-CB16F72C7CBD}"/>
                  </a:ext>
                </a:extLst>
              </p:cNvPr>
              <p:cNvSpPr/>
              <p:nvPr/>
            </p:nvSpPr>
            <p:spPr>
              <a:xfrm>
                <a:off x="2171718" y="2410400"/>
                <a:ext cx="399597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𝑑</m:t>
                      </m:r>
                    </m:oMath>
                  </m:oMathPara>
                </a14:m>
                <a:endParaRPr lang="en-US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12" name="Rectangle 11">
                <a:extLst>
                  <a:ext uri="{FF2B5EF4-FFF2-40B4-BE49-F238E27FC236}">
                    <a16:creationId xmlns:a16="http://schemas.microsoft.com/office/drawing/2014/main" id="{9853D185-B675-497D-BE00-CB16F72C7CBD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71718" y="2410400"/>
                <a:ext cx="399597" cy="400110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Rectangle 12">
                <a:extLst>
                  <a:ext uri="{FF2B5EF4-FFF2-40B4-BE49-F238E27FC236}">
                    <a16:creationId xmlns:a16="http://schemas.microsoft.com/office/drawing/2014/main" id="{796109F9-E905-4D8E-A88E-B5A61C5E3DEB}"/>
                  </a:ext>
                </a:extLst>
              </p:cNvPr>
              <p:cNvSpPr/>
              <p:nvPr/>
            </p:nvSpPr>
            <p:spPr>
              <a:xfrm>
                <a:off x="2601116" y="3343246"/>
                <a:ext cx="385041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1</m:t>
                      </m:r>
                    </m:oMath>
                  </m:oMathPara>
                </a14:m>
                <a:endParaRPr lang="en-US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13" name="Rectangle 12">
                <a:extLst>
                  <a:ext uri="{FF2B5EF4-FFF2-40B4-BE49-F238E27FC236}">
                    <a16:creationId xmlns:a16="http://schemas.microsoft.com/office/drawing/2014/main" id="{796109F9-E905-4D8E-A88E-B5A61C5E3DEB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01116" y="3343246"/>
                <a:ext cx="385041" cy="400110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Rectangle 13">
            <a:extLst>
              <a:ext uri="{FF2B5EF4-FFF2-40B4-BE49-F238E27FC236}">
                <a16:creationId xmlns:a16="http://schemas.microsoft.com/office/drawing/2014/main" id="{CC35C082-1390-4713-91EF-C3B370952147}"/>
              </a:ext>
            </a:extLst>
          </p:cNvPr>
          <p:cNvSpPr/>
          <p:nvPr/>
        </p:nvSpPr>
        <p:spPr>
          <a:xfrm>
            <a:off x="3793298" y="1825624"/>
            <a:ext cx="398585" cy="3031638"/>
          </a:xfrm>
          <a:prstGeom prst="rect">
            <a:avLst/>
          </a:prstGeom>
          <a:noFill/>
          <a:ln w="57150"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Rectangle 14">
                <a:extLst>
                  <a:ext uri="{FF2B5EF4-FFF2-40B4-BE49-F238E27FC236}">
                    <a16:creationId xmlns:a16="http://schemas.microsoft.com/office/drawing/2014/main" id="{881FFB1F-EF69-4C18-9B81-00543A9C6C1D}"/>
                  </a:ext>
                </a:extLst>
              </p:cNvPr>
              <p:cNvSpPr/>
              <p:nvPr/>
            </p:nvSpPr>
            <p:spPr>
              <a:xfrm>
                <a:off x="3327080" y="3156777"/>
                <a:ext cx="37459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𝑛</m:t>
                      </m:r>
                    </m:oMath>
                  </m:oMathPara>
                </a14:m>
                <a:endParaRPr lang="en-US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15" name="Rectangle 14">
                <a:extLst>
                  <a:ext uri="{FF2B5EF4-FFF2-40B4-BE49-F238E27FC236}">
                    <a16:creationId xmlns:a16="http://schemas.microsoft.com/office/drawing/2014/main" id="{881FFB1F-EF69-4C18-9B81-00543A9C6C1D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27080" y="3156777"/>
                <a:ext cx="374590" cy="369332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Rectangle 15">
                <a:extLst>
                  <a:ext uri="{FF2B5EF4-FFF2-40B4-BE49-F238E27FC236}">
                    <a16:creationId xmlns:a16="http://schemas.microsoft.com/office/drawing/2014/main" id="{A6FBD636-81EC-499D-B6CF-392BC7E22A2E}"/>
                  </a:ext>
                </a:extLst>
              </p:cNvPr>
              <p:cNvSpPr/>
              <p:nvPr/>
            </p:nvSpPr>
            <p:spPr>
              <a:xfrm>
                <a:off x="3806842" y="4981577"/>
                <a:ext cx="385041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1</m:t>
                      </m:r>
                    </m:oMath>
                  </m:oMathPara>
                </a14:m>
                <a:endParaRPr lang="en-US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16" name="Rectangle 15">
                <a:extLst>
                  <a:ext uri="{FF2B5EF4-FFF2-40B4-BE49-F238E27FC236}">
                    <a16:creationId xmlns:a16="http://schemas.microsoft.com/office/drawing/2014/main" id="{A6FBD636-81EC-499D-B6CF-392BC7E22A2E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06842" y="4981577"/>
                <a:ext cx="385041" cy="400110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Rectangle 16">
                <a:extLst>
                  <a:ext uri="{FF2B5EF4-FFF2-40B4-BE49-F238E27FC236}">
                    <a16:creationId xmlns:a16="http://schemas.microsoft.com/office/drawing/2014/main" id="{EFE4164B-232C-4B6F-A24D-7F47CF6A505B}"/>
                  </a:ext>
                </a:extLst>
              </p:cNvPr>
              <p:cNvSpPr/>
              <p:nvPr/>
            </p:nvSpPr>
            <p:spPr>
              <a:xfrm>
                <a:off x="3111316" y="2410400"/>
                <a:ext cx="431528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≈</m:t>
                      </m:r>
                    </m:oMath>
                  </m:oMathPara>
                </a14:m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7" name="Rectangle 16">
                <a:extLst>
                  <a:ext uri="{FF2B5EF4-FFF2-40B4-BE49-F238E27FC236}">
                    <a16:creationId xmlns:a16="http://schemas.microsoft.com/office/drawing/2014/main" id="{EFE4164B-232C-4B6F-A24D-7F47CF6A505B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11316" y="2410400"/>
                <a:ext cx="431528" cy="400110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Rectangle 19">
                <a:extLst>
                  <a:ext uri="{FF2B5EF4-FFF2-40B4-BE49-F238E27FC236}">
                    <a16:creationId xmlns:a16="http://schemas.microsoft.com/office/drawing/2014/main" id="{21DA1A76-C9D7-4D3C-8686-2A55FD5DEB05}"/>
                  </a:ext>
                </a:extLst>
              </p:cNvPr>
              <p:cNvSpPr/>
              <p:nvPr/>
            </p:nvSpPr>
            <p:spPr>
              <a:xfrm>
                <a:off x="1216681" y="3043745"/>
                <a:ext cx="541367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𝐴</m:t>
                      </m:r>
                    </m:oMath>
                  </m:oMathPara>
                </a14:m>
                <a:endParaRPr lang="en-US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20" name="Rectangle 19">
                <a:extLst>
                  <a:ext uri="{FF2B5EF4-FFF2-40B4-BE49-F238E27FC236}">
                    <a16:creationId xmlns:a16="http://schemas.microsoft.com/office/drawing/2014/main" id="{21DA1A76-C9D7-4D3C-8686-2A55FD5DEB05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16681" y="3043745"/>
                <a:ext cx="541367" cy="584775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Rectangle 20">
                <a:extLst>
                  <a:ext uri="{FF2B5EF4-FFF2-40B4-BE49-F238E27FC236}">
                    <a16:creationId xmlns:a16="http://schemas.microsoft.com/office/drawing/2014/main" id="{96647609-DF3F-4297-B40D-B194368B791A}"/>
                  </a:ext>
                </a:extLst>
              </p:cNvPr>
              <p:cNvSpPr/>
              <p:nvPr/>
            </p:nvSpPr>
            <p:spPr>
              <a:xfrm>
                <a:off x="3738643" y="3050858"/>
                <a:ext cx="507896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𝑏</m:t>
                      </m:r>
                    </m:oMath>
                  </m:oMathPara>
                </a14:m>
                <a:endParaRPr lang="en-US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21" name="Rectangle 20">
                <a:extLst>
                  <a:ext uri="{FF2B5EF4-FFF2-40B4-BE49-F238E27FC236}">
                    <a16:creationId xmlns:a16="http://schemas.microsoft.com/office/drawing/2014/main" id="{96647609-DF3F-4297-B40D-B194368B791A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38643" y="3050858"/>
                <a:ext cx="507896" cy="584775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Rectangle 2">
                <a:extLst>
                  <a:ext uri="{FF2B5EF4-FFF2-40B4-BE49-F238E27FC236}">
                    <a16:creationId xmlns:a16="http://schemas.microsoft.com/office/drawing/2014/main" id="{F803A7F9-D485-42F0-8136-98003ED28E53}"/>
                  </a:ext>
                </a:extLst>
              </p:cNvPr>
              <p:cNvSpPr/>
              <p:nvPr/>
            </p:nvSpPr>
            <p:spPr>
              <a:xfrm>
                <a:off x="2579439" y="2427111"/>
                <a:ext cx="468077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i="1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3" name="Rectangle 2">
                <a:extLst>
                  <a:ext uri="{FF2B5EF4-FFF2-40B4-BE49-F238E27FC236}">
                    <a16:creationId xmlns:a16="http://schemas.microsoft.com/office/drawing/2014/main" id="{F803A7F9-D485-42F0-8136-98003ED28E53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79439" y="2427111"/>
                <a:ext cx="468077" cy="523220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61140499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984B7A-8516-47FC-9176-8158CF0B5C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Linear Regression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15255D49-9D60-44DD-910D-2EBD0529DEC9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690688"/>
                <a:ext cx="10515600" cy="4351338"/>
              </a:xfrm>
            </p:spPr>
            <p:txBody>
              <a:bodyPr>
                <a:normAutofit/>
              </a:bodyPr>
              <a:lstStyle/>
              <a:p>
                <a:pPr>
                  <a:buClr>
                    <a:schemeClr val="tx1"/>
                  </a:buClr>
                </a:pPr>
                <a:r>
                  <a:rPr lang="en-US" sz="3200" b="0" dirty="0"/>
                  <a:t>We have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sz="3200" b="0" i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arg</m:t>
                        </m:r>
                      </m:fName>
                      <m:e>
                        <m:limLow>
                          <m:limLowPr>
                            <m:ctrlPr>
                              <a:rPr lang="en-US" sz="3200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limLowPr>
                          <m:e>
                            <m:r>
                              <m:rPr>
                                <m:sty m:val="p"/>
                              </m:rPr>
                              <a:rPr lang="en-US" sz="320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min</m:t>
                            </m:r>
                          </m:e>
                          <m:lim>
                            <m:r>
                              <a:rPr lang="en-US" sz="3200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𝑥</m:t>
                            </m:r>
                            <m:r>
                              <a:rPr lang="en-US" sz="3200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∈</m:t>
                            </m:r>
                            <m:sSup>
                              <m:sSupPr>
                                <m:ctrlPr>
                                  <a:rPr lang="en-US" sz="3200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sz="3200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ℝ</m:t>
                                </m:r>
                              </m:e>
                              <m:sup>
                                <m:r>
                                  <a:rPr lang="en-US" sz="3200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𝑑</m:t>
                                </m:r>
                              </m:sup>
                            </m:sSup>
                          </m:lim>
                        </m:limLow>
                        <m:r>
                          <a:rPr lang="en-US" sz="320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sSub>
                          <m:sSubPr>
                            <m:ctrlPr>
                              <a:rPr lang="en-US" sz="3200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d>
                              <m:dPr>
                                <m:begChr m:val="‖"/>
                                <m:endChr m:val="‖"/>
                                <m:ctrlPr>
                                  <a:rPr lang="en-US" sz="3200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sz="3200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𝐴𝑥</m:t>
                                </m:r>
                                <m:r>
                                  <a:rPr lang="en-US" sz="3200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r>
                                  <a:rPr lang="en-US" sz="3200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𝑏</m:t>
                                </m:r>
                              </m:e>
                            </m:d>
                          </m:e>
                          <m:sub>
                            <m:r>
                              <a:rPr lang="en-US" sz="3200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  <m:r>
                          <m:rPr>
                            <m:nor/>
                          </m:rPr>
                          <a:rPr lang="en-US" sz="3200" dirty="0"/>
                          <m:t> </m:t>
                        </m:r>
                      </m:e>
                    </m:func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func>
                      <m:funcPr>
                        <m:ctrlP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sz="320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arg</m:t>
                        </m:r>
                      </m:fName>
                      <m:e>
                        <m:limLow>
                          <m:limLowPr>
                            <m:ctrlPr>
                              <a:rPr lang="en-US" sz="3200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limLowPr>
                          <m:e>
                            <m:r>
                              <m:rPr>
                                <m:sty m:val="p"/>
                              </m:rPr>
                              <a:rPr lang="en-US" sz="320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min</m:t>
                            </m:r>
                          </m:e>
                          <m:lim>
                            <m:r>
                              <a:rPr lang="en-US" sz="3200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𝑥</m:t>
                            </m:r>
                            <m:r>
                              <a:rPr lang="en-US" sz="3200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∈</m:t>
                            </m:r>
                            <m:sSup>
                              <m:sSupPr>
                                <m:ctrlPr>
                                  <a:rPr lang="en-US" sz="3200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sz="3200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ℝ</m:t>
                                </m:r>
                              </m:e>
                              <m:sup>
                                <m:r>
                                  <a:rPr lang="en-US" sz="3200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𝑑</m:t>
                                </m:r>
                              </m:sup>
                            </m:sSup>
                          </m:lim>
                        </m:limLow>
                        <m:r>
                          <a:rPr lang="en-US" sz="320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sSubSup>
                          <m:sSubSupPr>
                            <m:ctrlP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SupPr>
                          <m:e>
                            <m:d>
                              <m:dPr>
                                <m:begChr m:val="‖"/>
                                <m:endChr m:val="‖"/>
                                <m:ctrlPr>
                                  <a:rPr lang="en-US" sz="3200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sz="3200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𝐴𝑥</m:t>
                                </m:r>
                                <m:r>
                                  <a:rPr lang="en-US" sz="3200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r>
                                  <a:rPr lang="en-US" sz="3200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𝑏</m:t>
                                </m:r>
                              </m:e>
                            </m:d>
                          </m:e>
                          <m:sub>
                            <m:r>
                              <a:rPr lang="en-US" sz="3200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  <m:sup>
                            <m: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bSup>
                        <m:r>
                          <m:rPr>
                            <m:nor/>
                          </m:rPr>
                          <a:rPr lang="en-US" sz="3200" dirty="0"/>
                          <m:t> </m:t>
                        </m:r>
                      </m:e>
                    </m:func>
                  </m:oMath>
                </a14:m>
                <a:endParaRPr lang="en-US" sz="3200" dirty="0"/>
              </a:p>
              <a:p>
                <a:pPr>
                  <a:buClr>
                    <a:schemeClr val="tx1"/>
                  </a:buClr>
                </a:pPr>
                <a:endParaRPr lang="en-US" sz="3200" dirty="0"/>
              </a:p>
              <a:p>
                <a:pPr>
                  <a:buClr>
                    <a:schemeClr val="tx1"/>
                  </a:buClr>
                </a:pPr>
                <a14:m>
                  <m:oMath xmlns:m="http://schemas.openxmlformats.org/officeDocument/2006/math">
                    <m:sSubSup>
                      <m:sSubSupPr>
                        <m:ctrlP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d>
                          <m:dPr>
                            <m:begChr m:val="‖"/>
                            <m:endChr m:val="‖"/>
                            <m:ctrlPr>
                              <a:rPr lang="en-US" sz="3200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3200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𝐴𝑥</m:t>
                            </m:r>
                            <m:r>
                              <a:rPr lang="en-US" sz="3200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en-US" sz="3200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𝑏</m:t>
                            </m:r>
                          </m:e>
                        </m:d>
                      </m:e>
                      <m:sub>
                        <m: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  <m:sup>
                        <m: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bSup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sSubSup>
                      <m:sSubSupPr>
                        <m:ctrlP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d>
                          <m:dPr>
                            <m:begChr m:val="‖"/>
                            <m:endChr m:val="‖"/>
                            <m:ctrlPr>
                              <a:rPr lang="en-US" sz="3200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3200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𝐴𝑥</m:t>
                            </m:r>
                            <m:r>
                              <a:rPr lang="en-US" sz="3200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−</m:t>
                            </m:r>
                            <m:sSup>
                              <m:sSupPr>
                                <m:ctrlPr>
                                  <a:rPr lang="en-US" sz="3200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sz="3200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𝑏</m:t>
                                </m:r>
                              </m:e>
                              <m:sup>
                                <m:r>
                                  <a:rPr lang="en-US" sz="3200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⊥</m:t>
                                </m:r>
                              </m:sup>
                            </m:sSup>
                            <m:r>
                              <a:rPr lang="en-US" sz="3200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−</m:t>
                            </m:r>
                            <m:sSup>
                              <m:sSupPr>
                                <m:ctrlPr>
                                  <a:rPr lang="en-US" sz="3200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sz="3200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𝑏</m:t>
                                </m:r>
                              </m:e>
                              <m:sup>
                                <m:r>
                                  <a:rPr lang="en-US" sz="3200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∥</m:t>
                                </m:r>
                              </m:sup>
                            </m:sSup>
                          </m:e>
                        </m:d>
                      </m:e>
                      <m:sub>
                        <m: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  <m:sup>
                        <m: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bSup>
                  </m:oMath>
                </a14:m>
                <a:endParaRPr lang="en-US" sz="3200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15255D49-9D60-44DD-910D-2EBD0529DEC9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690688"/>
                <a:ext cx="10515600" cy="4351338"/>
              </a:xfrm>
              <a:blipFill>
                <a:blip r:embed="rId3"/>
                <a:stretch>
                  <a:fillRect l="-1333" t="-238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39947965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984B7A-8516-47FC-9176-8158CF0B5C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Linear Regression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15255D49-9D60-44DD-910D-2EBD0529DEC9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690688"/>
                <a:ext cx="10515600" cy="4351338"/>
              </a:xfrm>
            </p:spPr>
            <p:txBody>
              <a:bodyPr>
                <a:normAutofit/>
              </a:bodyPr>
              <a:lstStyle/>
              <a:p>
                <a:pPr>
                  <a:buClr>
                    <a:schemeClr val="tx1"/>
                  </a:buClr>
                </a:pPr>
                <a:r>
                  <a:rPr lang="en-US" sz="3200" b="0" dirty="0"/>
                  <a:t>We have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sz="3200" b="0" i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arg</m:t>
                        </m:r>
                      </m:fName>
                      <m:e>
                        <m:limLow>
                          <m:limLowPr>
                            <m:ctrlPr>
                              <a:rPr lang="en-US" sz="3200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limLowPr>
                          <m:e>
                            <m:r>
                              <m:rPr>
                                <m:sty m:val="p"/>
                              </m:rPr>
                              <a:rPr lang="en-US" sz="320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min</m:t>
                            </m:r>
                          </m:e>
                          <m:lim>
                            <m:r>
                              <a:rPr lang="en-US" sz="3200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𝑥</m:t>
                            </m:r>
                            <m:r>
                              <a:rPr lang="en-US" sz="3200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∈</m:t>
                            </m:r>
                            <m:sSup>
                              <m:sSupPr>
                                <m:ctrlPr>
                                  <a:rPr lang="en-US" sz="3200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sz="3200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ℝ</m:t>
                                </m:r>
                              </m:e>
                              <m:sup>
                                <m:r>
                                  <a:rPr lang="en-US" sz="3200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𝑑</m:t>
                                </m:r>
                              </m:sup>
                            </m:sSup>
                          </m:lim>
                        </m:limLow>
                        <m:r>
                          <a:rPr lang="en-US" sz="320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sSub>
                          <m:sSubPr>
                            <m:ctrlPr>
                              <a:rPr lang="en-US" sz="3200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d>
                              <m:dPr>
                                <m:begChr m:val="‖"/>
                                <m:endChr m:val="‖"/>
                                <m:ctrlPr>
                                  <a:rPr lang="en-US" sz="3200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sz="3200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𝐴𝑥</m:t>
                                </m:r>
                                <m:r>
                                  <a:rPr lang="en-US" sz="3200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r>
                                  <a:rPr lang="en-US" sz="3200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𝑏</m:t>
                                </m:r>
                              </m:e>
                            </m:d>
                          </m:e>
                          <m:sub>
                            <m:r>
                              <a:rPr lang="en-US" sz="3200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  <m:r>
                          <m:rPr>
                            <m:nor/>
                          </m:rPr>
                          <a:rPr lang="en-US" sz="3200" dirty="0"/>
                          <m:t> </m:t>
                        </m:r>
                      </m:e>
                    </m:func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func>
                      <m:funcPr>
                        <m:ctrlP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sz="320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arg</m:t>
                        </m:r>
                      </m:fName>
                      <m:e>
                        <m:limLow>
                          <m:limLowPr>
                            <m:ctrlPr>
                              <a:rPr lang="en-US" sz="3200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limLowPr>
                          <m:e>
                            <m:r>
                              <m:rPr>
                                <m:sty m:val="p"/>
                              </m:rPr>
                              <a:rPr lang="en-US" sz="320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min</m:t>
                            </m:r>
                          </m:e>
                          <m:lim>
                            <m:r>
                              <a:rPr lang="en-US" sz="3200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𝑥</m:t>
                            </m:r>
                            <m:r>
                              <a:rPr lang="en-US" sz="3200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∈</m:t>
                            </m:r>
                            <m:sSup>
                              <m:sSupPr>
                                <m:ctrlPr>
                                  <a:rPr lang="en-US" sz="3200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sz="3200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ℝ</m:t>
                                </m:r>
                              </m:e>
                              <m:sup>
                                <m:r>
                                  <a:rPr lang="en-US" sz="3200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𝑑</m:t>
                                </m:r>
                              </m:sup>
                            </m:sSup>
                          </m:lim>
                        </m:limLow>
                        <m:r>
                          <a:rPr lang="en-US" sz="320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sSubSup>
                          <m:sSubSupPr>
                            <m:ctrlP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SupPr>
                          <m:e>
                            <m:d>
                              <m:dPr>
                                <m:begChr m:val="‖"/>
                                <m:endChr m:val="‖"/>
                                <m:ctrlPr>
                                  <a:rPr lang="en-US" sz="3200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sz="3200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𝐴𝑥</m:t>
                                </m:r>
                                <m:r>
                                  <a:rPr lang="en-US" sz="3200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r>
                                  <a:rPr lang="en-US" sz="3200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𝑏</m:t>
                                </m:r>
                              </m:e>
                            </m:d>
                          </m:e>
                          <m:sub>
                            <m:r>
                              <a:rPr lang="en-US" sz="3200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  <m:sup>
                            <m: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bSup>
                        <m:r>
                          <m:rPr>
                            <m:nor/>
                          </m:rPr>
                          <a:rPr lang="en-US" sz="3200" dirty="0"/>
                          <m:t> </m:t>
                        </m:r>
                      </m:e>
                    </m:func>
                  </m:oMath>
                </a14:m>
                <a:endParaRPr lang="en-US" sz="3200" dirty="0"/>
              </a:p>
              <a:p>
                <a:pPr>
                  <a:buClr>
                    <a:schemeClr val="tx1"/>
                  </a:buClr>
                </a:pPr>
                <a:endParaRPr lang="en-US" sz="3200" dirty="0"/>
              </a:p>
              <a:p>
                <a:pPr>
                  <a:buClr>
                    <a:schemeClr val="tx1"/>
                  </a:buClr>
                </a:pPr>
                <a14:m>
                  <m:oMath xmlns:m="http://schemas.openxmlformats.org/officeDocument/2006/math">
                    <m:sSubSup>
                      <m:sSubSupPr>
                        <m:ctrlP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d>
                          <m:dPr>
                            <m:begChr m:val="‖"/>
                            <m:endChr m:val="‖"/>
                            <m:ctrlPr>
                              <a:rPr lang="en-US" sz="3200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3200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𝐴𝑥</m:t>
                            </m:r>
                            <m:r>
                              <a:rPr lang="en-US" sz="3200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en-US" sz="3200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𝑏</m:t>
                            </m:r>
                          </m:e>
                        </m:d>
                      </m:e>
                      <m:sub>
                        <m: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  <m:sup>
                        <m: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bSup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sSubSup>
                      <m:sSubSupPr>
                        <m:ctrlP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d>
                          <m:dPr>
                            <m:begChr m:val="‖"/>
                            <m:endChr m:val="‖"/>
                            <m:ctrlPr>
                              <a:rPr lang="en-US" sz="3200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3200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𝐴𝑥</m:t>
                            </m:r>
                            <m:r>
                              <a:rPr lang="en-US" sz="3200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−</m:t>
                            </m:r>
                            <m:sSup>
                              <m:sSupPr>
                                <m:ctrlPr>
                                  <a:rPr lang="en-US" sz="3200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sz="3200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𝑏</m:t>
                                </m:r>
                              </m:e>
                              <m:sup>
                                <m:r>
                                  <a:rPr lang="en-US" sz="3200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⊥</m:t>
                                </m:r>
                              </m:sup>
                            </m:sSup>
                            <m:r>
                              <a:rPr lang="en-US" sz="3200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−</m:t>
                            </m:r>
                            <m:sSup>
                              <m:sSupPr>
                                <m:ctrlPr>
                                  <a:rPr lang="en-US" sz="3200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sz="3200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𝑏</m:t>
                                </m:r>
                              </m:e>
                              <m:sup>
                                <m:r>
                                  <a:rPr lang="en-US" sz="3200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∥</m:t>
                                </m:r>
                              </m:sup>
                            </m:sSup>
                          </m:e>
                        </m:d>
                      </m:e>
                      <m:sub>
                        <m: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  <m:sup>
                        <m: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bSup>
                  </m:oMath>
                </a14:m>
                <a:endParaRPr lang="en-US" sz="3200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15255D49-9D60-44DD-910D-2EBD0529DEC9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690688"/>
                <a:ext cx="10515600" cy="4351338"/>
              </a:xfrm>
              <a:blipFill>
                <a:blip r:embed="rId3"/>
                <a:stretch>
                  <a:fillRect l="-1333" t="-238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E07F2F03-76A4-957F-334A-8B7591CA5748}"/>
                  </a:ext>
                </a:extLst>
              </p:cNvPr>
              <p:cNvSpPr txBox="1"/>
              <p:nvPr/>
            </p:nvSpPr>
            <p:spPr>
              <a:xfrm>
                <a:off x="2726421" y="3648243"/>
                <a:ext cx="7600425" cy="809517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bSup>
                        <m:sSubSupPr>
                          <m:ctrlPr>
                            <a:rPr lang="en-US" sz="320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d>
                            <m:dPr>
                              <m:begChr m:val="‖"/>
                              <m:endChr m:val="‖"/>
                              <m:ctrlPr>
                                <a:rPr lang="en-US" sz="32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2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𝐴𝑥</m:t>
                              </m:r>
                              <m:r>
                                <a:rPr lang="en-US" sz="32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sSup>
                                <m:sSupPr>
                                  <m:ctrlPr>
                                    <a:rPr lang="en-US" sz="32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32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𝑏</m:t>
                                  </m:r>
                                </m:e>
                                <m:sup>
                                  <m:r>
                                    <a:rPr lang="en-US" sz="32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∥</m:t>
                                  </m:r>
                                </m:sup>
                              </m:sSup>
                            </m:e>
                          </m:d>
                        </m:e>
                        <m:sub>
                          <m:r>
                            <a:rPr lang="en-US" sz="32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  <m:sup>
                          <m:r>
                            <a:rPr lang="en-US" sz="32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bSup>
                      <m:r>
                        <a:rPr lang="en-US" sz="32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−2</m:t>
                      </m:r>
                      <m:d>
                        <m:dPr>
                          <m:begChr m:val="⟨"/>
                          <m:endChr m:val="⟩"/>
                          <m:ctrlP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𝐴𝑥</m:t>
                          </m:r>
                          <m:r>
                            <a:rPr lang="en-US" sz="32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sSup>
                            <m:sSupPr>
                              <m:ctrlPr>
                                <a:rPr lang="en-US" sz="32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32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𝑏</m:t>
                              </m:r>
                            </m:e>
                            <m:sup>
                              <m:r>
                                <a:rPr lang="en-US" sz="32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∥</m:t>
                              </m:r>
                            </m:sup>
                          </m:sSup>
                          <m: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,</m:t>
                          </m:r>
                          <m:sSup>
                            <m:sSupPr>
                              <m:ctrlPr>
                                <a:rPr lang="en-US" sz="32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32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𝑏</m:t>
                              </m:r>
                            </m:e>
                            <m:sup>
                              <m:r>
                                <a:rPr lang="en-US" sz="32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⊥</m:t>
                              </m:r>
                            </m:sup>
                          </m:sSup>
                        </m:e>
                      </m:d>
                      <m:r>
                        <a:rPr lang="en-US" sz="32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sSubSup>
                        <m:sSubSupPr>
                          <m:ctrlPr>
                            <a:rPr lang="en-US" sz="32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d>
                            <m:dPr>
                              <m:begChr m:val="‖"/>
                              <m:endChr m:val="‖"/>
                              <m:ctrlPr>
                                <a:rPr lang="en-US" sz="32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p>
                                <m:sSupPr>
                                  <m:ctrlPr>
                                    <a:rPr lang="en-US" sz="32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32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𝑏</m:t>
                                  </m:r>
                                </m:e>
                                <m:sup>
                                  <m:r>
                                    <a:rPr lang="en-US" sz="32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⊥</m:t>
                                  </m:r>
                                </m:sup>
                              </m:sSup>
                            </m:e>
                          </m:d>
                        </m:e>
                        <m:sub>
                          <m:r>
                            <a:rPr lang="en-US" sz="32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  <m:sup>
                          <m:r>
                            <a:rPr lang="en-US" sz="32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bSup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E07F2F03-76A4-957F-334A-8B7591CA574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26421" y="3648243"/>
                <a:ext cx="7600425" cy="809517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22645977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984B7A-8516-47FC-9176-8158CF0B5C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Linear Regression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15255D49-9D60-44DD-910D-2EBD0529DEC9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690688"/>
                <a:ext cx="10515600" cy="4351338"/>
              </a:xfrm>
            </p:spPr>
            <p:txBody>
              <a:bodyPr>
                <a:normAutofit/>
              </a:bodyPr>
              <a:lstStyle/>
              <a:p>
                <a:pPr>
                  <a:buClr>
                    <a:schemeClr val="tx1"/>
                  </a:buClr>
                </a:pPr>
                <a:r>
                  <a:rPr lang="en-US" sz="3200" b="0" dirty="0"/>
                  <a:t>We have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sz="3200" b="0" i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arg</m:t>
                        </m:r>
                      </m:fName>
                      <m:e>
                        <m:limLow>
                          <m:limLowPr>
                            <m:ctrlPr>
                              <a:rPr lang="en-US" sz="3200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limLowPr>
                          <m:e>
                            <m:r>
                              <m:rPr>
                                <m:sty m:val="p"/>
                              </m:rPr>
                              <a:rPr lang="en-US" sz="320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min</m:t>
                            </m:r>
                          </m:e>
                          <m:lim>
                            <m:r>
                              <a:rPr lang="en-US" sz="3200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𝑥</m:t>
                            </m:r>
                            <m:r>
                              <a:rPr lang="en-US" sz="3200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∈</m:t>
                            </m:r>
                            <m:sSup>
                              <m:sSupPr>
                                <m:ctrlPr>
                                  <a:rPr lang="en-US" sz="3200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sz="3200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ℝ</m:t>
                                </m:r>
                              </m:e>
                              <m:sup>
                                <m:r>
                                  <a:rPr lang="en-US" sz="3200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𝑑</m:t>
                                </m:r>
                              </m:sup>
                            </m:sSup>
                          </m:lim>
                        </m:limLow>
                        <m:r>
                          <a:rPr lang="en-US" sz="320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sSub>
                          <m:sSubPr>
                            <m:ctrlPr>
                              <a:rPr lang="en-US" sz="3200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d>
                              <m:dPr>
                                <m:begChr m:val="‖"/>
                                <m:endChr m:val="‖"/>
                                <m:ctrlPr>
                                  <a:rPr lang="en-US" sz="3200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sz="3200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𝐴𝑥</m:t>
                                </m:r>
                                <m:r>
                                  <a:rPr lang="en-US" sz="3200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r>
                                  <a:rPr lang="en-US" sz="3200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𝑏</m:t>
                                </m:r>
                              </m:e>
                            </m:d>
                          </m:e>
                          <m:sub>
                            <m:r>
                              <a:rPr lang="en-US" sz="3200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  <m:r>
                          <m:rPr>
                            <m:nor/>
                          </m:rPr>
                          <a:rPr lang="en-US" sz="3200" dirty="0"/>
                          <m:t> </m:t>
                        </m:r>
                      </m:e>
                    </m:func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func>
                      <m:funcPr>
                        <m:ctrlP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sz="320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arg</m:t>
                        </m:r>
                      </m:fName>
                      <m:e>
                        <m:limLow>
                          <m:limLowPr>
                            <m:ctrlPr>
                              <a:rPr lang="en-US" sz="3200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limLowPr>
                          <m:e>
                            <m:r>
                              <m:rPr>
                                <m:sty m:val="p"/>
                              </m:rPr>
                              <a:rPr lang="en-US" sz="320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min</m:t>
                            </m:r>
                          </m:e>
                          <m:lim>
                            <m:r>
                              <a:rPr lang="en-US" sz="3200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𝑥</m:t>
                            </m:r>
                            <m:r>
                              <a:rPr lang="en-US" sz="3200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∈</m:t>
                            </m:r>
                            <m:sSup>
                              <m:sSupPr>
                                <m:ctrlPr>
                                  <a:rPr lang="en-US" sz="3200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sz="3200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ℝ</m:t>
                                </m:r>
                              </m:e>
                              <m:sup>
                                <m:r>
                                  <a:rPr lang="en-US" sz="3200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𝑑</m:t>
                                </m:r>
                              </m:sup>
                            </m:sSup>
                          </m:lim>
                        </m:limLow>
                        <m:r>
                          <a:rPr lang="en-US" sz="320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sSubSup>
                          <m:sSubSupPr>
                            <m:ctrlP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SupPr>
                          <m:e>
                            <m:d>
                              <m:dPr>
                                <m:begChr m:val="‖"/>
                                <m:endChr m:val="‖"/>
                                <m:ctrlPr>
                                  <a:rPr lang="en-US" sz="3200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sz="3200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𝐴𝑥</m:t>
                                </m:r>
                                <m:r>
                                  <a:rPr lang="en-US" sz="3200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r>
                                  <a:rPr lang="en-US" sz="3200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𝑏</m:t>
                                </m:r>
                              </m:e>
                            </m:d>
                          </m:e>
                          <m:sub>
                            <m:r>
                              <a:rPr lang="en-US" sz="3200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  <m:sup>
                            <m: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bSup>
                        <m:r>
                          <m:rPr>
                            <m:nor/>
                          </m:rPr>
                          <a:rPr lang="en-US" sz="3200" dirty="0"/>
                          <m:t> </m:t>
                        </m:r>
                      </m:e>
                    </m:func>
                  </m:oMath>
                </a14:m>
                <a:endParaRPr lang="en-US" sz="3200" dirty="0"/>
              </a:p>
              <a:p>
                <a:pPr>
                  <a:buClr>
                    <a:schemeClr val="tx1"/>
                  </a:buClr>
                </a:pPr>
                <a:endParaRPr lang="en-US" sz="3200" dirty="0"/>
              </a:p>
              <a:p>
                <a:pPr>
                  <a:buClr>
                    <a:schemeClr val="tx1"/>
                  </a:buClr>
                </a:pPr>
                <a14:m>
                  <m:oMath xmlns:m="http://schemas.openxmlformats.org/officeDocument/2006/math">
                    <m:sSubSup>
                      <m:sSubSupPr>
                        <m:ctrlP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d>
                          <m:dPr>
                            <m:begChr m:val="‖"/>
                            <m:endChr m:val="‖"/>
                            <m:ctrlPr>
                              <a:rPr lang="en-US" sz="3200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3200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𝐴𝑥</m:t>
                            </m:r>
                            <m:r>
                              <a:rPr lang="en-US" sz="3200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en-US" sz="3200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𝑏</m:t>
                            </m:r>
                          </m:e>
                        </m:d>
                      </m:e>
                      <m:sub>
                        <m: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  <m:sup>
                        <m: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bSup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sSubSup>
                      <m:sSubSupPr>
                        <m:ctrlP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d>
                          <m:dPr>
                            <m:begChr m:val="‖"/>
                            <m:endChr m:val="‖"/>
                            <m:ctrlPr>
                              <a:rPr lang="en-US" sz="3200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3200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𝐴𝑥</m:t>
                            </m:r>
                            <m:r>
                              <a:rPr lang="en-US" sz="3200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−</m:t>
                            </m:r>
                            <m:sSup>
                              <m:sSupPr>
                                <m:ctrlPr>
                                  <a:rPr lang="en-US" sz="3200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sz="3200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𝑏</m:t>
                                </m:r>
                              </m:e>
                              <m:sup>
                                <m:r>
                                  <a:rPr lang="en-US" sz="3200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⊥</m:t>
                                </m:r>
                              </m:sup>
                            </m:sSup>
                            <m:r>
                              <a:rPr lang="en-US" sz="3200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−</m:t>
                            </m:r>
                            <m:sSup>
                              <m:sSupPr>
                                <m:ctrlPr>
                                  <a:rPr lang="en-US" sz="3200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sz="3200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𝑏</m:t>
                                </m:r>
                              </m:e>
                              <m:sup>
                                <m:r>
                                  <a:rPr lang="en-US" sz="3200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∥</m:t>
                                </m:r>
                              </m:sup>
                            </m:sSup>
                          </m:e>
                        </m:d>
                      </m:e>
                      <m:sub>
                        <m: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  <m:sup>
                        <m: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bSup>
                  </m:oMath>
                </a14:m>
                <a:endParaRPr lang="en-US" sz="3200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15255D49-9D60-44DD-910D-2EBD0529DEC9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690688"/>
                <a:ext cx="10515600" cy="4351338"/>
              </a:xfrm>
              <a:blipFill>
                <a:blip r:embed="rId3"/>
                <a:stretch>
                  <a:fillRect l="-1333" t="-238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E07F2F03-76A4-957F-334A-8B7591CA5748}"/>
                  </a:ext>
                </a:extLst>
              </p:cNvPr>
              <p:cNvSpPr txBox="1"/>
              <p:nvPr/>
            </p:nvSpPr>
            <p:spPr>
              <a:xfrm>
                <a:off x="2726421" y="3648243"/>
                <a:ext cx="7600425" cy="809517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bSup>
                        <m:sSubSupPr>
                          <m:ctrlPr>
                            <a:rPr lang="en-US" sz="320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d>
                            <m:dPr>
                              <m:begChr m:val="‖"/>
                              <m:endChr m:val="‖"/>
                              <m:ctrlPr>
                                <a:rPr lang="en-US" sz="32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2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𝐴𝑥</m:t>
                              </m:r>
                              <m:r>
                                <a:rPr lang="en-US" sz="32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sSup>
                                <m:sSupPr>
                                  <m:ctrlPr>
                                    <a:rPr lang="en-US" sz="32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32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𝑏</m:t>
                                  </m:r>
                                </m:e>
                                <m:sup>
                                  <m:r>
                                    <a:rPr lang="en-US" sz="32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∥</m:t>
                                  </m:r>
                                </m:sup>
                              </m:sSup>
                            </m:e>
                          </m:d>
                        </m:e>
                        <m:sub>
                          <m:r>
                            <a:rPr lang="en-US" sz="32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  <m:sup>
                          <m:r>
                            <a:rPr lang="en-US" sz="32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bSup>
                      <m:r>
                        <a:rPr lang="en-US" sz="32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−2</m:t>
                      </m:r>
                      <m:d>
                        <m:dPr>
                          <m:begChr m:val="⟨"/>
                          <m:endChr m:val="⟩"/>
                          <m:ctrlP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𝐴𝑥</m:t>
                          </m:r>
                          <m:r>
                            <a:rPr lang="en-US" sz="32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sSup>
                            <m:sSupPr>
                              <m:ctrlPr>
                                <a:rPr lang="en-US" sz="32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32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𝑏</m:t>
                              </m:r>
                            </m:e>
                            <m:sup>
                              <m:r>
                                <a:rPr lang="en-US" sz="32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∥</m:t>
                              </m:r>
                            </m:sup>
                          </m:sSup>
                          <m: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,</m:t>
                          </m:r>
                          <m:sSup>
                            <m:sSupPr>
                              <m:ctrlPr>
                                <a:rPr lang="en-US" sz="32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32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𝑏</m:t>
                              </m:r>
                            </m:e>
                            <m:sup>
                              <m:r>
                                <a:rPr lang="en-US" sz="32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⊥</m:t>
                              </m:r>
                            </m:sup>
                          </m:sSup>
                        </m:e>
                      </m:d>
                      <m:r>
                        <a:rPr lang="en-US" sz="32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sSubSup>
                        <m:sSubSupPr>
                          <m:ctrlPr>
                            <a:rPr lang="en-US" sz="32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d>
                            <m:dPr>
                              <m:begChr m:val="‖"/>
                              <m:endChr m:val="‖"/>
                              <m:ctrlPr>
                                <a:rPr lang="en-US" sz="32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p>
                                <m:sSupPr>
                                  <m:ctrlPr>
                                    <a:rPr lang="en-US" sz="32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32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𝑏</m:t>
                                  </m:r>
                                </m:e>
                                <m:sup>
                                  <m:r>
                                    <a:rPr lang="en-US" sz="32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⊥</m:t>
                                  </m:r>
                                </m:sup>
                              </m:sSup>
                            </m:e>
                          </m:d>
                        </m:e>
                        <m:sub>
                          <m:r>
                            <a:rPr lang="en-US" sz="32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  <m:sup>
                          <m:r>
                            <a:rPr lang="en-US" sz="32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bSup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E07F2F03-76A4-957F-334A-8B7591CA574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26421" y="3648243"/>
                <a:ext cx="7600425" cy="809517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D269F654-6BFE-D93B-93E5-C5DFC7C46F8D}"/>
                  </a:ext>
                </a:extLst>
              </p:cNvPr>
              <p:cNvSpPr txBox="1"/>
              <p:nvPr/>
            </p:nvSpPr>
            <p:spPr>
              <a:xfrm>
                <a:off x="2933350" y="4440375"/>
                <a:ext cx="4230846" cy="809517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bSup>
                        <m:sSubSupPr>
                          <m:ctrlPr>
                            <a:rPr lang="en-US" sz="320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d>
                            <m:dPr>
                              <m:begChr m:val="‖"/>
                              <m:endChr m:val="‖"/>
                              <m:ctrlPr>
                                <a:rPr lang="en-US" sz="32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2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𝐴𝑥</m:t>
                              </m:r>
                              <m:r>
                                <a:rPr lang="en-US" sz="32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sSup>
                                <m:sSupPr>
                                  <m:ctrlPr>
                                    <a:rPr lang="en-US" sz="32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32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𝑏</m:t>
                                  </m:r>
                                </m:e>
                                <m:sup>
                                  <m:r>
                                    <a:rPr lang="en-US" sz="32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∥</m:t>
                                  </m:r>
                                </m:sup>
                              </m:sSup>
                            </m:e>
                          </m:d>
                        </m:e>
                        <m:sub>
                          <m:r>
                            <a:rPr lang="en-US" sz="32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  <m:sup>
                          <m:r>
                            <a:rPr lang="en-US" sz="32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bSup>
                      <m:r>
                        <a:rPr lang="en-US" sz="32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sSubSup>
                        <m:sSubSupPr>
                          <m:ctrlPr>
                            <a:rPr lang="en-US" sz="32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d>
                            <m:dPr>
                              <m:begChr m:val="‖"/>
                              <m:endChr m:val="‖"/>
                              <m:ctrlPr>
                                <a:rPr lang="en-US" sz="32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p>
                                <m:sSupPr>
                                  <m:ctrlPr>
                                    <a:rPr lang="en-US" sz="32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32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𝑏</m:t>
                                  </m:r>
                                </m:e>
                                <m:sup>
                                  <m:r>
                                    <a:rPr lang="en-US" sz="32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⊥</m:t>
                                  </m:r>
                                </m:sup>
                              </m:sSup>
                            </m:e>
                          </m:d>
                        </m:e>
                        <m:sub>
                          <m:r>
                            <a:rPr lang="en-US" sz="32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  <m:sup>
                          <m:r>
                            <a:rPr lang="en-US" sz="32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bSup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D269F654-6BFE-D93B-93E5-C5DFC7C46F8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33350" y="4440375"/>
                <a:ext cx="4230846" cy="809517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91521014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984B7A-8516-47FC-9176-8158CF0B5C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Linear Regression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15255D49-9D60-44DD-910D-2EBD0529DEC9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690687"/>
                <a:ext cx="10515600" cy="4701723"/>
              </a:xfrm>
            </p:spPr>
            <p:txBody>
              <a:bodyPr>
                <a:normAutofit/>
              </a:bodyPr>
              <a:lstStyle/>
              <a:p>
                <a:pPr>
                  <a:buClr>
                    <a:schemeClr val="tx1"/>
                  </a:buClr>
                </a:pPr>
                <a:r>
                  <a:rPr lang="en-US" sz="3200" b="0" dirty="0"/>
                  <a:t>We have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sz="3200" b="0" i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arg</m:t>
                        </m:r>
                      </m:fName>
                      <m:e>
                        <m:limLow>
                          <m:limLowPr>
                            <m:ctrlPr>
                              <a:rPr lang="en-US" sz="3200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limLowPr>
                          <m:e>
                            <m:r>
                              <m:rPr>
                                <m:sty m:val="p"/>
                              </m:rPr>
                              <a:rPr lang="en-US" sz="320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min</m:t>
                            </m:r>
                          </m:e>
                          <m:lim>
                            <m:r>
                              <a:rPr lang="en-US" sz="3200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𝑥</m:t>
                            </m:r>
                            <m:r>
                              <a:rPr lang="en-US" sz="3200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∈</m:t>
                            </m:r>
                            <m:sSup>
                              <m:sSupPr>
                                <m:ctrlPr>
                                  <a:rPr lang="en-US" sz="3200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sz="3200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ℝ</m:t>
                                </m:r>
                              </m:e>
                              <m:sup>
                                <m:r>
                                  <a:rPr lang="en-US" sz="3200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𝑑</m:t>
                                </m:r>
                              </m:sup>
                            </m:sSup>
                          </m:lim>
                        </m:limLow>
                        <m:r>
                          <a:rPr lang="en-US" sz="320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sSub>
                          <m:sSubPr>
                            <m:ctrlPr>
                              <a:rPr lang="en-US" sz="3200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d>
                              <m:dPr>
                                <m:begChr m:val="‖"/>
                                <m:endChr m:val="‖"/>
                                <m:ctrlPr>
                                  <a:rPr lang="en-US" sz="3200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sz="3200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𝐴𝑥</m:t>
                                </m:r>
                                <m:r>
                                  <a:rPr lang="en-US" sz="3200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r>
                                  <a:rPr lang="en-US" sz="3200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𝑏</m:t>
                                </m:r>
                              </m:e>
                            </m:d>
                          </m:e>
                          <m:sub>
                            <m:r>
                              <a:rPr lang="en-US" sz="3200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  <m:r>
                          <m:rPr>
                            <m:nor/>
                          </m:rPr>
                          <a:rPr lang="en-US" sz="3200" dirty="0"/>
                          <m:t> </m:t>
                        </m:r>
                      </m:e>
                    </m:func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func>
                      <m:funcPr>
                        <m:ctrlP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sz="320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arg</m:t>
                        </m:r>
                      </m:fName>
                      <m:e>
                        <m:limLow>
                          <m:limLowPr>
                            <m:ctrlPr>
                              <a:rPr lang="en-US" sz="3200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limLowPr>
                          <m:e>
                            <m:r>
                              <m:rPr>
                                <m:sty m:val="p"/>
                              </m:rPr>
                              <a:rPr lang="en-US" sz="320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min</m:t>
                            </m:r>
                          </m:e>
                          <m:lim>
                            <m:r>
                              <a:rPr lang="en-US" sz="3200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𝑥</m:t>
                            </m:r>
                            <m:r>
                              <a:rPr lang="en-US" sz="3200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∈</m:t>
                            </m:r>
                            <m:sSup>
                              <m:sSupPr>
                                <m:ctrlPr>
                                  <a:rPr lang="en-US" sz="3200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sz="3200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ℝ</m:t>
                                </m:r>
                              </m:e>
                              <m:sup>
                                <m:r>
                                  <a:rPr lang="en-US" sz="3200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𝑑</m:t>
                                </m:r>
                              </m:sup>
                            </m:sSup>
                          </m:lim>
                        </m:limLow>
                        <m:r>
                          <a:rPr lang="en-US" sz="320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sSubSup>
                          <m:sSubSupPr>
                            <m:ctrlP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SupPr>
                          <m:e>
                            <m:d>
                              <m:dPr>
                                <m:begChr m:val="‖"/>
                                <m:endChr m:val="‖"/>
                                <m:ctrlPr>
                                  <a:rPr lang="en-US" sz="3200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sz="3200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𝐴𝑥</m:t>
                                </m:r>
                                <m:r>
                                  <a:rPr lang="en-US" sz="3200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r>
                                  <a:rPr lang="en-US" sz="3200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𝑏</m:t>
                                </m:r>
                              </m:e>
                            </m:d>
                          </m:e>
                          <m:sub>
                            <m:r>
                              <a:rPr lang="en-US" sz="3200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  <m:sup>
                            <m: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bSup>
                        <m:r>
                          <m:rPr>
                            <m:nor/>
                          </m:rPr>
                          <a:rPr lang="en-US" sz="3200" dirty="0"/>
                          <m:t> </m:t>
                        </m:r>
                      </m:e>
                    </m:func>
                  </m:oMath>
                </a14:m>
                <a:endParaRPr lang="en-US" sz="3200" dirty="0"/>
              </a:p>
              <a:p>
                <a:pPr>
                  <a:buClr>
                    <a:schemeClr val="tx1"/>
                  </a:buClr>
                </a:pPr>
                <a:endParaRPr lang="en-US" sz="3200" dirty="0"/>
              </a:p>
              <a:p>
                <a:pPr>
                  <a:buClr>
                    <a:schemeClr val="tx1"/>
                  </a:buClr>
                </a:pPr>
                <a14:m>
                  <m:oMath xmlns:m="http://schemas.openxmlformats.org/officeDocument/2006/math">
                    <m:sSubSup>
                      <m:sSubSupPr>
                        <m:ctrlP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d>
                          <m:dPr>
                            <m:begChr m:val="‖"/>
                            <m:endChr m:val="‖"/>
                            <m:ctrlPr>
                              <a:rPr lang="en-US" sz="3200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3200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𝐴𝑥</m:t>
                            </m:r>
                            <m:r>
                              <a:rPr lang="en-US" sz="3200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en-US" sz="3200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𝑏</m:t>
                            </m:r>
                          </m:e>
                        </m:d>
                      </m:e>
                      <m:sub>
                        <m: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  <m:sup>
                        <m: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bSup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sSubSup>
                      <m:sSubSupPr>
                        <m:ctrlP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d>
                          <m:dPr>
                            <m:begChr m:val="‖"/>
                            <m:endChr m:val="‖"/>
                            <m:ctrlPr>
                              <a:rPr lang="en-US" sz="3200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3200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𝐴𝑥</m:t>
                            </m:r>
                            <m:r>
                              <a:rPr lang="en-US" sz="3200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−</m:t>
                            </m:r>
                            <m:sSup>
                              <m:sSupPr>
                                <m:ctrlPr>
                                  <a:rPr lang="en-US" sz="3200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sz="3200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𝑏</m:t>
                                </m:r>
                              </m:e>
                              <m:sup>
                                <m:r>
                                  <a:rPr lang="en-US" sz="3200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⊥</m:t>
                                </m:r>
                              </m:sup>
                            </m:sSup>
                            <m:r>
                              <a:rPr lang="en-US" sz="3200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−</m:t>
                            </m:r>
                            <m:sSup>
                              <m:sSupPr>
                                <m:ctrlPr>
                                  <a:rPr lang="en-US" sz="3200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sz="3200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𝑏</m:t>
                                </m:r>
                              </m:e>
                              <m:sup>
                                <m:r>
                                  <a:rPr lang="en-US" sz="3200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∥</m:t>
                                </m:r>
                              </m:sup>
                            </m:sSup>
                          </m:e>
                        </m:d>
                      </m:e>
                      <m:sub>
                        <m: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  <m:sup>
                        <m: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bSup>
                  </m:oMath>
                </a14:m>
                <a:endParaRPr lang="en-US" sz="3200" dirty="0"/>
              </a:p>
              <a:p>
                <a:pPr>
                  <a:buClr>
                    <a:schemeClr val="tx1"/>
                  </a:buClr>
                </a:pPr>
                <a:endParaRPr lang="en-US" sz="3200" dirty="0"/>
              </a:p>
              <a:p>
                <a:pPr>
                  <a:buClr>
                    <a:schemeClr val="tx1"/>
                  </a:buClr>
                </a:pPr>
                <a:endParaRPr lang="en-US" sz="3200" dirty="0"/>
              </a:p>
              <a:p>
                <a:pPr>
                  <a:buClr>
                    <a:schemeClr val="tx1"/>
                  </a:buClr>
                </a:pPr>
                <a:endParaRPr lang="en-US" sz="3200" dirty="0"/>
              </a:p>
              <a:p>
                <a:pPr>
                  <a:buClr>
                    <a:schemeClr val="tx1"/>
                  </a:buClr>
                </a:pPr>
                <a:r>
                  <a:rPr lang="en-US" sz="3200" b="0" dirty="0"/>
                  <a:t>Minimized for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sz="320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d>
                          <m:dPr>
                            <m:begChr m:val="‖"/>
                            <m:endChr m:val="‖"/>
                            <m:ctrlPr>
                              <a:rPr lang="en-US" sz="3200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3200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𝐴𝑥</m:t>
                            </m:r>
                            <m:r>
                              <a:rPr lang="en-US" sz="3200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−</m:t>
                            </m:r>
                            <m:sSup>
                              <m:sSupPr>
                                <m:ctrlPr>
                                  <a:rPr lang="en-US" sz="3200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sz="3200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𝑏</m:t>
                                </m:r>
                              </m:e>
                              <m:sup>
                                <m:r>
                                  <a:rPr lang="en-US" sz="3200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∥</m:t>
                                </m:r>
                              </m:sup>
                            </m:sSup>
                          </m:e>
                        </m:d>
                      </m:e>
                      <m:sub>
                        <m: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  <m:sup>
                        <m: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bSup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=0</m:t>
                    </m:r>
                  </m:oMath>
                </a14:m>
                <a:r>
                  <a:rPr lang="en-US" sz="3200" dirty="0"/>
                  <a:t> when </a:t>
                </a:r>
                <a14:m>
                  <m:oMath xmlns:m="http://schemas.openxmlformats.org/officeDocument/2006/math">
                    <m:r>
                      <a:rPr lang="en-US" sz="32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320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  <m:sup>
                        <m:r>
                          <m:rPr>
                            <m:nor/>
                          </m:rPr>
                          <a:rPr lang="en-US" sz="3200">
                            <a:solidFill>
                              <a:srgbClr val="C00000"/>
                            </a:solidFill>
                          </a:rPr>
                          <m:t>†</m:t>
                        </m:r>
                      </m:sup>
                    </m:sSup>
                    <m:sSup>
                      <m:sSupPr>
                        <m:ctrlP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  <m:sup>
                        <m: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∥</m:t>
                        </m:r>
                      </m:sup>
                    </m:sSup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  <m:sup>
                        <m:r>
                          <m:rPr>
                            <m:nor/>
                          </m:rPr>
                          <a:rPr lang="en-US" sz="3200">
                            <a:solidFill>
                              <a:srgbClr val="C00000"/>
                            </a:solidFill>
                          </a:rPr>
                          <m:t>†</m:t>
                        </m:r>
                      </m:sup>
                    </m:sSup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𝑏</m:t>
                    </m:r>
                  </m:oMath>
                </a14:m>
                <a:endParaRPr lang="en-US" sz="3200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15255D49-9D60-44DD-910D-2EBD0529DEC9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690687"/>
                <a:ext cx="10515600" cy="4701723"/>
              </a:xfrm>
              <a:blipFill>
                <a:blip r:embed="rId3"/>
                <a:stretch>
                  <a:fillRect l="-1333" t="-220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E07F2F03-76A4-957F-334A-8B7591CA5748}"/>
                  </a:ext>
                </a:extLst>
              </p:cNvPr>
              <p:cNvSpPr txBox="1"/>
              <p:nvPr/>
            </p:nvSpPr>
            <p:spPr>
              <a:xfrm>
                <a:off x="2726421" y="3648243"/>
                <a:ext cx="7600425" cy="809517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bSup>
                        <m:sSubSupPr>
                          <m:ctrlPr>
                            <a:rPr lang="en-US" sz="320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d>
                            <m:dPr>
                              <m:begChr m:val="‖"/>
                              <m:endChr m:val="‖"/>
                              <m:ctrlPr>
                                <a:rPr lang="en-US" sz="32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2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𝐴𝑥</m:t>
                              </m:r>
                              <m:r>
                                <a:rPr lang="en-US" sz="32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sSup>
                                <m:sSupPr>
                                  <m:ctrlPr>
                                    <a:rPr lang="en-US" sz="32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32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𝑏</m:t>
                                  </m:r>
                                </m:e>
                                <m:sup>
                                  <m:r>
                                    <a:rPr lang="en-US" sz="32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∥</m:t>
                                  </m:r>
                                </m:sup>
                              </m:sSup>
                            </m:e>
                          </m:d>
                        </m:e>
                        <m:sub>
                          <m:r>
                            <a:rPr lang="en-US" sz="32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  <m:sup>
                          <m:r>
                            <a:rPr lang="en-US" sz="32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bSup>
                      <m:r>
                        <a:rPr lang="en-US" sz="32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−2</m:t>
                      </m:r>
                      <m:d>
                        <m:dPr>
                          <m:begChr m:val="⟨"/>
                          <m:endChr m:val="⟩"/>
                          <m:ctrlP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𝐴𝑥</m:t>
                          </m:r>
                          <m:r>
                            <a:rPr lang="en-US" sz="32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sSup>
                            <m:sSupPr>
                              <m:ctrlPr>
                                <a:rPr lang="en-US" sz="32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32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𝑏</m:t>
                              </m:r>
                            </m:e>
                            <m:sup>
                              <m:r>
                                <a:rPr lang="en-US" sz="32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∥</m:t>
                              </m:r>
                            </m:sup>
                          </m:sSup>
                          <m: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,</m:t>
                          </m:r>
                          <m:sSup>
                            <m:sSupPr>
                              <m:ctrlPr>
                                <a:rPr lang="en-US" sz="32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32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𝑏</m:t>
                              </m:r>
                            </m:e>
                            <m:sup>
                              <m:r>
                                <a:rPr lang="en-US" sz="32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⊥</m:t>
                              </m:r>
                            </m:sup>
                          </m:sSup>
                        </m:e>
                      </m:d>
                      <m:r>
                        <a:rPr lang="en-US" sz="32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sSubSup>
                        <m:sSubSupPr>
                          <m:ctrlPr>
                            <a:rPr lang="en-US" sz="32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d>
                            <m:dPr>
                              <m:begChr m:val="‖"/>
                              <m:endChr m:val="‖"/>
                              <m:ctrlPr>
                                <a:rPr lang="en-US" sz="32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p>
                                <m:sSupPr>
                                  <m:ctrlPr>
                                    <a:rPr lang="en-US" sz="32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32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𝑏</m:t>
                                  </m:r>
                                </m:e>
                                <m:sup>
                                  <m:r>
                                    <a:rPr lang="en-US" sz="32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⊥</m:t>
                                  </m:r>
                                </m:sup>
                              </m:sSup>
                            </m:e>
                          </m:d>
                        </m:e>
                        <m:sub>
                          <m:r>
                            <a:rPr lang="en-US" sz="32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  <m:sup>
                          <m:r>
                            <a:rPr lang="en-US" sz="32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bSup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E07F2F03-76A4-957F-334A-8B7591CA574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26421" y="3648243"/>
                <a:ext cx="7600425" cy="809517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D269F654-6BFE-D93B-93E5-C5DFC7C46F8D}"/>
                  </a:ext>
                </a:extLst>
              </p:cNvPr>
              <p:cNvSpPr txBox="1"/>
              <p:nvPr/>
            </p:nvSpPr>
            <p:spPr>
              <a:xfrm>
                <a:off x="2933350" y="4440375"/>
                <a:ext cx="4230846" cy="809517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bSup>
                        <m:sSubSupPr>
                          <m:ctrlPr>
                            <a:rPr lang="en-US" sz="320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d>
                            <m:dPr>
                              <m:begChr m:val="‖"/>
                              <m:endChr m:val="‖"/>
                              <m:ctrlPr>
                                <a:rPr lang="en-US" sz="32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2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𝐴𝑥</m:t>
                              </m:r>
                              <m:r>
                                <a:rPr lang="en-US" sz="32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sSup>
                                <m:sSupPr>
                                  <m:ctrlPr>
                                    <a:rPr lang="en-US" sz="32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32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𝑏</m:t>
                                  </m:r>
                                </m:e>
                                <m:sup>
                                  <m:r>
                                    <a:rPr lang="en-US" sz="32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∥</m:t>
                                  </m:r>
                                </m:sup>
                              </m:sSup>
                            </m:e>
                          </m:d>
                        </m:e>
                        <m:sub>
                          <m:r>
                            <a:rPr lang="en-US" sz="32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  <m:sup>
                          <m:r>
                            <a:rPr lang="en-US" sz="32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bSup>
                      <m:r>
                        <a:rPr lang="en-US" sz="32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sSubSup>
                        <m:sSubSupPr>
                          <m:ctrlPr>
                            <a:rPr lang="en-US" sz="32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d>
                            <m:dPr>
                              <m:begChr m:val="‖"/>
                              <m:endChr m:val="‖"/>
                              <m:ctrlPr>
                                <a:rPr lang="en-US" sz="32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p>
                                <m:sSupPr>
                                  <m:ctrlPr>
                                    <a:rPr lang="en-US" sz="32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32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𝑏</m:t>
                                  </m:r>
                                </m:e>
                                <m:sup>
                                  <m:r>
                                    <a:rPr lang="en-US" sz="32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⊥</m:t>
                                  </m:r>
                                </m:sup>
                              </m:sSup>
                            </m:e>
                          </m:d>
                        </m:e>
                        <m:sub>
                          <m:r>
                            <a:rPr lang="en-US" sz="32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  <m:sup>
                          <m:r>
                            <a:rPr lang="en-US" sz="32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bSup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D269F654-6BFE-D93B-93E5-C5DFC7C46F8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33350" y="4440375"/>
                <a:ext cx="4230846" cy="809517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5156108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984B7A-8516-47FC-9176-8158CF0B5C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Linear Regression</a:t>
            </a:r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9AE4632A-DB15-4E1E-AF6A-9808F8A025F0}"/>
              </a:ext>
            </a:extLst>
          </p:cNvPr>
          <p:cNvSpPr/>
          <p:nvPr/>
        </p:nvSpPr>
        <p:spPr>
          <a:xfrm>
            <a:off x="838200" y="1825625"/>
            <a:ext cx="1298331" cy="3031638"/>
          </a:xfrm>
          <a:prstGeom prst="rect">
            <a:avLst/>
          </a:prstGeom>
          <a:noFill/>
          <a:ln w="57150"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E34C0BD3-17FA-4C89-B440-C5B1EB2729FE}"/>
                  </a:ext>
                </a:extLst>
              </p:cNvPr>
              <p:cNvSpPr/>
              <p:nvPr/>
            </p:nvSpPr>
            <p:spPr>
              <a:xfrm>
                <a:off x="305260" y="3156778"/>
                <a:ext cx="37459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𝑛</m:t>
                      </m:r>
                    </m:oMath>
                  </m:oMathPara>
                </a14:m>
                <a:endParaRPr lang="en-US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E34C0BD3-17FA-4C89-B440-C5B1EB2729FE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5260" y="3156778"/>
                <a:ext cx="374590" cy="369332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1BE03EE9-5338-44CC-A0E3-C885075F2E77}"/>
                  </a:ext>
                </a:extLst>
              </p:cNvPr>
              <p:cNvSpPr/>
              <p:nvPr/>
            </p:nvSpPr>
            <p:spPr>
              <a:xfrm>
                <a:off x="1290260" y="4981577"/>
                <a:ext cx="399597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𝑑</m:t>
                      </m:r>
                    </m:oMath>
                  </m:oMathPara>
                </a14:m>
                <a:endParaRPr lang="en-US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1BE03EE9-5338-44CC-A0E3-C885075F2E77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90260" y="4981577"/>
                <a:ext cx="399597" cy="40011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Rectangle 9">
            <a:extLst>
              <a:ext uri="{FF2B5EF4-FFF2-40B4-BE49-F238E27FC236}">
                <a16:creationId xmlns:a16="http://schemas.microsoft.com/office/drawing/2014/main" id="{369E2A8B-A49E-4FA9-B2FB-F51DC002BD82}"/>
              </a:ext>
            </a:extLst>
          </p:cNvPr>
          <p:cNvSpPr/>
          <p:nvPr/>
        </p:nvSpPr>
        <p:spPr>
          <a:xfrm>
            <a:off x="2601116" y="1825625"/>
            <a:ext cx="398585" cy="1489075"/>
          </a:xfrm>
          <a:prstGeom prst="rect">
            <a:avLst/>
          </a:prstGeom>
          <a:noFill/>
          <a:ln w="57150">
            <a:solidFill>
              <a:srgbClr val="00B05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Rectangle 11">
                <a:extLst>
                  <a:ext uri="{FF2B5EF4-FFF2-40B4-BE49-F238E27FC236}">
                    <a16:creationId xmlns:a16="http://schemas.microsoft.com/office/drawing/2014/main" id="{9853D185-B675-497D-BE00-CB16F72C7CBD}"/>
                  </a:ext>
                </a:extLst>
              </p:cNvPr>
              <p:cNvSpPr/>
              <p:nvPr/>
            </p:nvSpPr>
            <p:spPr>
              <a:xfrm>
                <a:off x="2171718" y="2410400"/>
                <a:ext cx="399597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𝑑</m:t>
                      </m:r>
                    </m:oMath>
                  </m:oMathPara>
                </a14:m>
                <a:endParaRPr lang="en-US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12" name="Rectangle 11">
                <a:extLst>
                  <a:ext uri="{FF2B5EF4-FFF2-40B4-BE49-F238E27FC236}">
                    <a16:creationId xmlns:a16="http://schemas.microsoft.com/office/drawing/2014/main" id="{9853D185-B675-497D-BE00-CB16F72C7CBD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71718" y="2410400"/>
                <a:ext cx="399597" cy="400110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Rectangle 12">
                <a:extLst>
                  <a:ext uri="{FF2B5EF4-FFF2-40B4-BE49-F238E27FC236}">
                    <a16:creationId xmlns:a16="http://schemas.microsoft.com/office/drawing/2014/main" id="{796109F9-E905-4D8E-A88E-B5A61C5E3DEB}"/>
                  </a:ext>
                </a:extLst>
              </p:cNvPr>
              <p:cNvSpPr/>
              <p:nvPr/>
            </p:nvSpPr>
            <p:spPr>
              <a:xfrm>
                <a:off x="2601116" y="3343246"/>
                <a:ext cx="385041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1</m:t>
                      </m:r>
                    </m:oMath>
                  </m:oMathPara>
                </a14:m>
                <a:endParaRPr lang="en-US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13" name="Rectangle 12">
                <a:extLst>
                  <a:ext uri="{FF2B5EF4-FFF2-40B4-BE49-F238E27FC236}">
                    <a16:creationId xmlns:a16="http://schemas.microsoft.com/office/drawing/2014/main" id="{796109F9-E905-4D8E-A88E-B5A61C5E3DEB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01116" y="3343246"/>
                <a:ext cx="385041" cy="400110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Rectangle 13">
            <a:extLst>
              <a:ext uri="{FF2B5EF4-FFF2-40B4-BE49-F238E27FC236}">
                <a16:creationId xmlns:a16="http://schemas.microsoft.com/office/drawing/2014/main" id="{CC35C082-1390-4713-91EF-C3B370952147}"/>
              </a:ext>
            </a:extLst>
          </p:cNvPr>
          <p:cNvSpPr/>
          <p:nvPr/>
        </p:nvSpPr>
        <p:spPr>
          <a:xfrm>
            <a:off x="3793298" y="1825624"/>
            <a:ext cx="398585" cy="3031638"/>
          </a:xfrm>
          <a:prstGeom prst="rect">
            <a:avLst/>
          </a:prstGeom>
          <a:noFill/>
          <a:ln w="57150"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Rectangle 14">
                <a:extLst>
                  <a:ext uri="{FF2B5EF4-FFF2-40B4-BE49-F238E27FC236}">
                    <a16:creationId xmlns:a16="http://schemas.microsoft.com/office/drawing/2014/main" id="{881FFB1F-EF69-4C18-9B81-00543A9C6C1D}"/>
                  </a:ext>
                </a:extLst>
              </p:cNvPr>
              <p:cNvSpPr/>
              <p:nvPr/>
            </p:nvSpPr>
            <p:spPr>
              <a:xfrm>
                <a:off x="3327080" y="3156777"/>
                <a:ext cx="37459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𝑛</m:t>
                      </m:r>
                    </m:oMath>
                  </m:oMathPara>
                </a14:m>
                <a:endParaRPr lang="en-US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15" name="Rectangle 14">
                <a:extLst>
                  <a:ext uri="{FF2B5EF4-FFF2-40B4-BE49-F238E27FC236}">
                    <a16:creationId xmlns:a16="http://schemas.microsoft.com/office/drawing/2014/main" id="{881FFB1F-EF69-4C18-9B81-00543A9C6C1D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27080" y="3156777"/>
                <a:ext cx="374590" cy="369332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Rectangle 15">
                <a:extLst>
                  <a:ext uri="{FF2B5EF4-FFF2-40B4-BE49-F238E27FC236}">
                    <a16:creationId xmlns:a16="http://schemas.microsoft.com/office/drawing/2014/main" id="{A6FBD636-81EC-499D-B6CF-392BC7E22A2E}"/>
                  </a:ext>
                </a:extLst>
              </p:cNvPr>
              <p:cNvSpPr/>
              <p:nvPr/>
            </p:nvSpPr>
            <p:spPr>
              <a:xfrm>
                <a:off x="3806842" y="4981577"/>
                <a:ext cx="385041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1</m:t>
                      </m:r>
                    </m:oMath>
                  </m:oMathPara>
                </a14:m>
                <a:endParaRPr lang="en-US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16" name="Rectangle 15">
                <a:extLst>
                  <a:ext uri="{FF2B5EF4-FFF2-40B4-BE49-F238E27FC236}">
                    <a16:creationId xmlns:a16="http://schemas.microsoft.com/office/drawing/2014/main" id="{A6FBD636-81EC-499D-B6CF-392BC7E22A2E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06842" y="4981577"/>
                <a:ext cx="385041" cy="400110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Rectangle 16">
                <a:extLst>
                  <a:ext uri="{FF2B5EF4-FFF2-40B4-BE49-F238E27FC236}">
                    <a16:creationId xmlns:a16="http://schemas.microsoft.com/office/drawing/2014/main" id="{EFE4164B-232C-4B6F-A24D-7F47CF6A505B}"/>
                  </a:ext>
                </a:extLst>
              </p:cNvPr>
              <p:cNvSpPr/>
              <p:nvPr/>
            </p:nvSpPr>
            <p:spPr>
              <a:xfrm>
                <a:off x="3111316" y="2410400"/>
                <a:ext cx="431528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≈</m:t>
                      </m:r>
                    </m:oMath>
                  </m:oMathPara>
                </a14:m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7" name="Rectangle 16">
                <a:extLst>
                  <a:ext uri="{FF2B5EF4-FFF2-40B4-BE49-F238E27FC236}">
                    <a16:creationId xmlns:a16="http://schemas.microsoft.com/office/drawing/2014/main" id="{EFE4164B-232C-4B6F-A24D-7F47CF6A505B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11316" y="2410400"/>
                <a:ext cx="431528" cy="400110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Rectangle 19">
                <a:extLst>
                  <a:ext uri="{FF2B5EF4-FFF2-40B4-BE49-F238E27FC236}">
                    <a16:creationId xmlns:a16="http://schemas.microsoft.com/office/drawing/2014/main" id="{21DA1A76-C9D7-4D3C-8686-2A55FD5DEB05}"/>
                  </a:ext>
                </a:extLst>
              </p:cNvPr>
              <p:cNvSpPr/>
              <p:nvPr/>
            </p:nvSpPr>
            <p:spPr>
              <a:xfrm>
                <a:off x="1216681" y="3043745"/>
                <a:ext cx="541367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𝐴</m:t>
                      </m:r>
                    </m:oMath>
                  </m:oMathPara>
                </a14:m>
                <a:endParaRPr lang="en-US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20" name="Rectangle 19">
                <a:extLst>
                  <a:ext uri="{FF2B5EF4-FFF2-40B4-BE49-F238E27FC236}">
                    <a16:creationId xmlns:a16="http://schemas.microsoft.com/office/drawing/2014/main" id="{21DA1A76-C9D7-4D3C-8686-2A55FD5DEB05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16681" y="3043745"/>
                <a:ext cx="541367" cy="584775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Rectangle 20">
                <a:extLst>
                  <a:ext uri="{FF2B5EF4-FFF2-40B4-BE49-F238E27FC236}">
                    <a16:creationId xmlns:a16="http://schemas.microsoft.com/office/drawing/2014/main" id="{96647609-DF3F-4297-B40D-B194368B791A}"/>
                  </a:ext>
                </a:extLst>
              </p:cNvPr>
              <p:cNvSpPr/>
              <p:nvPr/>
            </p:nvSpPr>
            <p:spPr>
              <a:xfrm>
                <a:off x="3738643" y="3050858"/>
                <a:ext cx="507896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𝑏</m:t>
                      </m:r>
                    </m:oMath>
                  </m:oMathPara>
                </a14:m>
                <a:endParaRPr lang="en-US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21" name="Rectangle 20">
                <a:extLst>
                  <a:ext uri="{FF2B5EF4-FFF2-40B4-BE49-F238E27FC236}">
                    <a16:creationId xmlns:a16="http://schemas.microsoft.com/office/drawing/2014/main" id="{96647609-DF3F-4297-B40D-B194368B791A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38643" y="3050858"/>
                <a:ext cx="507896" cy="584775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8" name="Picture 4" descr="Image result for linear regression">
            <a:extLst>
              <a:ext uri="{FF2B5EF4-FFF2-40B4-BE49-F238E27FC236}">
                <a16:creationId xmlns:a16="http://schemas.microsoft.com/office/drawing/2014/main" id="{7303F1F4-2F73-4BE7-8C6B-0CE3273537E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48650" y="4142230"/>
            <a:ext cx="3739967" cy="24797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3" name="Rectangle 2">
                <a:extLst>
                  <a:ext uri="{FF2B5EF4-FFF2-40B4-BE49-F238E27FC236}">
                    <a16:creationId xmlns:a16="http://schemas.microsoft.com/office/drawing/2014/main" id="{F803A7F9-D485-42F0-8136-98003ED28E53}"/>
                  </a:ext>
                </a:extLst>
              </p:cNvPr>
              <p:cNvSpPr/>
              <p:nvPr/>
            </p:nvSpPr>
            <p:spPr>
              <a:xfrm>
                <a:off x="2579439" y="2427111"/>
                <a:ext cx="468077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i="1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3" name="Rectangle 2">
                <a:extLst>
                  <a:ext uri="{FF2B5EF4-FFF2-40B4-BE49-F238E27FC236}">
                    <a16:creationId xmlns:a16="http://schemas.microsoft.com/office/drawing/2014/main" id="{F803A7F9-D485-42F0-8136-98003ED28E53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79439" y="2427111"/>
                <a:ext cx="468077" cy="523220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Content Placeholder 2">
                <a:extLst>
                  <a:ext uri="{FF2B5EF4-FFF2-40B4-BE49-F238E27FC236}">
                    <a16:creationId xmlns:a16="http://schemas.microsoft.com/office/drawing/2014/main" id="{4CF7A3E5-B0DB-66F5-E447-F8867AEC61B4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4454156" y="1794079"/>
                <a:ext cx="7735317" cy="2499331"/>
              </a:xfrm>
            </p:spPr>
            <p:txBody>
              <a:bodyPr>
                <a:normAutofit/>
              </a:bodyPr>
              <a:lstStyle/>
              <a:p>
                <a:pPr>
                  <a:buClr>
                    <a:schemeClr val="tx1"/>
                  </a:buClr>
                </a:pPr>
                <a:r>
                  <a:rPr lang="en-US" sz="3200" dirty="0"/>
                  <a:t>Find the vector </a:t>
                </a:r>
                <a14:m>
                  <m:oMath xmlns:m="http://schemas.openxmlformats.org/officeDocument/2006/math">
                    <m:r>
                      <a:rPr lang="en-US" sz="32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US" sz="3200" dirty="0"/>
                  <a:t> that minimizes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d>
                          <m:dPr>
                            <m:begChr m:val="‖"/>
                            <m:endChr m:val="‖"/>
                            <m:ctrlPr>
                              <a:rPr lang="en-US" sz="3200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3200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𝐴𝑥</m:t>
                            </m:r>
                            <m:r>
                              <a:rPr lang="en-US" sz="3200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en-US" sz="3200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𝑏</m:t>
                            </m:r>
                          </m:e>
                        </m:d>
                      </m:e>
                      <m:sub>
                        <m: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endParaRPr lang="en-US" sz="3200" dirty="0">
                  <a:solidFill>
                    <a:srgbClr val="C00000"/>
                  </a:solidFill>
                </a:endParaRPr>
              </a:p>
              <a:p>
                <a:pPr>
                  <a:buClr>
                    <a:schemeClr val="tx1"/>
                  </a:buClr>
                </a:pPr>
                <a:r>
                  <a:rPr lang="en-US" sz="3200" dirty="0"/>
                  <a:t>“Least squares” optimization</a:t>
                </a:r>
              </a:p>
              <a:p>
                <a:pPr>
                  <a:buClr>
                    <a:schemeClr val="tx1"/>
                  </a:buClr>
                </a:pPr>
                <a:r>
                  <a:rPr lang="en-US" sz="3200" dirty="0"/>
                  <a:t>MLE under Gaussian noise</a:t>
                </a:r>
              </a:p>
              <a:p>
                <a:pPr>
                  <a:buClr>
                    <a:schemeClr val="tx1"/>
                  </a:buClr>
                </a:pPr>
                <a:r>
                  <a:rPr lang="en-US" sz="3200" dirty="0"/>
                  <a:t>Closed form solution: </a:t>
                </a:r>
                <a14:m>
                  <m:oMath xmlns:m="http://schemas.openxmlformats.org/officeDocument/2006/math">
                    <m:r>
                      <a:rPr lang="en-US" sz="32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320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  <m:sup>
                        <m:r>
                          <m:rPr>
                            <m:nor/>
                          </m:rPr>
                          <a:rPr lang="en-US" sz="3200">
                            <a:solidFill>
                              <a:srgbClr val="C00000"/>
                            </a:solidFill>
                          </a:rPr>
                          <m:t>†</m:t>
                        </m:r>
                      </m:sup>
                    </m:sSup>
                    <m:r>
                      <a:rPr lang="en-US" sz="32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𝑏</m:t>
                    </m:r>
                  </m:oMath>
                </a14:m>
                <a:endParaRPr lang="en-US" sz="3200" dirty="0"/>
              </a:p>
              <a:p>
                <a:pPr>
                  <a:buClr>
                    <a:schemeClr val="tx1"/>
                  </a:buClr>
                </a:pPr>
                <a:endParaRPr lang="en-US" sz="3200" dirty="0"/>
              </a:p>
            </p:txBody>
          </p:sp>
        </mc:Choice>
        <mc:Fallback xmlns="">
          <p:sp>
            <p:nvSpPr>
              <p:cNvPr id="22" name="Content Placeholder 2">
                <a:extLst>
                  <a:ext uri="{FF2B5EF4-FFF2-40B4-BE49-F238E27FC236}">
                    <a16:creationId xmlns:a16="http://schemas.microsoft.com/office/drawing/2014/main" id="{4CF7A3E5-B0DB-66F5-E447-F8867AEC61B4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454156" y="1794079"/>
                <a:ext cx="7735317" cy="2499331"/>
              </a:xfrm>
              <a:blipFill>
                <a:blip r:embed="rId14"/>
                <a:stretch>
                  <a:fillRect l="-1812" t="-4878" b="-48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198340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984B7A-8516-47FC-9176-8158CF0B5C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Linear Algebra Review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Content Placeholder 2">
                <a:extLst>
                  <a:ext uri="{FF2B5EF4-FFF2-40B4-BE49-F238E27FC236}">
                    <a16:creationId xmlns:a16="http://schemas.microsoft.com/office/drawing/2014/main" id="{7FAFF05D-9B00-4B1A-A888-E353C11CAA78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3986074" y="1825625"/>
                <a:ext cx="7367726" cy="4667250"/>
              </a:xfrm>
            </p:spPr>
            <p:txBody>
              <a:bodyPr>
                <a:normAutofit/>
              </a:bodyPr>
              <a:lstStyle/>
              <a:p>
                <a:pPr>
                  <a:buClr>
                    <a:schemeClr val="tx1"/>
                  </a:buClr>
                </a:pPr>
                <a:r>
                  <a:rPr lang="en-US" sz="3200" dirty="0"/>
                  <a:t>For</a:t>
                </a:r>
                <a:r>
                  <a:rPr lang="en-US" sz="3200" dirty="0">
                    <a:latin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sz="3200" b="0" i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𝐴</m:t>
                    </m:r>
                    <m:r>
                      <a:rPr lang="en-US" sz="32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US" sz="3200" dirty="0">
                    <a:latin typeface="Cambria Math" panose="02040503050406030204" pitchFamily="18" charset="0"/>
                  </a:rPr>
                  <a:t>, </a:t>
                </a:r>
                <a:r>
                  <a:rPr lang="en-US" sz="3200" dirty="0"/>
                  <a:t>we have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b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=⟨</m:t>
                    </m:r>
                    <m:sSub>
                      <m:sSubPr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, </m:t>
                    </m:r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⟩</m:t>
                    </m:r>
                  </m:oMath>
                </a14:m>
                <a:endParaRPr lang="en-US" sz="3200" dirty="0"/>
              </a:p>
              <a:p>
                <a:pPr>
                  <a:buClr>
                    <a:schemeClr val="tx1"/>
                  </a:buClr>
                </a:pPr>
                <a:endParaRPr lang="en-US" sz="3200" dirty="0"/>
              </a:p>
            </p:txBody>
          </p:sp>
        </mc:Choice>
        <mc:Fallback xmlns="">
          <p:sp>
            <p:nvSpPr>
              <p:cNvPr id="8" name="Content Placeholder 2">
                <a:extLst>
                  <a:ext uri="{FF2B5EF4-FFF2-40B4-BE49-F238E27FC236}">
                    <a16:creationId xmlns:a16="http://schemas.microsoft.com/office/drawing/2014/main" id="{7FAFF05D-9B00-4B1A-A888-E353C11CAA78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986074" y="1825625"/>
                <a:ext cx="7367726" cy="4667250"/>
              </a:xfrm>
              <a:blipFill>
                <a:blip r:embed="rId2"/>
                <a:stretch>
                  <a:fillRect l="-1902" t="-300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Rectangle 4">
            <a:extLst>
              <a:ext uri="{FF2B5EF4-FFF2-40B4-BE49-F238E27FC236}">
                <a16:creationId xmlns:a16="http://schemas.microsoft.com/office/drawing/2014/main" id="{7EB5C823-3983-4C5C-83E7-D8CC0D6C92B7}"/>
              </a:ext>
            </a:extLst>
          </p:cNvPr>
          <p:cNvSpPr/>
          <p:nvPr/>
        </p:nvSpPr>
        <p:spPr>
          <a:xfrm>
            <a:off x="729412" y="1931668"/>
            <a:ext cx="2067907" cy="3572110"/>
          </a:xfrm>
          <a:prstGeom prst="rect">
            <a:avLst/>
          </a:prstGeom>
          <a:noFill/>
          <a:ln w="57150"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14E514E6-5229-4F78-A599-0383CCCB4707}"/>
                  </a:ext>
                </a:extLst>
              </p:cNvPr>
              <p:cNvSpPr/>
              <p:nvPr/>
            </p:nvSpPr>
            <p:spPr>
              <a:xfrm>
                <a:off x="1670460" y="5706125"/>
                <a:ext cx="394210" cy="40011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𝑑</m:t>
                      </m:r>
                    </m:oMath>
                  </m:oMathPara>
                </a14:m>
                <a:endParaRPr lang="en-US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14E514E6-5229-4F78-A599-0383CCCB4707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70460" y="5706125"/>
                <a:ext cx="394210" cy="40011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Rectangle 8">
            <a:extLst>
              <a:ext uri="{FF2B5EF4-FFF2-40B4-BE49-F238E27FC236}">
                <a16:creationId xmlns:a16="http://schemas.microsoft.com/office/drawing/2014/main" id="{43A87E7B-2884-4F34-B0C4-46A53A4636B2}"/>
              </a:ext>
            </a:extLst>
          </p:cNvPr>
          <p:cNvSpPr/>
          <p:nvPr/>
        </p:nvSpPr>
        <p:spPr>
          <a:xfrm>
            <a:off x="3015687" y="1935212"/>
            <a:ext cx="398585" cy="2032729"/>
          </a:xfrm>
          <a:prstGeom prst="rect">
            <a:avLst/>
          </a:prstGeom>
          <a:noFill/>
          <a:ln w="57150">
            <a:solidFill>
              <a:srgbClr val="FF000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Rectangle 9">
                <a:extLst>
                  <a:ext uri="{FF2B5EF4-FFF2-40B4-BE49-F238E27FC236}">
                    <a16:creationId xmlns:a16="http://schemas.microsoft.com/office/drawing/2014/main" id="{AC5F12C4-F816-4AA2-8782-D3DA88268FA1}"/>
                  </a:ext>
                </a:extLst>
              </p:cNvPr>
              <p:cNvSpPr/>
              <p:nvPr/>
            </p:nvSpPr>
            <p:spPr>
              <a:xfrm>
                <a:off x="1596882" y="2762254"/>
                <a:ext cx="541367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𝐴</m:t>
                      </m:r>
                    </m:oMath>
                  </m:oMathPara>
                </a14:m>
                <a:endParaRPr lang="en-US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10" name="Rectangle 9">
                <a:extLst>
                  <a:ext uri="{FF2B5EF4-FFF2-40B4-BE49-F238E27FC236}">
                    <a16:creationId xmlns:a16="http://schemas.microsoft.com/office/drawing/2014/main" id="{AC5F12C4-F816-4AA2-8782-D3DA88268FA1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96882" y="2762254"/>
                <a:ext cx="541367" cy="584775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Rectangle 10">
                <a:extLst>
                  <a:ext uri="{FF2B5EF4-FFF2-40B4-BE49-F238E27FC236}">
                    <a16:creationId xmlns:a16="http://schemas.microsoft.com/office/drawing/2014/main" id="{31A32533-50D8-4742-900A-C968A0A10E0A}"/>
                  </a:ext>
                </a:extLst>
              </p:cNvPr>
              <p:cNvSpPr/>
              <p:nvPr/>
            </p:nvSpPr>
            <p:spPr>
              <a:xfrm>
                <a:off x="3005719" y="2757341"/>
                <a:ext cx="367985" cy="58477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</m:oMath>
                  </m:oMathPara>
                </a14:m>
                <a:endParaRPr lang="en-US" sz="3200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11" name="Rectangle 10">
                <a:extLst>
                  <a:ext uri="{FF2B5EF4-FFF2-40B4-BE49-F238E27FC236}">
                    <a16:creationId xmlns:a16="http://schemas.microsoft.com/office/drawing/2014/main" id="{31A32533-50D8-4742-900A-C968A0A10E0A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05719" y="2757341"/>
                <a:ext cx="367985" cy="584775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Rectangle 11">
                <a:extLst>
                  <a:ext uri="{FF2B5EF4-FFF2-40B4-BE49-F238E27FC236}">
                    <a16:creationId xmlns:a16="http://schemas.microsoft.com/office/drawing/2014/main" id="{E4964515-E984-474F-BDF9-110412973156}"/>
                  </a:ext>
                </a:extLst>
              </p:cNvPr>
              <p:cNvSpPr/>
              <p:nvPr/>
            </p:nvSpPr>
            <p:spPr>
              <a:xfrm>
                <a:off x="162648" y="3165167"/>
                <a:ext cx="37459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𝑛</m:t>
                      </m:r>
                    </m:oMath>
                  </m:oMathPara>
                </a14:m>
                <a:endParaRPr lang="en-US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12" name="Rectangle 11">
                <a:extLst>
                  <a:ext uri="{FF2B5EF4-FFF2-40B4-BE49-F238E27FC236}">
                    <a16:creationId xmlns:a16="http://schemas.microsoft.com/office/drawing/2014/main" id="{E4964515-E984-474F-BDF9-110412973156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2648" y="3165167"/>
                <a:ext cx="374590" cy="369332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Rectangle 2">
                <a:extLst>
                  <a:ext uri="{FF2B5EF4-FFF2-40B4-BE49-F238E27FC236}">
                    <a16:creationId xmlns:a16="http://schemas.microsoft.com/office/drawing/2014/main" id="{3DC86988-61BF-2ADD-8FC5-5BDF76EF71B8}"/>
                  </a:ext>
                </a:extLst>
              </p:cNvPr>
              <p:cNvSpPr/>
              <p:nvPr/>
            </p:nvSpPr>
            <p:spPr>
              <a:xfrm>
                <a:off x="3507030" y="2874538"/>
                <a:ext cx="394210" cy="40011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𝑑</m:t>
                      </m:r>
                    </m:oMath>
                  </m:oMathPara>
                </a14:m>
                <a:endParaRPr lang="en-US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3" name="Rectangle 2">
                <a:extLst>
                  <a:ext uri="{FF2B5EF4-FFF2-40B4-BE49-F238E27FC236}">
                    <a16:creationId xmlns:a16="http://schemas.microsoft.com/office/drawing/2014/main" id="{3DC86988-61BF-2ADD-8FC5-5BDF76EF71B8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07030" y="2874538"/>
                <a:ext cx="394210" cy="400110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2864164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984B7A-8516-47FC-9176-8158CF0B5C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Regression</a:t>
            </a:r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9AE4632A-DB15-4E1E-AF6A-9808F8A025F0}"/>
              </a:ext>
            </a:extLst>
          </p:cNvPr>
          <p:cNvSpPr/>
          <p:nvPr/>
        </p:nvSpPr>
        <p:spPr>
          <a:xfrm>
            <a:off x="838200" y="1825625"/>
            <a:ext cx="1298331" cy="3031638"/>
          </a:xfrm>
          <a:prstGeom prst="rect">
            <a:avLst/>
          </a:prstGeom>
          <a:noFill/>
          <a:ln w="57150"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ADE29DC0-5F55-4C0F-9250-42464CEC0C31}"/>
                  </a:ext>
                </a:extLst>
              </p:cNvPr>
              <p:cNvSpPr/>
              <p:nvPr/>
            </p:nvSpPr>
            <p:spPr>
              <a:xfrm>
                <a:off x="4832059" y="1785332"/>
                <a:ext cx="6442493" cy="403187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457200" indent="-457200">
                  <a:buFont typeface="Arial" panose="020B0604020202020204" pitchFamily="34" charset="0"/>
                  <a:buChar char="•"/>
                </a:pPr>
                <a:r>
                  <a:rPr lang="en-US" sz="3200" dirty="0"/>
                  <a:t>Let </a:t>
                </a:r>
                <a14:m>
                  <m:oMath xmlns:m="http://schemas.openxmlformats.org/officeDocument/2006/math">
                    <m:r>
                      <a:rPr lang="en-US" sz="320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𝐴</m:t>
                    </m:r>
                  </m:oMath>
                </a14:m>
                <a:r>
                  <a:rPr lang="en-US" sz="3200" dirty="0"/>
                  <a:t> be a set of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en-US" sz="3200" dirty="0"/>
                  <a:t> observations, each with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𝑑</m:t>
                    </m:r>
                  </m:oMath>
                </a14:m>
                <a:r>
                  <a:rPr lang="en-US" sz="3200" dirty="0"/>
                  <a:t> features</a:t>
                </a:r>
              </a:p>
              <a:p>
                <a:pPr marL="457200" indent="-457200">
                  <a:buFont typeface="Arial" panose="020B0604020202020204" pitchFamily="34" charset="0"/>
                  <a:buChar char="•"/>
                </a:pPr>
                <a:r>
                  <a:rPr lang="en-US" sz="3200" dirty="0"/>
                  <a:t>Let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𝑏</m:t>
                    </m:r>
                  </m:oMath>
                </a14:m>
                <a:r>
                  <a:rPr lang="en-US" sz="3200" dirty="0"/>
                  <a:t> be the vector of outcomes/labels for each observation</a:t>
                </a:r>
              </a:p>
              <a:p>
                <a:pPr marL="457200" indent="-457200">
                  <a:buFont typeface="Arial" panose="020B0604020202020204" pitchFamily="34" charset="0"/>
                  <a:buChar char="•"/>
                </a:pPr>
                <a:endParaRPr lang="en-US" sz="3200" dirty="0"/>
              </a:p>
              <a:p>
                <a:pPr marL="457200" indent="-457200">
                  <a:buFont typeface="Arial" panose="020B0604020202020204" pitchFamily="34" charset="0"/>
                  <a:buChar char="•"/>
                </a:pPr>
                <a:endParaRPr lang="en-US" sz="3200" dirty="0"/>
              </a:p>
              <a:p>
                <a:pPr marL="457200" indent="-457200">
                  <a:buFont typeface="Arial" panose="020B0604020202020204" pitchFamily="34" charset="0"/>
                  <a:buChar char="•"/>
                </a:pPr>
                <a:r>
                  <a:rPr lang="en-US" sz="3200" dirty="0"/>
                  <a:t>Find the vector </a:t>
                </a:r>
                <a14:m>
                  <m:oMath xmlns:m="http://schemas.openxmlformats.org/officeDocument/2006/math">
                    <m:r>
                      <a:rPr lang="en-US" sz="32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US" sz="3200" dirty="0">
                    <a:latin typeface="Cambria Math" panose="02040503050406030204" pitchFamily="18" charset="0"/>
                  </a:rPr>
                  <a:t> </a:t>
                </a:r>
                <a:r>
                  <a:rPr lang="en-US" sz="3200" dirty="0"/>
                  <a:t>such that </a:t>
                </a:r>
                <a14:m>
                  <m:oMath xmlns:m="http://schemas.openxmlformats.org/officeDocument/2006/math">
                    <m:r>
                      <a:rPr lang="en-US" sz="32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𝐴𝑥</m:t>
                    </m:r>
                    <m:r>
                      <a:rPr lang="en-US" sz="32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32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𝑏</m:t>
                    </m:r>
                  </m:oMath>
                </a14:m>
                <a:endParaRPr lang="en-US" sz="3200" b="0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ADE29DC0-5F55-4C0F-9250-42464CEC0C31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32059" y="1785332"/>
                <a:ext cx="6442493" cy="4031873"/>
              </a:xfrm>
              <a:prstGeom prst="rect">
                <a:avLst/>
              </a:prstGeom>
              <a:blipFill>
                <a:blip r:embed="rId2"/>
                <a:stretch>
                  <a:fillRect l="-2176" t="-1815" b="-423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E34C0BD3-17FA-4C89-B440-C5B1EB2729FE}"/>
                  </a:ext>
                </a:extLst>
              </p:cNvPr>
              <p:cNvSpPr/>
              <p:nvPr/>
            </p:nvSpPr>
            <p:spPr>
              <a:xfrm>
                <a:off x="305260" y="3156778"/>
                <a:ext cx="37459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𝑛</m:t>
                      </m:r>
                    </m:oMath>
                  </m:oMathPara>
                </a14:m>
                <a:endParaRPr lang="en-US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E34C0BD3-17FA-4C89-B440-C5B1EB2729FE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5260" y="3156778"/>
                <a:ext cx="374590" cy="369332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1BE03EE9-5338-44CC-A0E3-C885075F2E77}"/>
                  </a:ext>
                </a:extLst>
              </p:cNvPr>
              <p:cNvSpPr/>
              <p:nvPr/>
            </p:nvSpPr>
            <p:spPr>
              <a:xfrm>
                <a:off x="1290260" y="4981577"/>
                <a:ext cx="399597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𝑑</m:t>
                      </m:r>
                    </m:oMath>
                  </m:oMathPara>
                </a14:m>
                <a:endParaRPr lang="en-US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1BE03EE9-5338-44CC-A0E3-C885075F2E77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90260" y="4981577"/>
                <a:ext cx="399597" cy="40011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Rectangle 9">
            <a:extLst>
              <a:ext uri="{FF2B5EF4-FFF2-40B4-BE49-F238E27FC236}">
                <a16:creationId xmlns:a16="http://schemas.microsoft.com/office/drawing/2014/main" id="{369E2A8B-A49E-4FA9-B2FB-F51DC002BD82}"/>
              </a:ext>
            </a:extLst>
          </p:cNvPr>
          <p:cNvSpPr/>
          <p:nvPr/>
        </p:nvSpPr>
        <p:spPr>
          <a:xfrm>
            <a:off x="2601116" y="1825625"/>
            <a:ext cx="398585" cy="1489075"/>
          </a:xfrm>
          <a:prstGeom prst="rect">
            <a:avLst/>
          </a:prstGeom>
          <a:noFill/>
          <a:ln w="57150">
            <a:solidFill>
              <a:srgbClr val="00B05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Rectangle 11">
                <a:extLst>
                  <a:ext uri="{FF2B5EF4-FFF2-40B4-BE49-F238E27FC236}">
                    <a16:creationId xmlns:a16="http://schemas.microsoft.com/office/drawing/2014/main" id="{9853D185-B675-497D-BE00-CB16F72C7CBD}"/>
                  </a:ext>
                </a:extLst>
              </p:cNvPr>
              <p:cNvSpPr/>
              <p:nvPr/>
            </p:nvSpPr>
            <p:spPr>
              <a:xfrm>
                <a:off x="2171718" y="2410400"/>
                <a:ext cx="399597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𝑑</m:t>
                      </m:r>
                    </m:oMath>
                  </m:oMathPara>
                </a14:m>
                <a:endParaRPr lang="en-US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12" name="Rectangle 11">
                <a:extLst>
                  <a:ext uri="{FF2B5EF4-FFF2-40B4-BE49-F238E27FC236}">
                    <a16:creationId xmlns:a16="http://schemas.microsoft.com/office/drawing/2014/main" id="{9853D185-B675-497D-BE00-CB16F72C7CBD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71718" y="2410400"/>
                <a:ext cx="399597" cy="400110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Rectangle 12">
                <a:extLst>
                  <a:ext uri="{FF2B5EF4-FFF2-40B4-BE49-F238E27FC236}">
                    <a16:creationId xmlns:a16="http://schemas.microsoft.com/office/drawing/2014/main" id="{796109F9-E905-4D8E-A88E-B5A61C5E3DEB}"/>
                  </a:ext>
                </a:extLst>
              </p:cNvPr>
              <p:cNvSpPr/>
              <p:nvPr/>
            </p:nvSpPr>
            <p:spPr>
              <a:xfrm>
                <a:off x="2601116" y="3343246"/>
                <a:ext cx="385041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1</m:t>
                      </m:r>
                    </m:oMath>
                  </m:oMathPara>
                </a14:m>
                <a:endParaRPr lang="en-US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13" name="Rectangle 12">
                <a:extLst>
                  <a:ext uri="{FF2B5EF4-FFF2-40B4-BE49-F238E27FC236}">
                    <a16:creationId xmlns:a16="http://schemas.microsoft.com/office/drawing/2014/main" id="{796109F9-E905-4D8E-A88E-B5A61C5E3DEB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01116" y="3343246"/>
                <a:ext cx="385041" cy="400110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Rectangle 13">
            <a:extLst>
              <a:ext uri="{FF2B5EF4-FFF2-40B4-BE49-F238E27FC236}">
                <a16:creationId xmlns:a16="http://schemas.microsoft.com/office/drawing/2014/main" id="{CC35C082-1390-4713-91EF-C3B370952147}"/>
              </a:ext>
            </a:extLst>
          </p:cNvPr>
          <p:cNvSpPr/>
          <p:nvPr/>
        </p:nvSpPr>
        <p:spPr>
          <a:xfrm>
            <a:off x="3793298" y="1825624"/>
            <a:ext cx="398585" cy="3031638"/>
          </a:xfrm>
          <a:prstGeom prst="rect">
            <a:avLst/>
          </a:prstGeom>
          <a:noFill/>
          <a:ln w="57150"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Rectangle 14">
                <a:extLst>
                  <a:ext uri="{FF2B5EF4-FFF2-40B4-BE49-F238E27FC236}">
                    <a16:creationId xmlns:a16="http://schemas.microsoft.com/office/drawing/2014/main" id="{881FFB1F-EF69-4C18-9B81-00543A9C6C1D}"/>
                  </a:ext>
                </a:extLst>
              </p:cNvPr>
              <p:cNvSpPr/>
              <p:nvPr/>
            </p:nvSpPr>
            <p:spPr>
              <a:xfrm>
                <a:off x="3327080" y="3156777"/>
                <a:ext cx="37459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𝑛</m:t>
                      </m:r>
                    </m:oMath>
                  </m:oMathPara>
                </a14:m>
                <a:endParaRPr lang="en-US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15" name="Rectangle 14">
                <a:extLst>
                  <a:ext uri="{FF2B5EF4-FFF2-40B4-BE49-F238E27FC236}">
                    <a16:creationId xmlns:a16="http://schemas.microsoft.com/office/drawing/2014/main" id="{881FFB1F-EF69-4C18-9B81-00543A9C6C1D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27080" y="3156777"/>
                <a:ext cx="374590" cy="369332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Rectangle 15">
                <a:extLst>
                  <a:ext uri="{FF2B5EF4-FFF2-40B4-BE49-F238E27FC236}">
                    <a16:creationId xmlns:a16="http://schemas.microsoft.com/office/drawing/2014/main" id="{A6FBD636-81EC-499D-B6CF-392BC7E22A2E}"/>
                  </a:ext>
                </a:extLst>
              </p:cNvPr>
              <p:cNvSpPr/>
              <p:nvPr/>
            </p:nvSpPr>
            <p:spPr>
              <a:xfrm>
                <a:off x="3806842" y="4981577"/>
                <a:ext cx="385041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1</m:t>
                      </m:r>
                    </m:oMath>
                  </m:oMathPara>
                </a14:m>
                <a:endParaRPr lang="en-US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16" name="Rectangle 15">
                <a:extLst>
                  <a:ext uri="{FF2B5EF4-FFF2-40B4-BE49-F238E27FC236}">
                    <a16:creationId xmlns:a16="http://schemas.microsoft.com/office/drawing/2014/main" id="{A6FBD636-81EC-499D-B6CF-392BC7E22A2E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06842" y="4981577"/>
                <a:ext cx="385041" cy="400110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Rectangle 16">
                <a:extLst>
                  <a:ext uri="{FF2B5EF4-FFF2-40B4-BE49-F238E27FC236}">
                    <a16:creationId xmlns:a16="http://schemas.microsoft.com/office/drawing/2014/main" id="{EFE4164B-232C-4B6F-A24D-7F47CF6A505B}"/>
                  </a:ext>
                </a:extLst>
              </p:cNvPr>
              <p:cNvSpPr/>
              <p:nvPr/>
            </p:nvSpPr>
            <p:spPr>
              <a:xfrm>
                <a:off x="3111316" y="2410400"/>
                <a:ext cx="431528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7" name="Rectangle 16">
                <a:extLst>
                  <a:ext uri="{FF2B5EF4-FFF2-40B4-BE49-F238E27FC236}">
                    <a16:creationId xmlns:a16="http://schemas.microsoft.com/office/drawing/2014/main" id="{EFE4164B-232C-4B6F-A24D-7F47CF6A505B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11316" y="2410400"/>
                <a:ext cx="431528" cy="400110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Rectangle 19">
                <a:extLst>
                  <a:ext uri="{FF2B5EF4-FFF2-40B4-BE49-F238E27FC236}">
                    <a16:creationId xmlns:a16="http://schemas.microsoft.com/office/drawing/2014/main" id="{21DA1A76-C9D7-4D3C-8686-2A55FD5DEB05}"/>
                  </a:ext>
                </a:extLst>
              </p:cNvPr>
              <p:cNvSpPr/>
              <p:nvPr/>
            </p:nvSpPr>
            <p:spPr>
              <a:xfrm>
                <a:off x="1216681" y="3043745"/>
                <a:ext cx="541367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𝐴</m:t>
                      </m:r>
                    </m:oMath>
                  </m:oMathPara>
                </a14:m>
                <a:endParaRPr lang="en-US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20" name="Rectangle 19">
                <a:extLst>
                  <a:ext uri="{FF2B5EF4-FFF2-40B4-BE49-F238E27FC236}">
                    <a16:creationId xmlns:a16="http://schemas.microsoft.com/office/drawing/2014/main" id="{21DA1A76-C9D7-4D3C-8686-2A55FD5DEB05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16681" y="3043745"/>
                <a:ext cx="541367" cy="584775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Rectangle 20">
                <a:extLst>
                  <a:ext uri="{FF2B5EF4-FFF2-40B4-BE49-F238E27FC236}">
                    <a16:creationId xmlns:a16="http://schemas.microsoft.com/office/drawing/2014/main" id="{96647609-DF3F-4297-B40D-B194368B791A}"/>
                  </a:ext>
                </a:extLst>
              </p:cNvPr>
              <p:cNvSpPr/>
              <p:nvPr/>
            </p:nvSpPr>
            <p:spPr>
              <a:xfrm>
                <a:off x="3738643" y="3050858"/>
                <a:ext cx="507896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𝑏</m:t>
                      </m:r>
                    </m:oMath>
                  </m:oMathPara>
                </a14:m>
                <a:endParaRPr lang="en-US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21" name="Rectangle 20">
                <a:extLst>
                  <a:ext uri="{FF2B5EF4-FFF2-40B4-BE49-F238E27FC236}">
                    <a16:creationId xmlns:a16="http://schemas.microsoft.com/office/drawing/2014/main" id="{96647609-DF3F-4297-B40D-B194368B791A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38643" y="3050858"/>
                <a:ext cx="507896" cy="584775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Rectangle 2">
                <a:extLst>
                  <a:ext uri="{FF2B5EF4-FFF2-40B4-BE49-F238E27FC236}">
                    <a16:creationId xmlns:a16="http://schemas.microsoft.com/office/drawing/2014/main" id="{F803A7F9-D485-42F0-8136-98003ED28E53}"/>
                  </a:ext>
                </a:extLst>
              </p:cNvPr>
              <p:cNvSpPr/>
              <p:nvPr/>
            </p:nvSpPr>
            <p:spPr>
              <a:xfrm>
                <a:off x="2579439" y="2427111"/>
                <a:ext cx="468077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i="1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3" name="Rectangle 2">
                <a:extLst>
                  <a:ext uri="{FF2B5EF4-FFF2-40B4-BE49-F238E27FC236}">
                    <a16:creationId xmlns:a16="http://schemas.microsoft.com/office/drawing/2014/main" id="{F803A7F9-D485-42F0-8136-98003ED28E53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79439" y="2427111"/>
                <a:ext cx="468077" cy="523220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999889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383C44E5-8913-2FAD-D400-9DAA928A32C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2936" y="875609"/>
            <a:ext cx="10206127" cy="52528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2217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984B7A-8516-47FC-9176-8158CF0B5C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Regression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255D49-9D60-44DD-910D-2EBD0529DE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351338"/>
          </a:xfrm>
        </p:spPr>
        <p:txBody>
          <a:bodyPr>
            <a:normAutofit/>
          </a:bodyPr>
          <a:lstStyle/>
          <a:p>
            <a:pPr>
              <a:buClr>
                <a:schemeClr val="tx1"/>
              </a:buClr>
            </a:pPr>
            <a:r>
              <a:rPr lang="en-US" sz="3200" b="0" dirty="0">
                <a:solidFill>
                  <a:srgbClr val="00B050"/>
                </a:solidFill>
              </a:rPr>
              <a:t>Economics and Finance</a:t>
            </a:r>
            <a:r>
              <a:rPr lang="en-US" sz="3200" b="0" dirty="0"/>
              <a:t>: </a:t>
            </a:r>
          </a:p>
          <a:p>
            <a:pPr lvl="1">
              <a:buClr>
                <a:schemeClr val="tx1"/>
              </a:buClr>
            </a:pPr>
            <a:r>
              <a:rPr lang="en-US" sz="3200" dirty="0">
                <a:solidFill>
                  <a:schemeClr val="accent1"/>
                </a:solidFill>
              </a:rPr>
              <a:t>Stock price prediction</a:t>
            </a:r>
            <a:r>
              <a:rPr lang="en-US" sz="3200" dirty="0"/>
              <a:t>: P</a:t>
            </a:r>
            <a:r>
              <a:rPr lang="en-US" sz="3200" b="0" dirty="0"/>
              <a:t>redict stock prices based on historical data and other relevant factors.</a:t>
            </a:r>
          </a:p>
          <a:p>
            <a:pPr lvl="1">
              <a:buClr>
                <a:schemeClr val="tx1"/>
              </a:buClr>
            </a:pPr>
            <a:r>
              <a:rPr lang="en-US" sz="3200" b="0" dirty="0">
                <a:solidFill>
                  <a:schemeClr val="accent1"/>
                </a:solidFill>
              </a:rPr>
              <a:t>Econometric analysis</a:t>
            </a:r>
            <a:r>
              <a:rPr lang="en-US" sz="3200" b="0" dirty="0"/>
              <a:t>: Study the relationships between economic variables like GDP, inflation, and interest rates.</a:t>
            </a:r>
            <a:endParaRPr lang="en-US" sz="3200" dirty="0">
              <a:solidFill>
                <a:srgbClr val="00B050"/>
              </a:solidFill>
            </a:endParaRPr>
          </a:p>
        </p:txBody>
      </p:sp>
      <p:pic>
        <p:nvPicPr>
          <p:cNvPr id="1026" name="Picture 2" descr="Stock market - Free business and finance icons">
            <a:extLst>
              <a:ext uri="{FF2B5EF4-FFF2-40B4-BE49-F238E27FC236}">
                <a16:creationId xmlns:a16="http://schemas.microsoft.com/office/drawing/2014/main" id="{FDD67178-2361-AAE6-B4D8-FE33DD51DEE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33564" y="4374356"/>
            <a:ext cx="2143125" cy="2143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Economics Course Stock Illustrations – 249 Economics Course Stock  Illustrations, Vectors &amp; Clipart - Dreamstime">
            <a:extLst>
              <a:ext uri="{FF2B5EF4-FFF2-40B4-BE49-F238E27FC236}">
                <a16:creationId xmlns:a16="http://schemas.microsoft.com/office/drawing/2014/main" id="{E92EF32A-78DE-8BDC-5C04-CD90EDB4E36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72052" y="4226770"/>
            <a:ext cx="2631230" cy="26312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509235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984B7A-8516-47FC-9176-8158CF0B5C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Regression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255D49-9D60-44DD-910D-2EBD0529DE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351338"/>
          </a:xfrm>
        </p:spPr>
        <p:txBody>
          <a:bodyPr>
            <a:normAutofit/>
          </a:bodyPr>
          <a:lstStyle/>
          <a:p>
            <a:pPr>
              <a:buClr>
                <a:schemeClr val="tx1"/>
              </a:buClr>
            </a:pPr>
            <a:r>
              <a:rPr lang="en-US" sz="3200" b="0" dirty="0">
                <a:solidFill>
                  <a:srgbClr val="00B050"/>
                </a:solidFill>
              </a:rPr>
              <a:t>Medicine and Healthcare</a:t>
            </a:r>
            <a:r>
              <a:rPr lang="en-US" sz="3200" b="0" dirty="0"/>
              <a:t>: </a:t>
            </a:r>
          </a:p>
          <a:p>
            <a:pPr lvl="1">
              <a:buClr>
                <a:schemeClr val="tx1"/>
              </a:buClr>
            </a:pPr>
            <a:r>
              <a:rPr lang="en-US" sz="3200" dirty="0">
                <a:solidFill>
                  <a:schemeClr val="accent1"/>
                </a:solidFill>
              </a:rPr>
              <a:t>Medical research</a:t>
            </a:r>
            <a:r>
              <a:rPr lang="en-US" sz="3200" dirty="0"/>
              <a:t>: Understand the relationship between factors such as age, genetics, and lifestyle on health outcomes.</a:t>
            </a:r>
            <a:r>
              <a:rPr lang="en-US" sz="3200" dirty="0">
                <a:solidFill>
                  <a:schemeClr val="accent1"/>
                </a:solidFill>
              </a:rPr>
              <a:t> </a:t>
            </a:r>
          </a:p>
          <a:p>
            <a:pPr lvl="1">
              <a:buClr>
                <a:schemeClr val="tx1"/>
              </a:buClr>
            </a:pPr>
            <a:r>
              <a:rPr lang="en-US" sz="3200" dirty="0">
                <a:solidFill>
                  <a:schemeClr val="accent1"/>
                </a:solidFill>
              </a:rPr>
              <a:t>Disease prediction: </a:t>
            </a:r>
            <a:r>
              <a:rPr lang="en-US" sz="3200" dirty="0"/>
              <a:t>Predicting the probability of disease occurrence based on risk factors like smoking, diet, and exercise.</a:t>
            </a:r>
          </a:p>
        </p:txBody>
      </p:sp>
      <p:pic>
        <p:nvPicPr>
          <p:cNvPr id="2050" name="Picture 2" descr="Red Cross Stock Illustrations – 93,642 Red Cross Stock Illustrations,  Vectors &amp; Clipart - Dreamstime">
            <a:extLst>
              <a:ext uri="{FF2B5EF4-FFF2-40B4-BE49-F238E27FC236}">
                <a16:creationId xmlns:a16="http://schemas.microsoft.com/office/drawing/2014/main" id="{86F7973B-D6FD-E841-8BBA-116CA786E1A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54336" y="4681057"/>
            <a:ext cx="1883328" cy="18833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4802275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984B7A-8516-47FC-9176-8158CF0B5C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rgbClr val="C00000"/>
                </a:solidFill>
              </a:rPr>
              <a:t>Regression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255D49-9D60-44DD-910D-2EBD0529DE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351338"/>
          </a:xfrm>
        </p:spPr>
        <p:txBody>
          <a:bodyPr>
            <a:normAutofit/>
          </a:bodyPr>
          <a:lstStyle/>
          <a:p>
            <a:pPr>
              <a:buClr>
                <a:schemeClr val="tx1"/>
              </a:buClr>
            </a:pPr>
            <a:r>
              <a:rPr lang="en-US" sz="3200" b="0" dirty="0">
                <a:solidFill>
                  <a:srgbClr val="00B050"/>
                </a:solidFill>
              </a:rPr>
              <a:t>Sports Analytics: </a:t>
            </a:r>
          </a:p>
          <a:p>
            <a:pPr lvl="1">
              <a:buClr>
                <a:schemeClr val="tx1"/>
              </a:buClr>
            </a:pPr>
            <a:r>
              <a:rPr lang="en-US" sz="3200" b="0" dirty="0">
                <a:solidFill>
                  <a:schemeClr val="accent1"/>
                </a:solidFill>
              </a:rPr>
              <a:t>Player performance forecast</a:t>
            </a:r>
            <a:r>
              <a:rPr lang="en-US" sz="3200" b="0" dirty="0"/>
              <a:t>:</a:t>
            </a:r>
            <a:r>
              <a:rPr lang="en-US" sz="3200" b="0" dirty="0">
                <a:solidFill>
                  <a:srgbClr val="00B050"/>
                </a:solidFill>
              </a:rPr>
              <a:t> </a:t>
            </a:r>
            <a:r>
              <a:rPr lang="en-US" sz="3200" b="0" dirty="0"/>
              <a:t>Predicting player performance in sports like baseball, basketball, or soccer based on historical data. </a:t>
            </a:r>
          </a:p>
          <a:p>
            <a:pPr lvl="1">
              <a:buClr>
                <a:schemeClr val="tx1"/>
              </a:buClr>
            </a:pPr>
            <a:r>
              <a:rPr lang="en-US" sz="3200" b="0" dirty="0">
                <a:solidFill>
                  <a:schemeClr val="accent1"/>
                </a:solidFill>
              </a:rPr>
              <a:t>Game outcome prediction</a:t>
            </a:r>
            <a:r>
              <a:rPr lang="en-US" sz="3200" b="0" dirty="0"/>
              <a:t>: Predicting the outcome of games based on team statistics and other factors.</a:t>
            </a:r>
            <a:endParaRPr lang="en-US" sz="3200" dirty="0"/>
          </a:p>
        </p:txBody>
      </p:sp>
      <p:pic>
        <p:nvPicPr>
          <p:cNvPr id="3074" name="Picture 2" descr="Digital Sports Clipart Sport Equipment Graphics Sports - Etsy">
            <a:extLst>
              <a:ext uri="{FF2B5EF4-FFF2-40B4-BE49-F238E27FC236}">
                <a16:creationId xmlns:a16="http://schemas.microsoft.com/office/drawing/2014/main" id="{D650396C-C263-2F64-732C-B18ABF530AA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84840" y="4719769"/>
            <a:ext cx="2476500" cy="1847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82" name="Picture 10" descr="Legends profile: Michael Jordan | NBA.com">
            <a:extLst>
              <a:ext uri="{FF2B5EF4-FFF2-40B4-BE49-F238E27FC236}">
                <a16:creationId xmlns:a16="http://schemas.microsoft.com/office/drawing/2014/main" id="{B61DD80A-1507-5607-7E53-1DC914CAF84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7437" y="4843594"/>
            <a:ext cx="2857500" cy="1600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294275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984B7A-8516-47FC-9176-8158CF0B5C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Regression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255D49-9D60-44DD-910D-2EBD0529DE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351338"/>
          </a:xfrm>
        </p:spPr>
        <p:txBody>
          <a:bodyPr>
            <a:normAutofit/>
          </a:bodyPr>
          <a:lstStyle/>
          <a:p>
            <a:pPr>
              <a:buClr>
                <a:schemeClr val="tx1"/>
              </a:buClr>
            </a:pPr>
            <a:r>
              <a:rPr lang="en-US" sz="3200" b="0" dirty="0">
                <a:solidFill>
                  <a:srgbClr val="00B050"/>
                </a:solidFill>
              </a:rPr>
              <a:t>Environmental Science: </a:t>
            </a:r>
          </a:p>
          <a:p>
            <a:pPr lvl="1">
              <a:buClr>
                <a:schemeClr val="tx1"/>
              </a:buClr>
            </a:pPr>
            <a:r>
              <a:rPr lang="en-US" sz="3200" b="0" dirty="0">
                <a:solidFill>
                  <a:schemeClr val="accent1"/>
                </a:solidFill>
              </a:rPr>
              <a:t>Climate modeling</a:t>
            </a:r>
            <a:r>
              <a:rPr lang="en-US" sz="3200" b="0" dirty="0"/>
              <a:t>:</a:t>
            </a:r>
            <a:r>
              <a:rPr lang="en-US" sz="3200" b="0" dirty="0">
                <a:solidFill>
                  <a:srgbClr val="00B050"/>
                </a:solidFill>
              </a:rPr>
              <a:t> </a:t>
            </a:r>
            <a:r>
              <a:rPr lang="en-US" sz="3200" b="0" dirty="0"/>
              <a:t>Model climate change variables like temperature, precipitation, and sea levels. </a:t>
            </a:r>
          </a:p>
          <a:p>
            <a:pPr lvl="1">
              <a:buClr>
                <a:schemeClr val="tx1"/>
              </a:buClr>
            </a:pPr>
            <a:r>
              <a:rPr lang="en-US" sz="3200" b="0" dirty="0">
                <a:solidFill>
                  <a:schemeClr val="accent1"/>
                </a:solidFill>
              </a:rPr>
              <a:t>Pollution analysis</a:t>
            </a:r>
            <a:r>
              <a:rPr lang="en-US" sz="3200" b="0" dirty="0"/>
              <a:t>: Analyze the relationship between pollution levels and various factors like industrial activity and population.</a:t>
            </a:r>
            <a:endParaRPr lang="en-US" sz="3200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DED3806-C7C2-EADE-C3EE-9EF0DBDE900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58957" y="4586924"/>
            <a:ext cx="5625119" cy="22710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4210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144</TotalTime>
  <Words>1026</Words>
  <Application>Microsoft Office PowerPoint</Application>
  <PresentationFormat>Widescreen</PresentationFormat>
  <Paragraphs>284</Paragraphs>
  <Slides>29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4" baseType="lpstr">
      <vt:lpstr>Arial</vt:lpstr>
      <vt:lpstr>Calibri</vt:lpstr>
      <vt:lpstr>Calibri Light</vt:lpstr>
      <vt:lpstr>Cambria Math</vt:lpstr>
      <vt:lpstr>Office Theme</vt:lpstr>
      <vt:lpstr>CSCE 689: Special Topics in Modern Algorithms for Data Science </vt:lpstr>
      <vt:lpstr>Presentation Schedule</vt:lpstr>
      <vt:lpstr>Linear Algebra Review</vt:lpstr>
      <vt:lpstr>Regression</vt:lpstr>
      <vt:lpstr>PowerPoint Presentation</vt:lpstr>
      <vt:lpstr>Regression</vt:lpstr>
      <vt:lpstr>Regression</vt:lpstr>
      <vt:lpstr>Regression</vt:lpstr>
      <vt:lpstr>Regression</vt:lpstr>
      <vt:lpstr>Regression</vt:lpstr>
      <vt:lpstr>Linear Algebra Review</vt:lpstr>
      <vt:lpstr>Linear Algebra Review</vt:lpstr>
      <vt:lpstr>Linear Algebra Review</vt:lpstr>
      <vt:lpstr>Linear Algebra Review</vt:lpstr>
      <vt:lpstr>Linear Algebra Review</vt:lpstr>
      <vt:lpstr>Linear Algebra Review</vt:lpstr>
      <vt:lpstr>Linear Algebra Review</vt:lpstr>
      <vt:lpstr>Regression</vt:lpstr>
      <vt:lpstr>Regression</vt:lpstr>
      <vt:lpstr>Linear Regression</vt:lpstr>
      <vt:lpstr>Linear Regression</vt:lpstr>
      <vt:lpstr>Linear Regression</vt:lpstr>
      <vt:lpstr>Linear Regression</vt:lpstr>
      <vt:lpstr>Linear Regression</vt:lpstr>
      <vt:lpstr>Linear Regression</vt:lpstr>
      <vt:lpstr>Linear Regression</vt:lpstr>
      <vt:lpstr>Linear Regression</vt:lpstr>
      <vt:lpstr>Linear Regression</vt:lpstr>
      <vt:lpstr>Linear Regression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CSCE 689: Special Topics in Modern Algorithms for Data Science</dc:title>
  <dc:creator>Samson Zhou</dc:creator>
  <cp:lastModifiedBy>Samson Zhou</cp:lastModifiedBy>
  <cp:revision>2</cp:revision>
  <dcterms:created xsi:type="dcterms:W3CDTF">2023-11-10T05:35:29Z</dcterms:created>
  <dcterms:modified xsi:type="dcterms:W3CDTF">2023-11-13T22:02:46Z</dcterms:modified>
</cp:coreProperties>
</file>