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0"/>
  </p:notesMasterIdLst>
  <p:sldIdLst>
    <p:sldId id="861" r:id="rId2"/>
    <p:sldId id="989" r:id="rId3"/>
    <p:sldId id="281" r:id="rId4"/>
    <p:sldId id="1345" r:id="rId5"/>
    <p:sldId id="1346" r:id="rId6"/>
    <p:sldId id="1358" r:id="rId7"/>
    <p:sldId id="1359" r:id="rId8"/>
    <p:sldId id="1360" r:id="rId9"/>
    <p:sldId id="1357" r:id="rId10"/>
    <p:sldId id="503" r:id="rId11"/>
    <p:sldId id="1349" r:id="rId12"/>
    <p:sldId id="1351" r:id="rId13"/>
    <p:sldId id="1352" r:id="rId14"/>
    <p:sldId id="1353" r:id="rId15"/>
    <p:sldId id="1133" r:id="rId16"/>
    <p:sldId id="1132" r:id="rId17"/>
    <p:sldId id="1321" r:id="rId18"/>
    <p:sldId id="1354" r:id="rId19"/>
    <p:sldId id="1355" r:id="rId20"/>
    <p:sldId id="1356" r:id="rId21"/>
    <p:sldId id="1362" r:id="rId22"/>
    <p:sldId id="1361" r:id="rId23"/>
    <p:sldId id="1310" r:id="rId24"/>
    <p:sldId id="1309" r:id="rId25"/>
    <p:sldId id="1314" r:id="rId26"/>
    <p:sldId id="1296" r:id="rId27"/>
    <p:sldId id="1130" r:id="rId28"/>
    <p:sldId id="519" r:id="rId2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9887FEF-3FE1-4DDB-8389-ECAAD6D89034}" v="282" dt="2023-11-11T04:45:20.15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90" y="9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microsoft.com/office/2016/11/relationships/changesInfo" Target="changesInfos/changesInfo1.xml"/><Relationship Id="rId8" Type="http://schemas.openxmlformats.org/officeDocument/2006/relationships/slide" Target="slides/slide7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mson Zhou" userId="be955f33642ecbf5" providerId="LiveId" clId="{C9887FEF-3FE1-4DDB-8389-ECAAD6D89034}"/>
    <pc:docChg chg="undo custSel addSld modSld sldOrd">
      <pc:chgData name="Samson Zhou" userId="be955f33642ecbf5" providerId="LiveId" clId="{C9887FEF-3FE1-4DDB-8389-ECAAD6D89034}" dt="2023-11-11T04:45:20.150" v="400" actId="20577"/>
      <pc:docMkLst>
        <pc:docMk/>
      </pc:docMkLst>
      <pc:sldChg chg="modSp">
        <pc:chgData name="Samson Zhou" userId="be955f33642ecbf5" providerId="LiveId" clId="{C9887FEF-3FE1-4DDB-8389-ECAAD6D89034}" dt="2023-11-11T04:45:20.150" v="400" actId="20577"/>
        <pc:sldMkLst>
          <pc:docMk/>
          <pc:sldMk cId="1944712141" sldId="519"/>
        </pc:sldMkLst>
        <pc:spChg chg="mod">
          <ac:chgData name="Samson Zhou" userId="be955f33642ecbf5" providerId="LiveId" clId="{C9887FEF-3FE1-4DDB-8389-ECAAD6D89034}" dt="2023-11-11T04:45:20.150" v="400" actId="20577"/>
          <ac:spMkLst>
            <pc:docMk/>
            <pc:sldMk cId="1944712141" sldId="519"/>
            <ac:spMk id="3" creationId="{15255D49-9D60-44DD-910D-2EBD0529DEC9}"/>
          </ac:spMkLst>
        </pc:spChg>
      </pc:sldChg>
      <pc:sldChg chg="modSp add mod">
        <pc:chgData name="Samson Zhou" userId="be955f33642ecbf5" providerId="LiveId" clId="{C9887FEF-3FE1-4DDB-8389-ECAAD6D89034}" dt="2023-11-11T04:45:05.044" v="398"/>
        <pc:sldMkLst>
          <pc:docMk/>
          <pc:sldMk cId="1569784009" sldId="1130"/>
        </pc:sldMkLst>
        <pc:spChg chg="mod">
          <ac:chgData name="Samson Zhou" userId="be955f33642ecbf5" providerId="LiveId" clId="{C9887FEF-3FE1-4DDB-8389-ECAAD6D89034}" dt="2023-11-11T04:45:05.044" v="398"/>
          <ac:spMkLst>
            <pc:docMk/>
            <pc:sldMk cId="1569784009" sldId="1130"/>
            <ac:spMk id="3" creationId="{15255D49-9D60-44DD-910D-2EBD0529DEC9}"/>
          </ac:spMkLst>
        </pc:spChg>
      </pc:sldChg>
      <pc:sldChg chg="modSp add mod">
        <pc:chgData name="Samson Zhou" userId="be955f33642ecbf5" providerId="LiveId" clId="{C9887FEF-3FE1-4DDB-8389-ECAAD6D89034}" dt="2023-11-11T04:43:04.196" v="342" actId="20577"/>
        <pc:sldMkLst>
          <pc:docMk/>
          <pc:sldMk cId="2898147936" sldId="1296"/>
        </pc:sldMkLst>
        <pc:spChg chg="mod">
          <ac:chgData name="Samson Zhou" userId="be955f33642ecbf5" providerId="LiveId" clId="{C9887FEF-3FE1-4DDB-8389-ECAAD6D89034}" dt="2023-11-11T04:41:57.175" v="297" actId="20577"/>
          <ac:spMkLst>
            <pc:docMk/>
            <pc:sldMk cId="2898147936" sldId="1296"/>
            <ac:spMk id="2" creationId="{6D984B7A-8516-47FC-9176-8158CF0B5C45}"/>
          </ac:spMkLst>
        </pc:spChg>
        <pc:spChg chg="mod">
          <ac:chgData name="Samson Zhou" userId="be955f33642ecbf5" providerId="LiveId" clId="{C9887FEF-3FE1-4DDB-8389-ECAAD6D89034}" dt="2023-11-11T04:43:04.196" v="342" actId="20577"/>
          <ac:spMkLst>
            <pc:docMk/>
            <pc:sldMk cId="2898147936" sldId="1296"/>
            <ac:spMk id="3" creationId="{15255D49-9D60-44DD-910D-2EBD0529DEC9}"/>
          </ac:spMkLst>
        </pc:spChg>
      </pc:sldChg>
      <pc:sldChg chg="modSp add mod">
        <pc:chgData name="Samson Zhou" userId="be955f33642ecbf5" providerId="LiveId" clId="{C9887FEF-3FE1-4DDB-8389-ECAAD6D89034}" dt="2023-11-11T04:37:16.608" v="237" actId="20577"/>
        <pc:sldMkLst>
          <pc:docMk/>
          <pc:sldMk cId="3947178385" sldId="1309"/>
        </pc:sldMkLst>
        <pc:spChg chg="mod">
          <ac:chgData name="Samson Zhou" userId="be955f33642ecbf5" providerId="LiveId" clId="{C9887FEF-3FE1-4DDB-8389-ECAAD6D89034}" dt="2023-11-11T04:37:16.608" v="237" actId="20577"/>
          <ac:spMkLst>
            <pc:docMk/>
            <pc:sldMk cId="3947178385" sldId="1309"/>
            <ac:spMk id="3" creationId="{15255D49-9D60-44DD-910D-2EBD0529DEC9}"/>
          </ac:spMkLst>
        </pc:spChg>
      </pc:sldChg>
      <pc:sldChg chg="modSp add mod">
        <pc:chgData name="Samson Zhou" userId="be955f33642ecbf5" providerId="LiveId" clId="{C9887FEF-3FE1-4DDB-8389-ECAAD6D89034}" dt="2023-11-11T04:34:43.821" v="86" actId="1076"/>
        <pc:sldMkLst>
          <pc:docMk/>
          <pc:sldMk cId="2821211658" sldId="1310"/>
        </pc:sldMkLst>
        <pc:spChg chg="mod">
          <ac:chgData name="Samson Zhou" userId="be955f33642ecbf5" providerId="LiveId" clId="{C9887FEF-3FE1-4DDB-8389-ECAAD6D89034}" dt="2023-11-11T04:34:35.067" v="84" actId="403"/>
          <ac:spMkLst>
            <pc:docMk/>
            <pc:sldMk cId="2821211658" sldId="1310"/>
            <ac:spMk id="3" creationId="{6666941B-6AAA-DFD0-8896-ACB1B4FE2AC6}"/>
          </ac:spMkLst>
        </pc:spChg>
        <pc:spChg chg="mod">
          <ac:chgData name="Samson Zhou" userId="be955f33642ecbf5" providerId="LiveId" clId="{C9887FEF-3FE1-4DDB-8389-ECAAD6D89034}" dt="2023-11-11T04:34:43.821" v="86" actId="1076"/>
          <ac:spMkLst>
            <pc:docMk/>
            <pc:sldMk cId="2821211658" sldId="1310"/>
            <ac:spMk id="7" creationId="{579044A1-009D-D3C2-F0D5-DD494C361CFA}"/>
          </ac:spMkLst>
        </pc:spChg>
      </pc:sldChg>
      <pc:sldChg chg="modSp add mod">
        <pc:chgData name="Samson Zhou" userId="be955f33642ecbf5" providerId="LiveId" clId="{C9887FEF-3FE1-4DDB-8389-ECAAD6D89034}" dt="2023-11-11T04:41:40.179" v="278" actId="27636"/>
        <pc:sldMkLst>
          <pc:docMk/>
          <pc:sldMk cId="3592442140" sldId="1314"/>
        </pc:sldMkLst>
        <pc:spChg chg="mod">
          <ac:chgData name="Samson Zhou" userId="be955f33642ecbf5" providerId="LiveId" clId="{C9887FEF-3FE1-4DDB-8389-ECAAD6D89034}" dt="2023-11-11T04:41:40.179" v="278" actId="27636"/>
          <ac:spMkLst>
            <pc:docMk/>
            <pc:sldMk cId="3592442140" sldId="1314"/>
            <ac:spMk id="3" creationId="{15255D49-9D60-44DD-910D-2EBD0529DEC9}"/>
          </ac:spMkLst>
        </pc:spChg>
      </pc:sldChg>
      <pc:sldChg chg="modSp">
        <pc:chgData name="Samson Zhou" userId="be955f33642ecbf5" providerId="LiveId" clId="{C9887FEF-3FE1-4DDB-8389-ECAAD6D89034}" dt="2023-11-11T00:27:53.397" v="16"/>
        <pc:sldMkLst>
          <pc:docMk/>
          <pc:sldMk cId="4194285902" sldId="1354"/>
        </pc:sldMkLst>
        <pc:spChg chg="mod">
          <ac:chgData name="Samson Zhou" userId="be955f33642ecbf5" providerId="LiveId" clId="{C9887FEF-3FE1-4DDB-8389-ECAAD6D89034}" dt="2023-11-11T00:27:53.397" v="16"/>
          <ac:spMkLst>
            <pc:docMk/>
            <pc:sldMk cId="4194285902" sldId="1354"/>
            <ac:spMk id="8" creationId="{7FAFF05D-9B00-4B1A-A888-E353C11CAA78}"/>
          </ac:spMkLst>
        </pc:spChg>
      </pc:sldChg>
      <pc:sldChg chg="modSp">
        <pc:chgData name="Samson Zhou" userId="be955f33642ecbf5" providerId="LiveId" clId="{C9887FEF-3FE1-4DDB-8389-ECAAD6D89034}" dt="2023-11-11T00:27:41.156" v="14"/>
        <pc:sldMkLst>
          <pc:docMk/>
          <pc:sldMk cId="2488178047" sldId="1355"/>
        </pc:sldMkLst>
        <pc:spChg chg="mod">
          <ac:chgData name="Samson Zhou" userId="be955f33642ecbf5" providerId="LiveId" clId="{C9887FEF-3FE1-4DDB-8389-ECAAD6D89034}" dt="2023-11-11T00:27:41.156" v="14"/>
          <ac:spMkLst>
            <pc:docMk/>
            <pc:sldMk cId="2488178047" sldId="1355"/>
            <ac:spMk id="8" creationId="{7FAFF05D-9B00-4B1A-A888-E353C11CAA78}"/>
          </ac:spMkLst>
        </pc:spChg>
      </pc:sldChg>
      <pc:sldChg chg="modSp">
        <pc:chgData name="Samson Zhou" userId="be955f33642ecbf5" providerId="LiveId" clId="{C9887FEF-3FE1-4DDB-8389-ECAAD6D89034}" dt="2023-11-11T00:27:27.718" v="12"/>
        <pc:sldMkLst>
          <pc:docMk/>
          <pc:sldMk cId="2687440024" sldId="1356"/>
        </pc:sldMkLst>
        <pc:spChg chg="mod">
          <ac:chgData name="Samson Zhou" userId="be955f33642ecbf5" providerId="LiveId" clId="{C9887FEF-3FE1-4DDB-8389-ECAAD6D89034}" dt="2023-11-11T00:27:27.718" v="12"/>
          <ac:spMkLst>
            <pc:docMk/>
            <pc:sldMk cId="2687440024" sldId="1356"/>
            <ac:spMk id="3" creationId="{15255D49-9D60-44DD-910D-2EBD0529DEC9}"/>
          </ac:spMkLst>
        </pc:spChg>
      </pc:sldChg>
      <pc:sldChg chg="add ord">
        <pc:chgData name="Samson Zhou" userId="be955f33642ecbf5" providerId="LiveId" clId="{C9887FEF-3FE1-4DDB-8389-ECAAD6D89034}" dt="2023-11-11T00:28:30.864" v="20" actId="20578"/>
        <pc:sldMkLst>
          <pc:docMk/>
          <pc:sldMk cId="3731401370" sldId="1358"/>
        </pc:sldMkLst>
      </pc:sldChg>
      <pc:sldChg chg="add ord">
        <pc:chgData name="Samson Zhou" userId="be955f33642ecbf5" providerId="LiveId" clId="{C9887FEF-3FE1-4DDB-8389-ECAAD6D89034}" dt="2023-11-11T00:28:30.864" v="20" actId="20578"/>
        <pc:sldMkLst>
          <pc:docMk/>
          <pc:sldMk cId="1149487263" sldId="1359"/>
        </pc:sldMkLst>
      </pc:sldChg>
      <pc:sldChg chg="add ord">
        <pc:chgData name="Samson Zhou" userId="be955f33642ecbf5" providerId="LiveId" clId="{C9887FEF-3FE1-4DDB-8389-ECAAD6D89034}" dt="2023-11-11T00:28:30.864" v="20" actId="20578"/>
        <pc:sldMkLst>
          <pc:docMk/>
          <pc:sldMk cId="89652694" sldId="1360"/>
        </pc:sldMkLst>
      </pc:sldChg>
      <pc:sldChg chg="delSp modSp add mod">
        <pc:chgData name="Samson Zhou" userId="be955f33642ecbf5" providerId="LiveId" clId="{C9887FEF-3FE1-4DDB-8389-ECAAD6D89034}" dt="2023-11-11T04:35:54.214" v="169" actId="20577"/>
        <pc:sldMkLst>
          <pc:docMk/>
          <pc:sldMk cId="3953901852" sldId="1361"/>
        </pc:sldMkLst>
        <pc:spChg chg="mod">
          <ac:chgData name="Samson Zhou" userId="be955f33642ecbf5" providerId="LiveId" clId="{C9887FEF-3FE1-4DDB-8389-ECAAD6D89034}" dt="2023-11-11T04:35:54.214" v="169" actId="20577"/>
          <ac:spMkLst>
            <pc:docMk/>
            <pc:sldMk cId="3953901852" sldId="1361"/>
            <ac:spMk id="3" creationId="{15255D49-9D60-44DD-910D-2EBD0529DEC9}"/>
          </ac:spMkLst>
        </pc:spChg>
        <pc:spChg chg="del">
          <ac:chgData name="Samson Zhou" userId="be955f33642ecbf5" providerId="LiveId" clId="{C9887FEF-3FE1-4DDB-8389-ECAAD6D89034}" dt="2023-11-11T00:40:18.634" v="22" actId="478"/>
          <ac:spMkLst>
            <pc:docMk/>
            <pc:sldMk cId="3953901852" sldId="1361"/>
            <ac:spMk id="4" creationId="{68F973D9-A10D-24AC-7961-010CDC6EB690}"/>
          </ac:spMkLst>
        </pc:spChg>
      </pc:sldChg>
      <pc:sldChg chg="modSp add mod">
        <pc:chgData name="Samson Zhou" userId="be955f33642ecbf5" providerId="LiveId" clId="{C9887FEF-3FE1-4DDB-8389-ECAAD6D89034}" dt="2023-11-11T04:35:49.736" v="160" actId="20577"/>
        <pc:sldMkLst>
          <pc:docMk/>
          <pc:sldMk cId="2729457346" sldId="1362"/>
        </pc:sldMkLst>
        <pc:spChg chg="mod">
          <ac:chgData name="Samson Zhou" userId="be955f33642ecbf5" providerId="LiveId" clId="{C9887FEF-3FE1-4DDB-8389-ECAAD6D89034}" dt="2023-11-11T04:35:49.736" v="160" actId="20577"/>
          <ac:spMkLst>
            <pc:docMk/>
            <pc:sldMk cId="2729457346" sldId="1362"/>
            <ac:spMk id="3" creationId="{15255D49-9D60-44DD-910D-2EBD0529DEC9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328034-6B62-46C2-8BEB-1817CD1038CC}" type="datetimeFigureOut">
              <a:rPr lang="en-US" smtClean="0"/>
              <a:t>11/13/2023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3A2B39-9D03-47F3-A97D-6F058CC4CE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89495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86229C-5C56-46D3-8AF7-8CB2C6C5FD7A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698073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86229C-5C56-46D3-8AF7-8CB2C6C5FD7A}" type="slidenum">
              <a:rPr lang="en-US" smtClean="0"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845447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86229C-5C56-46D3-8AF7-8CB2C6C5FD7A}" type="slidenum">
              <a:rPr lang="en-US" smtClean="0"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825925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86229C-5C56-46D3-8AF7-8CB2C6C5FD7A}" type="slidenum">
              <a:rPr lang="en-US" smtClean="0"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275905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86229C-5C56-46D3-8AF7-8CB2C6C5FD7A}" type="slidenum">
              <a:rPr lang="en-US" smtClean="0"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426836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86229C-5C56-46D3-8AF7-8CB2C6C5FD7A}" type="slidenum">
              <a:rPr lang="en-US" smtClean="0"/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813294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86229C-5C56-46D3-8AF7-8CB2C6C5FD7A}" type="slidenum">
              <a:rPr lang="en-US" smtClean="0"/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8985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86229C-5C56-46D3-8AF7-8CB2C6C5FD7A}" type="slidenum">
              <a:rPr lang="en-US" smtClean="0"/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143992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86229C-5C56-46D3-8AF7-8CB2C6C5FD7A}" type="slidenum">
              <a:rPr lang="en-US" smtClean="0"/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26833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86229C-5C56-46D3-8AF7-8CB2C6C5FD7A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334449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86229C-5C56-46D3-8AF7-8CB2C6C5FD7A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086938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86229C-5C56-46D3-8AF7-8CB2C6C5FD7A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232146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86229C-5C56-46D3-8AF7-8CB2C6C5FD7A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419935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86229C-5C56-46D3-8AF7-8CB2C6C5FD7A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61543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86229C-5C56-46D3-8AF7-8CB2C6C5FD7A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101746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86229C-5C56-46D3-8AF7-8CB2C6C5FD7A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113976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86229C-5C56-46D3-8AF7-8CB2C6C5FD7A}" type="slidenum">
              <a:rPr lang="en-US" smtClean="0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73243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A5ED16-75AB-FDCC-859F-E3918AF235A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01F866A-72CA-834F-D28F-662EF7D9A49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1D9643-CBE7-4765-A910-E0FCBD737B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6E5A6-0E74-4666-A5E7-3B2299C69EC0}" type="datetimeFigureOut">
              <a:rPr lang="en-US" smtClean="0"/>
              <a:t>11/13/2023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AB40D7-86A1-12EC-1352-994DCF6EE3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111FFC-6693-ACF2-838C-7314AE9150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066D7-055C-4CD9-9FCC-D0596EEB02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44951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FE4EDB-9A39-17BE-A697-45F924E416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8A705E3-DBD2-DFBD-2394-6795DDE6044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9EC8C5-C8F3-99AF-2464-41FC653F7E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6E5A6-0E74-4666-A5E7-3B2299C69EC0}" type="datetimeFigureOut">
              <a:rPr lang="en-US" smtClean="0"/>
              <a:t>11/13/2023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596CB9-44D8-3946-F899-B79D92B23C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AA4565-B014-EFE3-8705-C5BB61C609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066D7-055C-4CD9-9FCC-D0596EEB02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7033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FC5F7B6-9273-6173-B907-DCDFCFCAD33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0F0D6E6-2DAA-E98F-EA02-45E1C568C41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FD6600-875F-BFAA-ACC2-666EF71165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6E5A6-0E74-4666-A5E7-3B2299C69EC0}" type="datetimeFigureOut">
              <a:rPr lang="en-US" smtClean="0"/>
              <a:t>11/13/2023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015DEB-22EB-0AE3-84E5-40DE3D6AE8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A98165-3043-046F-7DE3-3C8B16112A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066D7-055C-4CD9-9FCC-D0596EEB02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49527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4FEAA1-BA3C-C493-4AB8-337BBC6B41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14DA0D-6EA7-3EA8-5EF7-DB8CE79BC0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390327-2E21-2D11-3530-99D2F3BF1C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6E5A6-0E74-4666-A5E7-3B2299C69EC0}" type="datetimeFigureOut">
              <a:rPr lang="en-US" smtClean="0"/>
              <a:t>11/13/2023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585F84-6DE9-D3AA-EC57-A197695BD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D2DD55-ED82-E7BE-A2A5-209F52EE5A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066D7-055C-4CD9-9FCC-D0596EEB02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43257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E7608A-17DE-12F4-CF6F-AC4ED40906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C4F5944-522F-0C0F-8946-0252ADBDD5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7ED407-A17D-0629-1719-9ED0F5DB87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6E5A6-0E74-4666-A5E7-3B2299C69EC0}" type="datetimeFigureOut">
              <a:rPr lang="en-US" smtClean="0"/>
              <a:t>11/13/2023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9C1397-AFCA-25D6-A083-BF40460D1C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A5193C-B650-9382-0F51-804A4A3893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066D7-055C-4CD9-9FCC-D0596EEB02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68846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845874-8C91-517E-CF8F-CF1DAAD9F5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FC2D80-D2AB-D930-A371-B6B9FEC890D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0A14458-FAAE-4FFE-DAE8-C99C8F3288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3638C87-F705-10A0-AC6B-9BF1A7E151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6E5A6-0E74-4666-A5E7-3B2299C69EC0}" type="datetimeFigureOut">
              <a:rPr lang="en-US" smtClean="0"/>
              <a:t>11/13/2023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773D989-49E9-1361-63B7-3BA1F40C1E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A1B1F0B-C526-17D4-84D2-177D45E4A8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066D7-055C-4CD9-9FCC-D0596EEB02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09826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0AC88B-8F5F-3554-DC7A-19CDBF763F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45BD947-7010-9E19-B27E-FC69C78752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23A53D9-28BA-21B9-21F0-AF4145E9DEE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BC46D45-A6A5-D804-64F0-402EBD23228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B33B43E-3E13-4E74-246B-184F2B9AAE1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0D30682-C0E3-B2E8-7F6B-97B56399BB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6E5A6-0E74-4666-A5E7-3B2299C69EC0}" type="datetimeFigureOut">
              <a:rPr lang="en-US" smtClean="0"/>
              <a:t>11/13/2023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D8BE5BA-AF06-A0AD-EDE4-01F0AFC30C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BAAE8D2-ADD9-64E0-A2BF-45E5958063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066D7-055C-4CD9-9FCC-D0596EEB02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0249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54AF66-F501-7C47-E771-69F6DB449D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B3890E2-D847-CA2A-03DB-7CA4AF855A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6E5A6-0E74-4666-A5E7-3B2299C69EC0}" type="datetimeFigureOut">
              <a:rPr lang="en-US" smtClean="0"/>
              <a:t>11/13/2023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D15D9EB-08C2-73C9-6EE7-742FD781C8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348D838-7710-017F-8D5E-D33DB7036B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066D7-055C-4CD9-9FCC-D0596EEB02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43511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50FEAA9-A8EC-CA4F-998A-8EC98640F0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6E5A6-0E74-4666-A5E7-3B2299C69EC0}" type="datetimeFigureOut">
              <a:rPr lang="en-US" smtClean="0"/>
              <a:t>11/13/2023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7BA4D21-6F8F-8264-7F7B-7B1EA89A84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F044D6D-C48C-4B28-CE5A-FD3235A0C5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066D7-055C-4CD9-9FCC-D0596EEB02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04417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D88334-BFFA-1106-3EC4-278DC1B3F4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F8E1A8-6564-5624-7985-9FBE358951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7AEDDF1-011E-14B0-977A-BD548A2C047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BB30D27-9BB3-7C65-ACDD-8C67D5A1E7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6E5A6-0E74-4666-A5E7-3B2299C69EC0}" type="datetimeFigureOut">
              <a:rPr lang="en-US" smtClean="0"/>
              <a:t>11/13/2023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585A5D6-6617-CC9F-80F1-DCC30E6374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F34D654-42C0-7FF5-0986-600B890BDF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066D7-055C-4CD9-9FCC-D0596EEB02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98924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23C88A-BFB3-87E5-4595-3EBA526040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1C099FB-7F17-8094-99E2-115AB1F7918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844BF6D-A532-010C-4E31-28B825D836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7CFF8A7-B19A-FC20-FD08-DB2892F531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6E5A6-0E74-4666-A5E7-3B2299C69EC0}" type="datetimeFigureOut">
              <a:rPr lang="en-US" smtClean="0"/>
              <a:t>11/13/2023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FB93EF4-351F-F069-B386-14CCCBA097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B7D950-8C91-7290-4EB2-E0278F8965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066D7-055C-4CD9-9FCC-D0596EEB02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95559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C4CF3DD-122E-E734-5014-79E99BCDF1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D4A15F2-AC0A-474D-A969-1EA05D24B4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1C9665-976A-6577-7738-0EBB6E39469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E6E5A6-0E74-4666-A5E7-3B2299C69EC0}" type="datetimeFigureOut">
              <a:rPr lang="en-US" smtClean="0"/>
              <a:t>11/13/2023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5250E3-ABE4-C51A-E906-5A4D9137534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913C4E-B98E-503C-F5B2-141874512B4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7066D7-055C-4CD9-9FCC-D0596EEB02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12492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6.png"/><Relationship Id="rId7" Type="http://schemas.openxmlformats.org/officeDocument/2006/relationships/image" Target="../media/image3000.png"/><Relationship Id="rId2" Type="http://schemas.openxmlformats.org/officeDocument/2006/relationships/image" Target="../media/image150.png"/><Relationship Id="rId1" Type="http://schemas.openxmlformats.org/officeDocument/2006/relationships/slideLayout" Target="../slideLayouts/slideLayout2.xml"/><Relationship Id="rId6" Type="http://schemas.openxmlformats.org/officeDocument/2006/relationships/image" Target="NULL"/><Relationship Id="rId5" Type="http://schemas.openxmlformats.org/officeDocument/2006/relationships/image" Target="NULL"/><Relationship Id="rId4" Type="http://schemas.openxmlformats.org/officeDocument/2006/relationships/image" Target="../media/image290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0.png"/><Relationship Id="rId7" Type="http://schemas.openxmlformats.org/officeDocument/2006/relationships/image" Target="../media/image3000.png"/><Relationship Id="rId2" Type="http://schemas.openxmlformats.org/officeDocument/2006/relationships/image" Target="../media/image150.png"/><Relationship Id="rId1" Type="http://schemas.openxmlformats.org/officeDocument/2006/relationships/slideLayout" Target="../slideLayouts/slideLayout2.xml"/><Relationship Id="rId6" Type="http://schemas.openxmlformats.org/officeDocument/2006/relationships/image" Target="NULL"/><Relationship Id="rId5" Type="http://schemas.openxmlformats.org/officeDocument/2006/relationships/image" Target="NULL"/><Relationship Id="rId4" Type="http://schemas.openxmlformats.org/officeDocument/2006/relationships/image" Target="../media/image290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70.png"/><Relationship Id="rId13" Type="http://schemas.openxmlformats.org/officeDocument/2006/relationships/image" Target="../media/image52.png"/><Relationship Id="rId18" Type="http://schemas.openxmlformats.org/officeDocument/2006/relationships/image" Target="../media/image57.png"/><Relationship Id="rId3" Type="http://schemas.openxmlformats.org/officeDocument/2006/relationships/image" Target="../media/image420.png"/><Relationship Id="rId7" Type="http://schemas.openxmlformats.org/officeDocument/2006/relationships/image" Target="../media/image460.png"/><Relationship Id="rId12" Type="http://schemas.openxmlformats.org/officeDocument/2006/relationships/image" Target="../media/image51.png"/><Relationship Id="rId17" Type="http://schemas.openxmlformats.org/officeDocument/2006/relationships/image" Target="../media/image560.png"/><Relationship Id="rId2" Type="http://schemas.openxmlformats.org/officeDocument/2006/relationships/notesSlide" Target="../notesSlides/notesSlide5.xml"/><Relationship Id="rId16" Type="http://schemas.openxmlformats.org/officeDocument/2006/relationships/image" Target="../media/image55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50.png"/><Relationship Id="rId11" Type="http://schemas.openxmlformats.org/officeDocument/2006/relationships/image" Target="../media/image500.png"/><Relationship Id="rId5" Type="http://schemas.openxmlformats.org/officeDocument/2006/relationships/image" Target="../media/image440.png"/><Relationship Id="rId15" Type="http://schemas.openxmlformats.org/officeDocument/2006/relationships/image" Target="../media/image540.png"/><Relationship Id="rId10" Type="http://schemas.openxmlformats.org/officeDocument/2006/relationships/image" Target="../media/image490.png"/><Relationship Id="rId4" Type="http://schemas.openxmlformats.org/officeDocument/2006/relationships/image" Target="../media/image430.png"/><Relationship Id="rId9" Type="http://schemas.openxmlformats.org/officeDocument/2006/relationships/image" Target="../media/image480.png"/><Relationship Id="rId14" Type="http://schemas.openxmlformats.org/officeDocument/2006/relationships/image" Target="../media/image53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50.png"/><Relationship Id="rId13" Type="http://schemas.openxmlformats.org/officeDocument/2006/relationships/image" Target="../media/image60.png"/><Relationship Id="rId3" Type="http://schemas.openxmlformats.org/officeDocument/2006/relationships/image" Target="../media/image420.png"/><Relationship Id="rId7" Type="http://schemas.openxmlformats.org/officeDocument/2006/relationships/image" Target="../media/image540.png"/><Relationship Id="rId12" Type="http://schemas.openxmlformats.org/officeDocument/2006/relationships/image" Target="../media/image59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3.png"/><Relationship Id="rId11" Type="http://schemas.openxmlformats.org/officeDocument/2006/relationships/image" Target="../media/image58.png"/><Relationship Id="rId5" Type="http://schemas.openxmlformats.org/officeDocument/2006/relationships/image" Target="../media/image52.png"/><Relationship Id="rId10" Type="http://schemas.openxmlformats.org/officeDocument/2006/relationships/image" Target="../media/image57.png"/><Relationship Id="rId4" Type="http://schemas.openxmlformats.org/officeDocument/2006/relationships/image" Target="../media/image51.png"/><Relationship Id="rId9" Type="http://schemas.openxmlformats.org/officeDocument/2006/relationships/image" Target="../media/image560.png"/><Relationship Id="rId14" Type="http://schemas.openxmlformats.org/officeDocument/2006/relationships/image" Target="../media/image61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50.png"/><Relationship Id="rId13" Type="http://schemas.openxmlformats.org/officeDocument/2006/relationships/image" Target="../media/image60.png"/><Relationship Id="rId3" Type="http://schemas.openxmlformats.org/officeDocument/2006/relationships/image" Target="../media/image420.png"/><Relationship Id="rId7" Type="http://schemas.openxmlformats.org/officeDocument/2006/relationships/image" Target="../media/image540.png"/><Relationship Id="rId12" Type="http://schemas.openxmlformats.org/officeDocument/2006/relationships/image" Target="../media/image59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3.png"/><Relationship Id="rId11" Type="http://schemas.openxmlformats.org/officeDocument/2006/relationships/image" Target="../media/image58.png"/><Relationship Id="rId5" Type="http://schemas.openxmlformats.org/officeDocument/2006/relationships/image" Target="../media/image52.png"/><Relationship Id="rId15" Type="http://schemas.openxmlformats.org/officeDocument/2006/relationships/image" Target="../media/image62.png"/><Relationship Id="rId10" Type="http://schemas.openxmlformats.org/officeDocument/2006/relationships/image" Target="../media/image57.png"/><Relationship Id="rId4" Type="http://schemas.openxmlformats.org/officeDocument/2006/relationships/image" Target="../media/image51.png"/><Relationship Id="rId9" Type="http://schemas.openxmlformats.org/officeDocument/2006/relationships/image" Target="../media/image560.png"/><Relationship Id="rId14" Type="http://schemas.openxmlformats.org/officeDocument/2006/relationships/image" Target="../media/image61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10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0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7" Type="http://schemas.openxmlformats.org/officeDocument/2006/relationships/image" Target="../media/image3000.png"/><Relationship Id="rId2" Type="http://schemas.openxmlformats.org/officeDocument/2006/relationships/image" Target="../media/image150.png"/><Relationship Id="rId1" Type="http://schemas.openxmlformats.org/officeDocument/2006/relationships/slideLayout" Target="../slideLayouts/slideLayout2.xml"/><Relationship Id="rId6" Type="http://schemas.openxmlformats.org/officeDocument/2006/relationships/image" Target="NULL"/><Relationship Id="rId5" Type="http://schemas.openxmlformats.org/officeDocument/2006/relationships/image" Target="NULL"/><Relationship Id="rId4" Type="http://schemas.openxmlformats.org/officeDocument/2006/relationships/image" Target="../media/image290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3000.png"/><Relationship Id="rId2" Type="http://schemas.openxmlformats.org/officeDocument/2006/relationships/image" Target="../media/image64.png"/><Relationship Id="rId1" Type="http://schemas.openxmlformats.org/officeDocument/2006/relationships/slideLayout" Target="../slideLayouts/slideLayout2.xml"/><Relationship Id="rId6" Type="http://schemas.openxmlformats.org/officeDocument/2006/relationships/image" Target="NULL"/><Relationship Id="rId5" Type="http://schemas.openxmlformats.org/officeDocument/2006/relationships/image" Target="NULL"/><Relationship Id="rId4" Type="http://schemas.openxmlformats.org/officeDocument/2006/relationships/image" Target="../media/image290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7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0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6" Type="http://schemas.openxmlformats.org/officeDocument/2006/relationships/image" Target="NULL"/><Relationship Id="rId5" Type="http://schemas.openxmlformats.org/officeDocument/2006/relationships/image" Target="NULL"/><Relationship Id="rId4" Type="http://schemas.openxmlformats.org/officeDocument/2006/relationships/image" Target="../media/image190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NULL"/><Relationship Id="rId13" Type="http://schemas.openxmlformats.org/officeDocument/2006/relationships/image" Target="NULL"/><Relationship Id="rId3" Type="http://schemas.openxmlformats.org/officeDocument/2006/relationships/image" Target="../media/image300.png"/><Relationship Id="rId7" Type="http://schemas.openxmlformats.org/officeDocument/2006/relationships/image" Target="../media/image330.png"/><Relationship Id="rId12" Type="http://schemas.openxmlformats.org/officeDocument/2006/relationships/image" Target="../media/image1.png"/><Relationship Id="rId2" Type="http://schemas.openxmlformats.org/officeDocument/2006/relationships/image" Target="../media/image200.png"/><Relationship Id="rId1" Type="http://schemas.openxmlformats.org/officeDocument/2006/relationships/slideLayout" Target="../slideLayouts/slideLayout2.xml"/><Relationship Id="rId6" Type="http://schemas.openxmlformats.org/officeDocument/2006/relationships/image" Target="NULL"/><Relationship Id="rId11" Type="http://schemas.openxmlformats.org/officeDocument/2006/relationships/image" Target="NULL"/><Relationship Id="rId5" Type="http://schemas.openxmlformats.org/officeDocument/2006/relationships/image" Target="../media/image320.png"/><Relationship Id="rId10" Type="http://schemas.openxmlformats.org/officeDocument/2006/relationships/image" Target="NULL"/><Relationship Id="rId4" Type="http://schemas.openxmlformats.org/officeDocument/2006/relationships/image" Target="../media/image311.png"/><Relationship Id="rId9" Type="http://schemas.openxmlformats.org/officeDocument/2006/relationships/image" Target="NUL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70.png"/><Relationship Id="rId4" Type="http://schemas.openxmlformats.org/officeDocument/2006/relationships/image" Target="../media/image360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NULL"/><Relationship Id="rId13" Type="http://schemas.openxmlformats.org/officeDocument/2006/relationships/image" Target="NULL"/><Relationship Id="rId3" Type="http://schemas.openxmlformats.org/officeDocument/2006/relationships/image" Target="../media/image300.png"/><Relationship Id="rId7" Type="http://schemas.openxmlformats.org/officeDocument/2006/relationships/image" Target="../media/image330.png"/><Relationship Id="rId1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NULL"/><Relationship Id="rId11" Type="http://schemas.openxmlformats.org/officeDocument/2006/relationships/image" Target="NULL"/><Relationship Id="rId5" Type="http://schemas.openxmlformats.org/officeDocument/2006/relationships/image" Target="../media/image320.png"/><Relationship Id="rId10" Type="http://schemas.openxmlformats.org/officeDocument/2006/relationships/image" Target="NULL"/><Relationship Id="rId4" Type="http://schemas.openxmlformats.org/officeDocument/2006/relationships/image" Target="../media/image311.png"/><Relationship Id="rId9" Type="http://schemas.openxmlformats.org/officeDocument/2006/relationships/image" Target="NULL"/><Relationship Id="rId14" Type="http://schemas.openxmlformats.org/officeDocument/2006/relationships/image" Target="../media/image39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10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0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0.png"/><Relationship Id="rId7" Type="http://schemas.openxmlformats.org/officeDocument/2006/relationships/image" Target="../media/image140.png"/><Relationship Id="rId2" Type="http://schemas.openxmlformats.org/officeDocument/2006/relationships/image" Target="../media/image11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0.png"/><Relationship Id="rId5" Type="http://schemas.openxmlformats.org/officeDocument/2006/relationships/image" Target="../media/image120.png"/><Relationship Id="rId4" Type="http://schemas.openxmlformats.org/officeDocument/2006/relationships/image" Target="../media/image10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449558-8CBC-D30A-02F3-65EA383A4C4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solidFill>
                  <a:srgbClr val="C00000"/>
                </a:solidFill>
              </a:rPr>
              <a:t>CSCE 689: Special Topics in Modern Algorithms for Data Science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9802CB3-FC8E-C393-0D77-33E8A17F6B1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2789797"/>
          </a:xfrm>
        </p:spPr>
        <p:txBody>
          <a:bodyPr>
            <a:normAutofit/>
          </a:bodyPr>
          <a:lstStyle/>
          <a:p>
            <a:r>
              <a:rPr lang="en-US" sz="3600"/>
              <a:t>Lecture 31</a:t>
            </a:r>
            <a:endParaRPr lang="en-US" sz="3600" dirty="0"/>
          </a:p>
          <a:p>
            <a:endParaRPr lang="en-US" sz="3600" dirty="0"/>
          </a:p>
          <a:p>
            <a:r>
              <a:rPr lang="en-US" sz="2800" dirty="0"/>
              <a:t>Samson Zhou</a:t>
            </a:r>
          </a:p>
        </p:txBody>
      </p:sp>
    </p:spTree>
    <p:extLst>
      <p:ext uri="{BB962C8B-B14F-4D97-AF65-F5344CB8AC3E}">
        <p14:creationId xmlns:p14="http://schemas.microsoft.com/office/powerpoint/2010/main" val="6421910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984B7A-8516-47FC-9176-8158CF0B5C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Subspace Embedding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97251281-E2E9-410D-9DDA-112FC4F2414F}"/>
                  </a:ext>
                </a:extLst>
              </p:cNvPr>
              <p:cNvSpPr/>
              <p:nvPr/>
            </p:nvSpPr>
            <p:spPr>
              <a:xfrm>
                <a:off x="3986074" y="3333727"/>
                <a:ext cx="7751103" cy="52322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sz="2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1−</m:t>
                          </m:r>
                          <m:r>
                            <a:rPr lang="en-US" sz="2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𝜀</m:t>
                          </m:r>
                        </m:e>
                      </m:d>
                      <m:sSub>
                        <m:sSubPr>
                          <m:ctrlPr>
                            <a:rPr lang="en-US" sz="2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d>
                            <m:dPr>
                              <m:begChr m:val="‖"/>
                              <m:endChr m:val="‖"/>
                              <m:ctrlPr>
                                <a:rPr lang="en-US" sz="2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𝐴𝑥</m:t>
                              </m:r>
                            </m:e>
                          </m:d>
                        </m:e>
                        <m:sub>
                          <m:r>
                            <a:rPr lang="en-US" sz="2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≤</m:t>
                      </m:r>
                      <m:sSub>
                        <m:sSubPr>
                          <m:ctrlPr>
                            <a:rPr lang="en-US" sz="2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d>
                            <m:dPr>
                              <m:begChr m:val="‖"/>
                              <m:endChr m:val="‖"/>
                              <m:ctrlPr>
                                <a:rPr lang="en-US" sz="2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𝑀𝑥</m:t>
                              </m:r>
                            </m:e>
                          </m:d>
                        </m:e>
                        <m:sub>
                          <m:r>
                            <a:rPr lang="en-US" sz="2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≤</m:t>
                      </m:r>
                      <m:d>
                        <m:dPr>
                          <m:ctrlPr>
                            <a:rPr lang="en-US" sz="2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1+</m:t>
                          </m:r>
                          <m:r>
                            <a:rPr lang="en-US" sz="2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𝜀</m:t>
                          </m:r>
                        </m:e>
                      </m:d>
                      <m:sSub>
                        <m:sSubPr>
                          <m:ctrlPr>
                            <a:rPr lang="en-US" sz="2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d>
                            <m:dPr>
                              <m:begChr m:val="‖"/>
                              <m:endChr m:val="‖"/>
                              <m:ctrlPr>
                                <a:rPr lang="en-US" sz="2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𝐴𝑥</m:t>
                              </m:r>
                            </m:e>
                          </m:d>
                        </m:e>
                        <m:sub>
                          <m:r>
                            <a:rPr lang="en-US" sz="2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97251281-E2E9-410D-9DDA-112FC4F2414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86074" y="3333727"/>
                <a:ext cx="7751103" cy="52322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Content Placeholder 2">
                <a:extLst>
                  <a:ext uri="{FF2B5EF4-FFF2-40B4-BE49-F238E27FC236}">
                    <a16:creationId xmlns:a16="http://schemas.microsoft.com/office/drawing/2014/main" id="{7FAFF05D-9B00-4B1A-A888-E353C11CAA78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3986074" y="1825625"/>
                <a:ext cx="7367726" cy="4667250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dirty="0">
                    <a:solidFill>
                      <a:srgbClr val="00B050"/>
                    </a:solidFill>
                  </a:rPr>
                  <a:t>Subspace embedding</a:t>
                </a:r>
                <a:r>
                  <a:rPr lang="en-US" dirty="0"/>
                  <a:t>: Given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𝜀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&gt;0</m:t>
                    </m:r>
                  </m:oMath>
                </a14:m>
                <a:r>
                  <a:rPr lang="en-US" dirty="0"/>
                  <a:t> and </a:t>
                </a:r>
                <a14:m>
                  <m:oMath xmlns:m="http://schemas.openxmlformats.org/officeDocument/2006/math">
                    <m:r>
                      <a:rPr lang="en-US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∈</m:t>
                    </m:r>
                    <m:sSup>
                      <m:sSupPr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p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×</m:t>
                        </m:r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𝑑</m:t>
                        </m:r>
                      </m:sup>
                    </m:sSup>
                  </m:oMath>
                </a14:m>
                <a:r>
                  <a:rPr lang="en-US" dirty="0"/>
                  <a:t>, find matrix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𝑀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∈</m:t>
                    </m:r>
                    <m:sSup>
                      <m:sSup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p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𝑚</m:t>
                        </m:r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×</m:t>
                        </m:r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𝑑</m:t>
                        </m:r>
                      </m:sup>
                    </m:sSup>
                  </m:oMath>
                </a14:m>
                <a:r>
                  <a:rPr lang="en-US" dirty="0"/>
                  <a:t> with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≪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dirty="0"/>
                  <a:t>, such that for </a:t>
                </a:r>
                <a:r>
                  <a:rPr lang="en-US" i="1" dirty="0">
                    <a:solidFill>
                      <a:srgbClr val="7030A0"/>
                    </a:solidFill>
                  </a:rPr>
                  <a:t>every</a:t>
                </a:r>
                <a:r>
                  <a:rPr lang="en-US" i="1" dirty="0"/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∈</m:t>
                    </m:r>
                    <m:sSup>
                      <m:sSupPr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ℝ</m:t>
                        </m:r>
                      </m:e>
                      <m:sup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𝑑</m:t>
                        </m:r>
                      </m:sup>
                    </m:sSup>
                  </m:oMath>
                </a14:m>
                <a:r>
                  <a:rPr lang="en-US" dirty="0"/>
                  <a:t>,</a:t>
                </a:r>
              </a:p>
              <a:p>
                <a:endParaRPr lang="en-US" dirty="0"/>
              </a:p>
              <a:p>
                <a:endParaRPr lang="en-US" dirty="0"/>
              </a:p>
              <a:p>
                <a:r>
                  <a:rPr lang="en-US" dirty="0"/>
                  <a:t>Equivalent to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1−</m:t>
                        </m:r>
                        <m:r>
                          <a:rPr lang="en-US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𝜀</m:t>
                        </m:r>
                      </m:e>
                    </m:d>
                    <m:sSup>
                      <m:sSup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p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⊤</m:t>
                        </m:r>
                      </m:sup>
                    </m:sSup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≼</m:t>
                    </m:r>
                    <m:sSup>
                      <m:sSup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𝑀</m:t>
                        </m:r>
                      </m:e>
                      <m:sup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⊤</m:t>
                        </m:r>
                      </m:sup>
                    </m:sSup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𝑀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≼</m:t>
                    </m:r>
                    <m:d>
                      <m:d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1+</m:t>
                        </m:r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𝜀</m:t>
                        </m:r>
                      </m:e>
                    </m:d>
                    <m:sSup>
                      <m:sSup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p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⊤</m:t>
                        </m:r>
                      </m:sup>
                    </m:sSup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endParaRPr lang="en-US" dirty="0"/>
              </a:p>
              <a:p>
                <a:r>
                  <a:rPr lang="en-US" dirty="0"/>
                  <a:t>Approximates </a:t>
                </a:r>
                <a:r>
                  <a:rPr lang="en-US" i="1" dirty="0"/>
                  <a:t>all</a:t>
                </a:r>
                <a:r>
                  <a:rPr lang="en-US" dirty="0"/>
                  <a:t> cuts of a graph when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p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⊤</m:t>
                        </m:r>
                      </m:sup>
                    </m:sSup>
                    <m:r>
                      <a:rPr lang="en-US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dirty="0"/>
                  <a:t> is graph Laplacian</a:t>
                </a:r>
              </a:p>
              <a:p>
                <a:endParaRPr lang="en-US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8" name="Content Placeholder 2">
                <a:extLst>
                  <a:ext uri="{FF2B5EF4-FFF2-40B4-BE49-F238E27FC236}">
                    <a16:creationId xmlns:a16="http://schemas.microsoft.com/office/drawing/2014/main" id="{7FAFF05D-9B00-4B1A-A888-E353C11CAA7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986074" y="1825625"/>
                <a:ext cx="7367726" cy="4667250"/>
              </a:xfrm>
              <a:blipFill>
                <a:blip r:embed="rId3"/>
                <a:stretch>
                  <a:fillRect l="-1489" t="-2089" r="-157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Rectangle 4">
            <a:extLst>
              <a:ext uri="{FF2B5EF4-FFF2-40B4-BE49-F238E27FC236}">
                <a16:creationId xmlns:a16="http://schemas.microsoft.com/office/drawing/2014/main" id="{7EB5C823-3983-4C5C-83E7-D8CC0D6C92B7}"/>
              </a:ext>
            </a:extLst>
          </p:cNvPr>
          <p:cNvSpPr/>
          <p:nvPr/>
        </p:nvSpPr>
        <p:spPr>
          <a:xfrm>
            <a:off x="872024" y="1923279"/>
            <a:ext cx="2067907" cy="3572110"/>
          </a:xfrm>
          <a:prstGeom prst="rect">
            <a:avLst/>
          </a:prstGeom>
          <a:noFill/>
          <a:ln w="57150"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14E514E6-5229-4F78-A599-0383CCCB4707}"/>
                  </a:ext>
                </a:extLst>
              </p:cNvPr>
              <p:cNvSpPr/>
              <p:nvPr/>
            </p:nvSpPr>
            <p:spPr>
              <a:xfrm>
                <a:off x="1813072" y="5697736"/>
                <a:ext cx="394210" cy="40011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𝑑</m:t>
                      </m:r>
                    </m:oMath>
                  </m:oMathPara>
                </a14:m>
                <a:endParaRPr lang="en-US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14E514E6-5229-4F78-A599-0383CCCB470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13072" y="5697736"/>
                <a:ext cx="394210" cy="40011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Rectangle 8">
            <a:extLst>
              <a:ext uri="{FF2B5EF4-FFF2-40B4-BE49-F238E27FC236}">
                <a16:creationId xmlns:a16="http://schemas.microsoft.com/office/drawing/2014/main" id="{43A87E7B-2884-4F34-B0C4-46A53A4636B2}"/>
              </a:ext>
            </a:extLst>
          </p:cNvPr>
          <p:cNvSpPr/>
          <p:nvPr/>
        </p:nvSpPr>
        <p:spPr>
          <a:xfrm>
            <a:off x="3158299" y="1926823"/>
            <a:ext cx="398585" cy="2032729"/>
          </a:xfrm>
          <a:prstGeom prst="rect">
            <a:avLst/>
          </a:prstGeom>
          <a:noFill/>
          <a:ln w="57150"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AC5F12C4-F816-4AA2-8782-D3DA88268FA1}"/>
                  </a:ext>
                </a:extLst>
              </p:cNvPr>
              <p:cNvSpPr/>
              <p:nvPr/>
            </p:nvSpPr>
            <p:spPr>
              <a:xfrm>
                <a:off x="1739494" y="2753865"/>
                <a:ext cx="541367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𝐴</m:t>
                      </m:r>
                    </m:oMath>
                  </m:oMathPara>
                </a14:m>
                <a:endParaRPr lang="en-US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AC5F12C4-F816-4AA2-8782-D3DA88268FA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39494" y="2753865"/>
                <a:ext cx="541367" cy="58477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31A32533-50D8-4742-900A-C968A0A10E0A}"/>
                  </a:ext>
                </a:extLst>
              </p:cNvPr>
              <p:cNvSpPr/>
              <p:nvPr/>
            </p:nvSpPr>
            <p:spPr>
              <a:xfrm>
                <a:off x="3148331" y="2748952"/>
                <a:ext cx="367985" cy="58477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n-US" sz="3200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31A32533-50D8-4742-900A-C968A0A10E0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48331" y="2748952"/>
                <a:ext cx="367985" cy="584775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E4964515-E984-474F-BDF9-110412973156}"/>
                  </a:ext>
                </a:extLst>
              </p:cNvPr>
              <p:cNvSpPr/>
              <p:nvPr/>
            </p:nvSpPr>
            <p:spPr>
              <a:xfrm>
                <a:off x="305260" y="3156778"/>
                <a:ext cx="3745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𝑛</m:t>
                      </m:r>
                    </m:oMath>
                  </m:oMathPara>
                </a14:m>
                <a:endParaRPr lang="en-US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E4964515-E984-474F-BDF9-11041297315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5260" y="3156778"/>
                <a:ext cx="374590" cy="369332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069383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984B7A-8516-47FC-9176-8158CF0B5C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Subspace Embedding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97251281-E2E9-410D-9DDA-112FC4F2414F}"/>
                  </a:ext>
                </a:extLst>
              </p:cNvPr>
              <p:cNvSpPr/>
              <p:nvPr/>
            </p:nvSpPr>
            <p:spPr>
              <a:xfrm>
                <a:off x="3986074" y="3333727"/>
                <a:ext cx="7751103" cy="52322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sz="2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1−</m:t>
                          </m:r>
                          <m:r>
                            <a:rPr lang="en-US" sz="2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𝜀</m:t>
                          </m:r>
                        </m:e>
                      </m:d>
                      <m:sSub>
                        <m:sSubPr>
                          <m:ctrlPr>
                            <a:rPr lang="en-US" sz="2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d>
                            <m:dPr>
                              <m:begChr m:val="‖"/>
                              <m:endChr m:val="‖"/>
                              <m:ctrlPr>
                                <a:rPr lang="en-US" sz="2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𝐴𝑥</m:t>
                              </m:r>
                            </m:e>
                          </m:d>
                        </m:e>
                        <m:sub>
                          <m:r>
                            <a:rPr lang="en-US" sz="2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≤</m:t>
                      </m:r>
                      <m:sSub>
                        <m:sSubPr>
                          <m:ctrlPr>
                            <a:rPr lang="en-US" sz="2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d>
                            <m:dPr>
                              <m:begChr m:val="‖"/>
                              <m:endChr m:val="‖"/>
                              <m:ctrlPr>
                                <a:rPr lang="en-US" sz="2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𝑀𝑥</m:t>
                              </m:r>
                            </m:e>
                          </m:d>
                        </m:e>
                        <m:sub>
                          <m:r>
                            <a:rPr lang="en-US" sz="2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≤</m:t>
                      </m:r>
                      <m:d>
                        <m:dPr>
                          <m:ctrlPr>
                            <a:rPr lang="en-US" sz="2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1+</m:t>
                          </m:r>
                          <m:r>
                            <a:rPr lang="en-US" sz="2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𝜀</m:t>
                          </m:r>
                        </m:e>
                      </m:d>
                      <m:sSub>
                        <m:sSubPr>
                          <m:ctrlPr>
                            <a:rPr lang="en-US" sz="2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d>
                            <m:dPr>
                              <m:begChr m:val="‖"/>
                              <m:endChr m:val="‖"/>
                              <m:ctrlPr>
                                <a:rPr lang="en-US" sz="2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𝐴𝑥</m:t>
                              </m:r>
                            </m:e>
                          </m:d>
                        </m:e>
                        <m:sub>
                          <m:r>
                            <a:rPr lang="en-US" sz="2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97251281-E2E9-410D-9DDA-112FC4F2414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86074" y="3333727"/>
                <a:ext cx="7751103" cy="52322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Content Placeholder 2">
                <a:extLst>
                  <a:ext uri="{FF2B5EF4-FFF2-40B4-BE49-F238E27FC236}">
                    <a16:creationId xmlns:a16="http://schemas.microsoft.com/office/drawing/2014/main" id="{7FAFF05D-9B00-4B1A-A888-E353C11CAA78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3986074" y="1825625"/>
                <a:ext cx="7367726" cy="4667250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dirty="0">
                    <a:solidFill>
                      <a:srgbClr val="00B050"/>
                    </a:solidFill>
                  </a:rPr>
                  <a:t>Subspace embedding</a:t>
                </a:r>
                <a:r>
                  <a:rPr lang="en-US" dirty="0"/>
                  <a:t>: Given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𝜀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&gt;0</m:t>
                    </m:r>
                  </m:oMath>
                </a14:m>
                <a:r>
                  <a:rPr lang="en-US" dirty="0"/>
                  <a:t> and </a:t>
                </a:r>
                <a14:m>
                  <m:oMath xmlns:m="http://schemas.openxmlformats.org/officeDocument/2006/math">
                    <m:r>
                      <a:rPr lang="en-US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∈</m:t>
                    </m:r>
                    <m:sSup>
                      <m:sSupPr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p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×</m:t>
                        </m:r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𝑑</m:t>
                        </m:r>
                      </m:sup>
                    </m:sSup>
                  </m:oMath>
                </a14:m>
                <a:r>
                  <a:rPr lang="en-US" dirty="0"/>
                  <a:t>, find matrix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𝑀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∈</m:t>
                    </m:r>
                    <m:sSup>
                      <m:sSup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p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𝑚</m:t>
                        </m:r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×</m:t>
                        </m:r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𝑑</m:t>
                        </m:r>
                      </m:sup>
                    </m:sSup>
                  </m:oMath>
                </a14:m>
                <a:r>
                  <a:rPr lang="en-US" dirty="0"/>
                  <a:t> with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≪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dirty="0"/>
                  <a:t>, such that for </a:t>
                </a:r>
                <a:r>
                  <a:rPr lang="en-US" i="1" dirty="0">
                    <a:solidFill>
                      <a:srgbClr val="7030A0"/>
                    </a:solidFill>
                  </a:rPr>
                  <a:t>every</a:t>
                </a:r>
                <a:r>
                  <a:rPr lang="en-US" i="1" dirty="0"/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∈</m:t>
                    </m:r>
                    <m:sSup>
                      <m:sSupPr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ℝ</m:t>
                        </m:r>
                      </m:e>
                      <m:sup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𝑑</m:t>
                        </m:r>
                      </m:sup>
                    </m:sSup>
                  </m:oMath>
                </a14:m>
                <a:r>
                  <a:rPr lang="en-US" dirty="0"/>
                  <a:t>,</a:t>
                </a:r>
              </a:p>
              <a:p>
                <a:endParaRPr lang="en-US" dirty="0"/>
              </a:p>
              <a:p>
                <a:endParaRPr lang="en-US" dirty="0"/>
              </a:p>
              <a:p>
                <a:pPr>
                  <a:buClr>
                    <a:schemeClr val="tx1"/>
                  </a:buClr>
                </a:pPr>
                <a:r>
                  <a:rPr lang="en-US" dirty="0">
                    <a:solidFill>
                      <a:srgbClr val="00B050"/>
                    </a:solidFill>
                  </a:rPr>
                  <a:t>Claim:</a:t>
                </a:r>
                <a:r>
                  <a:rPr lang="en-US" dirty="0"/>
                  <a:t> A construction of a subspace embedding can be used to approximately solve linear regression</a:t>
                </a:r>
              </a:p>
            </p:txBody>
          </p:sp>
        </mc:Choice>
        <mc:Fallback xmlns="">
          <p:sp>
            <p:nvSpPr>
              <p:cNvPr id="8" name="Content Placeholder 2">
                <a:extLst>
                  <a:ext uri="{FF2B5EF4-FFF2-40B4-BE49-F238E27FC236}">
                    <a16:creationId xmlns:a16="http://schemas.microsoft.com/office/drawing/2014/main" id="{7FAFF05D-9B00-4B1A-A888-E353C11CAA7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986074" y="1825625"/>
                <a:ext cx="7367726" cy="4667250"/>
              </a:xfrm>
              <a:blipFill>
                <a:blip r:embed="rId3"/>
                <a:stretch>
                  <a:fillRect l="-1489" t="-2089" r="-157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Rectangle 4">
            <a:extLst>
              <a:ext uri="{FF2B5EF4-FFF2-40B4-BE49-F238E27FC236}">
                <a16:creationId xmlns:a16="http://schemas.microsoft.com/office/drawing/2014/main" id="{7EB5C823-3983-4C5C-83E7-D8CC0D6C92B7}"/>
              </a:ext>
            </a:extLst>
          </p:cNvPr>
          <p:cNvSpPr/>
          <p:nvPr/>
        </p:nvSpPr>
        <p:spPr>
          <a:xfrm>
            <a:off x="872024" y="1923279"/>
            <a:ext cx="2067907" cy="3572110"/>
          </a:xfrm>
          <a:prstGeom prst="rect">
            <a:avLst/>
          </a:prstGeom>
          <a:noFill/>
          <a:ln w="57150"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14E514E6-5229-4F78-A599-0383CCCB4707}"/>
                  </a:ext>
                </a:extLst>
              </p:cNvPr>
              <p:cNvSpPr/>
              <p:nvPr/>
            </p:nvSpPr>
            <p:spPr>
              <a:xfrm>
                <a:off x="1813072" y="5697736"/>
                <a:ext cx="394210" cy="40011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𝑑</m:t>
                      </m:r>
                    </m:oMath>
                  </m:oMathPara>
                </a14:m>
                <a:endParaRPr lang="en-US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14E514E6-5229-4F78-A599-0383CCCB470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13072" y="5697736"/>
                <a:ext cx="394210" cy="40011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Rectangle 8">
            <a:extLst>
              <a:ext uri="{FF2B5EF4-FFF2-40B4-BE49-F238E27FC236}">
                <a16:creationId xmlns:a16="http://schemas.microsoft.com/office/drawing/2014/main" id="{43A87E7B-2884-4F34-B0C4-46A53A4636B2}"/>
              </a:ext>
            </a:extLst>
          </p:cNvPr>
          <p:cNvSpPr/>
          <p:nvPr/>
        </p:nvSpPr>
        <p:spPr>
          <a:xfrm>
            <a:off x="3158299" y="1926823"/>
            <a:ext cx="398585" cy="2032729"/>
          </a:xfrm>
          <a:prstGeom prst="rect">
            <a:avLst/>
          </a:prstGeom>
          <a:noFill/>
          <a:ln w="57150"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AC5F12C4-F816-4AA2-8782-D3DA88268FA1}"/>
                  </a:ext>
                </a:extLst>
              </p:cNvPr>
              <p:cNvSpPr/>
              <p:nvPr/>
            </p:nvSpPr>
            <p:spPr>
              <a:xfrm>
                <a:off x="1739494" y="2753865"/>
                <a:ext cx="541367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𝐴</m:t>
                      </m:r>
                    </m:oMath>
                  </m:oMathPara>
                </a14:m>
                <a:endParaRPr lang="en-US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AC5F12C4-F816-4AA2-8782-D3DA88268FA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39494" y="2753865"/>
                <a:ext cx="541367" cy="58477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31A32533-50D8-4742-900A-C968A0A10E0A}"/>
                  </a:ext>
                </a:extLst>
              </p:cNvPr>
              <p:cNvSpPr/>
              <p:nvPr/>
            </p:nvSpPr>
            <p:spPr>
              <a:xfrm>
                <a:off x="3148331" y="2748952"/>
                <a:ext cx="367985" cy="58477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n-US" sz="3200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31A32533-50D8-4742-900A-C968A0A10E0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48331" y="2748952"/>
                <a:ext cx="367985" cy="584775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E4964515-E984-474F-BDF9-110412973156}"/>
                  </a:ext>
                </a:extLst>
              </p:cNvPr>
              <p:cNvSpPr/>
              <p:nvPr/>
            </p:nvSpPr>
            <p:spPr>
              <a:xfrm>
                <a:off x="305260" y="3156778"/>
                <a:ext cx="3745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𝑛</m:t>
                      </m:r>
                    </m:oMath>
                  </m:oMathPara>
                </a14:m>
                <a:endParaRPr lang="en-US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E4964515-E984-474F-BDF9-11041297315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5260" y="3156778"/>
                <a:ext cx="374590" cy="369332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8081321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984B7A-8516-47FC-9176-8158CF0B5C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Regression and Subspace Embeddings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5255D49-9D60-44DD-910D-2EBD0529DEC9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690688"/>
                <a:ext cx="10515600" cy="4351338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sz="3200" b="0" dirty="0">
                    <a:solidFill>
                      <a:srgbClr val="00B050"/>
                    </a:solidFill>
                  </a:rPr>
                  <a:t>Recall</a:t>
                </a:r>
                <a:r>
                  <a:rPr lang="en-US" sz="3200" b="0" dirty="0"/>
                  <a:t>: Goal</a:t>
                </a:r>
                <a:r>
                  <a:rPr lang="en-US" sz="3200" dirty="0"/>
                  <a:t> is to find </a:t>
                </a:r>
                <a14:m>
                  <m:oMath xmlns:m="http://schemas.openxmlformats.org/officeDocument/2006/math"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sz="3200" dirty="0"/>
                  <a:t> that minimizes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d>
                          <m:dPr>
                            <m:begChr m:val="‖"/>
                            <m:endChr m:val="‖"/>
                            <m:ctrlP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𝐴𝑥</m:t>
                            </m:r>
                            <m: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𝑏</m:t>
                            </m:r>
                          </m:e>
                        </m:d>
                      </m:e>
                      <m:sub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endParaRPr lang="en-US" sz="3200" b="0" dirty="0"/>
              </a:p>
              <a:p>
                <a:pPr>
                  <a:buClr>
                    <a:schemeClr val="tx1"/>
                  </a:buClr>
                </a:pPr>
                <a:endParaRPr lang="en-US" sz="3200" dirty="0"/>
              </a:p>
              <a:p>
                <a:pPr>
                  <a:buClr>
                    <a:schemeClr val="tx1"/>
                  </a:buClr>
                </a:pPr>
                <a:endParaRPr lang="en-US" sz="3200" dirty="0"/>
              </a:p>
              <a:p>
                <a:pPr>
                  <a:buClr>
                    <a:schemeClr val="tx1"/>
                  </a:buClr>
                </a:pPr>
                <a:endParaRPr lang="en-US" sz="320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5255D49-9D60-44DD-910D-2EBD0529DEC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690688"/>
                <a:ext cx="10515600" cy="4351338"/>
              </a:xfrm>
              <a:blipFill>
                <a:blip r:embed="rId3"/>
                <a:stretch>
                  <a:fillRect l="-1333" t="-280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 3">
            <a:extLst>
              <a:ext uri="{FF2B5EF4-FFF2-40B4-BE49-F238E27FC236}">
                <a16:creationId xmlns:a16="http://schemas.microsoft.com/office/drawing/2014/main" id="{73C31CD5-CC1A-5D72-1489-BDAF3BAD2A12}"/>
              </a:ext>
            </a:extLst>
          </p:cNvPr>
          <p:cNvSpPr/>
          <p:nvPr/>
        </p:nvSpPr>
        <p:spPr>
          <a:xfrm>
            <a:off x="704245" y="2469916"/>
            <a:ext cx="2067907" cy="3572110"/>
          </a:xfrm>
          <a:prstGeom prst="rect">
            <a:avLst/>
          </a:prstGeom>
          <a:noFill/>
          <a:ln w="57150"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FC568AA3-65BF-DA7C-BEF9-CFDBFA776CFA}"/>
                  </a:ext>
                </a:extLst>
              </p:cNvPr>
              <p:cNvSpPr/>
              <p:nvPr/>
            </p:nvSpPr>
            <p:spPr>
              <a:xfrm>
                <a:off x="1645293" y="6244373"/>
                <a:ext cx="394210" cy="40011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𝑑</m:t>
                      </m:r>
                    </m:oMath>
                  </m:oMathPara>
                </a14:m>
                <a:endParaRPr lang="en-US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FC568AA3-65BF-DA7C-BEF9-CFDBFA776CF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45293" y="6244373"/>
                <a:ext cx="394210" cy="40011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Rectangle 5">
            <a:extLst>
              <a:ext uri="{FF2B5EF4-FFF2-40B4-BE49-F238E27FC236}">
                <a16:creationId xmlns:a16="http://schemas.microsoft.com/office/drawing/2014/main" id="{47B5B39F-842F-FADB-4F7E-FF9D6B9A8B6B}"/>
              </a:ext>
            </a:extLst>
          </p:cNvPr>
          <p:cNvSpPr/>
          <p:nvPr/>
        </p:nvSpPr>
        <p:spPr>
          <a:xfrm>
            <a:off x="2990520" y="2473460"/>
            <a:ext cx="398585" cy="2032729"/>
          </a:xfrm>
          <a:prstGeom prst="rect">
            <a:avLst/>
          </a:prstGeom>
          <a:noFill/>
          <a:ln w="57150"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607A8855-65F2-543D-3920-7E9DDF9AA1E5}"/>
                  </a:ext>
                </a:extLst>
              </p:cNvPr>
              <p:cNvSpPr/>
              <p:nvPr/>
            </p:nvSpPr>
            <p:spPr>
              <a:xfrm>
                <a:off x="1571715" y="3300502"/>
                <a:ext cx="541367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𝐴</m:t>
                      </m:r>
                    </m:oMath>
                  </m:oMathPara>
                </a14:m>
                <a:endParaRPr lang="en-US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607A8855-65F2-543D-3920-7E9DDF9AA1E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71715" y="3300502"/>
                <a:ext cx="541367" cy="58477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A3115268-D882-2838-ADDB-E35C162B18CA}"/>
                  </a:ext>
                </a:extLst>
              </p:cNvPr>
              <p:cNvSpPr/>
              <p:nvPr/>
            </p:nvSpPr>
            <p:spPr>
              <a:xfrm>
                <a:off x="2980552" y="3295589"/>
                <a:ext cx="367985" cy="58477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n-US" sz="3200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A3115268-D882-2838-ADDB-E35C162B18C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80552" y="3295589"/>
                <a:ext cx="367985" cy="584775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DED84A3E-6949-18D9-9CD4-6E9FCA8A412D}"/>
                  </a:ext>
                </a:extLst>
              </p:cNvPr>
              <p:cNvSpPr/>
              <p:nvPr/>
            </p:nvSpPr>
            <p:spPr>
              <a:xfrm>
                <a:off x="137481" y="3703415"/>
                <a:ext cx="3745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𝑛</m:t>
                      </m:r>
                    </m:oMath>
                  </m:oMathPara>
                </a14:m>
                <a:endParaRPr lang="en-US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DED84A3E-6949-18D9-9CD4-6E9FCA8A412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7481" y="3703415"/>
                <a:ext cx="374590" cy="369332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Rectangle 10">
            <a:extLst>
              <a:ext uri="{FF2B5EF4-FFF2-40B4-BE49-F238E27FC236}">
                <a16:creationId xmlns:a16="http://schemas.microsoft.com/office/drawing/2014/main" id="{839F85C4-4199-31CB-8AC3-F866F23CEFEA}"/>
              </a:ext>
            </a:extLst>
          </p:cNvPr>
          <p:cNvSpPr/>
          <p:nvPr/>
        </p:nvSpPr>
        <p:spPr>
          <a:xfrm>
            <a:off x="4071087" y="2469915"/>
            <a:ext cx="398585" cy="3572109"/>
          </a:xfrm>
          <a:prstGeom prst="rect">
            <a:avLst/>
          </a:prstGeom>
          <a:noFill/>
          <a:ln w="57150"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2F0A2F66-2728-27D0-B826-BEC84DC96A33}"/>
                  </a:ext>
                </a:extLst>
              </p:cNvPr>
              <p:cNvSpPr/>
              <p:nvPr/>
            </p:nvSpPr>
            <p:spPr>
              <a:xfrm>
                <a:off x="3604869" y="3801069"/>
                <a:ext cx="3745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𝑛</m:t>
                      </m:r>
                    </m:oMath>
                  </m:oMathPara>
                </a14:m>
                <a:endParaRPr lang="en-US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2F0A2F66-2728-27D0-B826-BEC84DC96A3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04869" y="3801069"/>
                <a:ext cx="374590" cy="369332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ABD4C55D-A9E4-955B-CC2E-73D509E5718C}"/>
                  </a:ext>
                </a:extLst>
              </p:cNvPr>
              <p:cNvSpPr/>
              <p:nvPr/>
            </p:nvSpPr>
            <p:spPr>
              <a:xfrm>
                <a:off x="4139287" y="6244373"/>
                <a:ext cx="385041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US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ABD4C55D-A9E4-955B-CC2E-73D509E5718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39287" y="6244373"/>
                <a:ext cx="385041" cy="400110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DB04C6CA-5E78-E552-3154-D5EFE368BCEE}"/>
                  </a:ext>
                </a:extLst>
              </p:cNvPr>
              <p:cNvSpPr/>
              <p:nvPr/>
            </p:nvSpPr>
            <p:spPr>
              <a:xfrm>
                <a:off x="3445338" y="2883198"/>
                <a:ext cx="534121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</m:oMath>
                  </m:oMathPara>
                </a14:m>
                <a:endParaRPr lang="en-US" sz="2400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DB04C6CA-5E78-E552-3154-D5EFE368BCE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45338" y="2883198"/>
                <a:ext cx="534121" cy="523220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6DF4078D-BC30-B0E0-1AAE-BB5FD6FCABC1}"/>
                  </a:ext>
                </a:extLst>
              </p:cNvPr>
              <p:cNvSpPr/>
              <p:nvPr/>
            </p:nvSpPr>
            <p:spPr>
              <a:xfrm>
                <a:off x="4036397" y="3316237"/>
                <a:ext cx="507896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𝑏</m:t>
                      </m:r>
                    </m:oMath>
                  </m:oMathPara>
                </a14:m>
                <a:endParaRPr lang="en-US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6DF4078D-BC30-B0E0-1AAE-BB5FD6FCABC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36397" y="3316237"/>
                <a:ext cx="507896" cy="584775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Rectangle 15">
            <a:extLst>
              <a:ext uri="{FF2B5EF4-FFF2-40B4-BE49-F238E27FC236}">
                <a16:creationId xmlns:a16="http://schemas.microsoft.com/office/drawing/2014/main" id="{E621B991-A913-1CC5-DBAE-CE6ECBD6521D}"/>
              </a:ext>
            </a:extLst>
          </p:cNvPr>
          <p:cNvSpPr/>
          <p:nvPr/>
        </p:nvSpPr>
        <p:spPr>
          <a:xfrm>
            <a:off x="7702559" y="2562194"/>
            <a:ext cx="2067907" cy="3572110"/>
          </a:xfrm>
          <a:prstGeom prst="rect">
            <a:avLst/>
          </a:prstGeom>
          <a:noFill/>
          <a:ln w="57150"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62B56464-CCFC-D472-2E24-A389AB6B0400}"/>
                  </a:ext>
                </a:extLst>
              </p:cNvPr>
              <p:cNvSpPr/>
              <p:nvPr/>
            </p:nvSpPr>
            <p:spPr>
              <a:xfrm>
                <a:off x="8643607" y="6336651"/>
                <a:ext cx="394210" cy="40011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𝑑</m:t>
                      </m:r>
                    </m:oMath>
                  </m:oMathPara>
                </a14:m>
                <a:endParaRPr lang="en-US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62B56464-CCFC-D472-2E24-A389AB6B040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43607" y="6336651"/>
                <a:ext cx="394210" cy="400110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Rectangle 17">
            <a:extLst>
              <a:ext uri="{FF2B5EF4-FFF2-40B4-BE49-F238E27FC236}">
                <a16:creationId xmlns:a16="http://schemas.microsoft.com/office/drawing/2014/main" id="{61F83620-BCD0-4214-AADE-F9311821D6F6}"/>
              </a:ext>
            </a:extLst>
          </p:cNvPr>
          <p:cNvSpPr/>
          <p:nvPr/>
        </p:nvSpPr>
        <p:spPr>
          <a:xfrm>
            <a:off x="10342150" y="2562194"/>
            <a:ext cx="398585" cy="2032729"/>
          </a:xfrm>
          <a:prstGeom prst="rect">
            <a:avLst/>
          </a:prstGeom>
          <a:noFill/>
          <a:ln w="57150"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Rectangle 18">
                <a:extLst>
                  <a:ext uri="{FF2B5EF4-FFF2-40B4-BE49-F238E27FC236}">
                    <a16:creationId xmlns:a16="http://schemas.microsoft.com/office/drawing/2014/main" id="{F8A3BD6B-02EE-E9F2-F13A-F7266EB6658A}"/>
                  </a:ext>
                </a:extLst>
              </p:cNvPr>
              <p:cNvSpPr/>
              <p:nvPr/>
            </p:nvSpPr>
            <p:spPr>
              <a:xfrm>
                <a:off x="8570029" y="3392780"/>
                <a:ext cx="541367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𝐴</m:t>
                      </m:r>
                    </m:oMath>
                  </m:oMathPara>
                </a14:m>
                <a:endParaRPr lang="en-US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19" name="Rectangle 18">
                <a:extLst>
                  <a:ext uri="{FF2B5EF4-FFF2-40B4-BE49-F238E27FC236}">
                    <a16:creationId xmlns:a16="http://schemas.microsoft.com/office/drawing/2014/main" id="{F8A3BD6B-02EE-E9F2-F13A-F7266EB6658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70029" y="3392780"/>
                <a:ext cx="541367" cy="584775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id="{A1C4F0E7-56F6-C777-78CD-0EF6C48CC9AB}"/>
                  </a:ext>
                </a:extLst>
              </p:cNvPr>
              <p:cNvSpPr/>
              <p:nvPr/>
            </p:nvSpPr>
            <p:spPr>
              <a:xfrm>
                <a:off x="10372750" y="3387868"/>
                <a:ext cx="367985" cy="58477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n-US" sz="3200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id="{A1C4F0E7-56F6-C777-78CD-0EF6C48CC9A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372750" y="3387868"/>
                <a:ext cx="367985" cy="584775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A20E76EB-EA56-CFB7-08B7-62F1D0482563}"/>
                  </a:ext>
                </a:extLst>
              </p:cNvPr>
              <p:cNvSpPr/>
              <p:nvPr/>
            </p:nvSpPr>
            <p:spPr>
              <a:xfrm>
                <a:off x="7135795" y="3795693"/>
                <a:ext cx="3745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𝑛</m:t>
                      </m:r>
                    </m:oMath>
                  </m:oMathPara>
                </a14:m>
                <a:endParaRPr lang="en-US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A20E76EB-EA56-CFB7-08B7-62F1D048256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35795" y="3795693"/>
                <a:ext cx="374590" cy="369332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" name="Rectangle 21">
            <a:extLst>
              <a:ext uri="{FF2B5EF4-FFF2-40B4-BE49-F238E27FC236}">
                <a16:creationId xmlns:a16="http://schemas.microsoft.com/office/drawing/2014/main" id="{049AAE01-079A-D530-AE3B-33886A1813EE}"/>
              </a:ext>
            </a:extLst>
          </p:cNvPr>
          <p:cNvSpPr/>
          <p:nvPr/>
        </p:nvSpPr>
        <p:spPr>
          <a:xfrm>
            <a:off x="9780434" y="2562194"/>
            <a:ext cx="398585" cy="3572109"/>
          </a:xfrm>
          <a:prstGeom prst="rect">
            <a:avLst/>
          </a:prstGeom>
          <a:noFill/>
          <a:ln w="57150"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Rectangle 23">
                <a:extLst>
                  <a:ext uri="{FF2B5EF4-FFF2-40B4-BE49-F238E27FC236}">
                    <a16:creationId xmlns:a16="http://schemas.microsoft.com/office/drawing/2014/main" id="{137D4458-3DA7-B80A-6532-C0601C2FBBD8}"/>
                  </a:ext>
                </a:extLst>
              </p:cNvPr>
              <p:cNvSpPr/>
              <p:nvPr/>
            </p:nvSpPr>
            <p:spPr>
              <a:xfrm>
                <a:off x="9848634" y="6336652"/>
                <a:ext cx="385041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US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24" name="Rectangle 23">
                <a:extLst>
                  <a:ext uri="{FF2B5EF4-FFF2-40B4-BE49-F238E27FC236}">
                    <a16:creationId xmlns:a16="http://schemas.microsoft.com/office/drawing/2014/main" id="{137D4458-3DA7-B80A-6532-C0601C2FBBD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48634" y="6336652"/>
                <a:ext cx="385041" cy="400110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Rectangle 26">
                <a:extLst>
                  <a:ext uri="{FF2B5EF4-FFF2-40B4-BE49-F238E27FC236}">
                    <a16:creationId xmlns:a16="http://schemas.microsoft.com/office/drawing/2014/main" id="{026D736A-C535-47A6-BBDE-C224F8C7B75D}"/>
                  </a:ext>
                </a:extLst>
              </p:cNvPr>
              <p:cNvSpPr/>
              <p:nvPr/>
            </p:nvSpPr>
            <p:spPr>
              <a:xfrm>
                <a:off x="9752689" y="3430142"/>
                <a:ext cx="507896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𝑏</m:t>
                      </m:r>
                    </m:oMath>
                  </m:oMathPara>
                </a14:m>
                <a:endParaRPr lang="en-US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27" name="Rectangle 26">
                <a:extLst>
                  <a:ext uri="{FF2B5EF4-FFF2-40B4-BE49-F238E27FC236}">
                    <a16:creationId xmlns:a16="http://schemas.microsoft.com/office/drawing/2014/main" id="{026D736A-C535-47A6-BBDE-C224F8C7B75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52689" y="3430142"/>
                <a:ext cx="507896" cy="584775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8" name="Rectangle 27">
            <a:extLst>
              <a:ext uri="{FF2B5EF4-FFF2-40B4-BE49-F238E27FC236}">
                <a16:creationId xmlns:a16="http://schemas.microsoft.com/office/drawing/2014/main" id="{0615BE8A-DD1E-7851-A8BC-10DA9565257E}"/>
              </a:ext>
            </a:extLst>
          </p:cNvPr>
          <p:cNvSpPr/>
          <p:nvPr/>
        </p:nvSpPr>
        <p:spPr>
          <a:xfrm>
            <a:off x="10342149" y="4594923"/>
            <a:ext cx="398585" cy="446861"/>
          </a:xfrm>
          <a:prstGeom prst="rect">
            <a:avLst/>
          </a:prstGeom>
          <a:noFill/>
          <a:ln w="57150"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Rectangle 28">
                <a:extLst>
                  <a:ext uri="{FF2B5EF4-FFF2-40B4-BE49-F238E27FC236}">
                    <a16:creationId xmlns:a16="http://schemas.microsoft.com/office/drawing/2014/main" id="{9741D705-3CBD-69E9-7E72-2B9E13EBFFE4}"/>
                  </a:ext>
                </a:extLst>
              </p:cNvPr>
              <p:cNvSpPr/>
              <p:nvPr/>
            </p:nvSpPr>
            <p:spPr>
              <a:xfrm>
                <a:off x="10312974" y="4633687"/>
                <a:ext cx="367985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−1</m:t>
                      </m:r>
                    </m:oMath>
                  </m:oMathPara>
                </a14:m>
                <a:endParaRPr lang="en-US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29" name="Rectangle 28">
                <a:extLst>
                  <a:ext uri="{FF2B5EF4-FFF2-40B4-BE49-F238E27FC236}">
                    <a16:creationId xmlns:a16="http://schemas.microsoft.com/office/drawing/2014/main" id="{9741D705-3CBD-69E9-7E72-2B9E13EBFFE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312974" y="4633687"/>
                <a:ext cx="367985" cy="369332"/>
              </a:xfrm>
              <a:prstGeom prst="rect">
                <a:avLst/>
              </a:prstGeom>
              <a:blipFill>
                <a:blip r:embed="rId18"/>
                <a:stretch>
                  <a:fillRect r="-28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476203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984B7A-8516-47FC-9176-8158CF0B5C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Regression and Subspace Embeddings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5255D49-9D60-44DD-910D-2EBD0529DEC9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690688"/>
                <a:ext cx="10515600" cy="4351338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sz="3200" b="0" dirty="0">
                    <a:solidFill>
                      <a:srgbClr val="00B050"/>
                    </a:solidFill>
                  </a:rPr>
                  <a:t>Recall</a:t>
                </a:r>
                <a:r>
                  <a:rPr lang="en-US" sz="3200" b="0" dirty="0"/>
                  <a:t>: Goal</a:t>
                </a:r>
                <a:r>
                  <a:rPr lang="en-US" sz="3200" dirty="0"/>
                  <a:t> is to find </a:t>
                </a:r>
                <a14:m>
                  <m:oMath xmlns:m="http://schemas.openxmlformats.org/officeDocument/2006/math"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sz="3200" dirty="0"/>
                  <a:t> that minimizes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d>
                          <m:dPr>
                            <m:begChr m:val="‖"/>
                            <m:endChr m:val="‖"/>
                            <m:ctrlP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𝐴𝑥</m:t>
                            </m:r>
                            <m: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𝑏</m:t>
                            </m:r>
                          </m:e>
                        </m:d>
                      </m:e>
                      <m:sub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endParaRPr lang="en-US" sz="3200" b="0" dirty="0"/>
              </a:p>
              <a:p>
                <a:pPr>
                  <a:buClr>
                    <a:schemeClr val="tx1"/>
                  </a:buClr>
                </a:pPr>
                <a:endParaRPr lang="en-US" sz="3200" dirty="0"/>
              </a:p>
              <a:p>
                <a:pPr>
                  <a:buClr>
                    <a:schemeClr val="tx1"/>
                  </a:buClr>
                </a:pPr>
                <a:endParaRPr lang="en-US" sz="3200" dirty="0"/>
              </a:p>
              <a:p>
                <a:pPr>
                  <a:buClr>
                    <a:schemeClr val="tx1"/>
                  </a:buClr>
                </a:pPr>
                <a:endParaRPr lang="en-US" sz="320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5255D49-9D60-44DD-910D-2EBD0529DEC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690688"/>
                <a:ext cx="10515600" cy="4351338"/>
              </a:xfrm>
              <a:blipFill>
                <a:blip r:embed="rId3"/>
                <a:stretch>
                  <a:fillRect l="-1333" t="-280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Rectangle 15">
            <a:extLst>
              <a:ext uri="{FF2B5EF4-FFF2-40B4-BE49-F238E27FC236}">
                <a16:creationId xmlns:a16="http://schemas.microsoft.com/office/drawing/2014/main" id="{E621B991-A913-1CC5-DBAE-CE6ECBD6521D}"/>
              </a:ext>
            </a:extLst>
          </p:cNvPr>
          <p:cNvSpPr/>
          <p:nvPr/>
        </p:nvSpPr>
        <p:spPr>
          <a:xfrm>
            <a:off x="7702559" y="2562194"/>
            <a:ext cx="2067907" cy="3572110"/>
          </a:xfrm>
          <a:prstGeom prst="rect">
            <a:avLst/>
          </a:prstGeom>
          <a:noFill/>
          <a:ln w="57150"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62B56464-CCFC-D472-2E24-A389AB6B0400}"/>
                  </a:ext>
                </a:extLst>
              </p:cNvPr>
              <p:cNvSpPr/>
              <p:nvPr/>
            </p:nvSpPr>
            <p:spPr>
              <a:xfrm>
                <a:off x="8643607" y="6336651"/>
                <a:ext cx="394210" cy="40011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𝑑</m:t>
                      </m:r>
                    </m:oMath>
                  </m:oMathPara>
                </a14:m>
                <a:endParaRPr lang="en-US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62B56464-CCFC-D472-2E24-A389AB6B040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43607" y="6336651"/>
                <a:ext cx="394210" cy="40011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Rectangle 17">
            <a:extLst>
              <a:ext uri="{FF2B5EF4-FFF2-40B4-BE49-F238E27FC236}">
                <a16:creationId xmlns:a16="http://schemas.microsoft.com/office/drawing/2014/main" id="{61F83620-BCD0-4214-AADE-F9311821D6F6}"/>
              </a:ext>
            </a:extLst>
          </p:cNvPr>
          <p:cNvSpPr/>
          <p:nvPr/>
        </p:nvSpPr>
        <p:spPr>
          <a:xfrm>
            <a:off x="10342150" y="2562194"/>
            <a:ext cx="398585" cy="2032729"/>
          </a:xfrm>
          <a:prstGeom prst="rect">
            <a:avLst/>
          </a:prstGeom>
          <a:noFill/>
          <a:ln w="57150"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Rectangle 18">
                <a:extLst>
                  <a:ext uri="{FF2B5EF4-FFF2-40B4-BE49-F238E27FC236}">
                    <a16:creationId xmlns:a16="http://schemas.microsoft.com/office/drawing/2014/main" id="{F8A3BD6B-02EE-E9F2-F13A-F7266EB6658A}"/>
                  </a:ext>
                </a:extLst>
              </p:cNvPr>
              <p:cNvSpPr/>
              <p:nvPr/>
            </p:nvSpPr>
            <p:spPr>
              <a:xfrm>
                <a:off x="8570029" y="3392780"/>
                <a:ext cx="541367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𝐴</m:t>
                      </m:r>
                    </m:oMath>
                  </m:oMathPara>
                </a14:m>
                <a:endParaRPr lang="en-US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19" name="Rectangle 18">
                <a:extLst>
                  <a:ext uri="{FF2B5EF4-FFF2-40B4-BE49-F238E27FC236}">
                    <a16:creationId xmlns:a16="http://schemas.microsoft.com/office/drawing/2014/main" id="{F8A3BD6B-02EE-E9F2-F13A-F7266EB6658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70029" y="3392780"/>
                <a:ext cx="541367" cy="58477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id="{A1C4F0E7-56F6-C777-78CD-0EF6C48CC9AB}"/>
                  </a:ext>
                </a:extLst>
              </p:cNvPr>
              <p:cNvSpPr/>
              <p:nvPr/>
            </p:nvSpPr>
            <p:spPr>
              <a:xfrm>
                <a:off x="10372750" y="3387868"/>
                <a:ext cx="367985" cy="58477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n-US" sz="3200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id="{A1C4F0E7-56F6-C777-78CD-0EF6C48CC9A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372750" y="3387868"/>
                <a:ext cx="367985" cy="584775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A20E76EB-EA56-CFB7-08B7-62F1D0482563}"/>
                  </a:ext>
                </a:extLst>
              </p:cNvPr>
              <p:cNvSpPr/>
              <p:nvPr/>
            </p:nvSpPr>
            <p:spPr>
              <a:xfrm>
                <a:off x="7135795" y="3795693"/>
                <a:ext cx="3745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𝑛</m:t>
                      </m:r>
                    </m:oMath>
                  </m:oMathPara>
                </a14:m>
                <a:endParaRPr lang="en-US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A20E76EB-EA56-CFB7-08B7-62F1D048256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35795" y="3795693"/>
                <a:ext cx="374590" cy="369332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" name="Rectangle 21">
            <a:extLst>
              <a:ext uri="{FF2B5EF4-FFF2-40B4-BE49-F238E27FC236}">
                <a16:creationId xmlns:a16="http://schemas.microsoft.com/office/drawing/2014/main" id="{049AAE01-079A-D530-AE3B-33886A1813EE}"/>
              </a:ext>
            </a:extLst>
          </p:cNvPr>
          <p:cNvSpPr/>
          <p:nvPr/>
        </p:nvSpPr>
        <p:spPr>
          <a:xfrm>
            <a:off x="9780434" y="2562194"/>
            <a:ext cx="398585" cy="3572109"/>
          </a:xfrm>
          <a:prstGeom prst="rect">
            <a:avLst/>
          </a:prstGeom>
          <a:noFill/>
          <a:ln w="57150"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Rectangle 23">
                <a:extLst>
                  <a:ext uri="{FF2B5EF4-FFF2-40B4-BE49-F238E27FC236}">
                    <a16:creationId xmlns:a16="http://schemas.microsoft.com/office/drawing/2014/main" id="{137D4458-3DA7-B80A-6532-C0601C2FBBD8}"/>
                  </a:ext>
                </a:extLst>
              </p:cNvPr>
              <p:cNvSpPr/>
              <p:nvPr/>
            </p:nvSpPr>
            <p:spPr>
              <a:xfrm>
                <a:off x="9848634" y="6336652"/>
                <a:ext cx="385041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US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24" name="Rectangle 23">
                <a:extLst>
                  <a:ext uri="{FF2B5EF4-FFF2-40B4-BE49-F238E27FC236}">
                    <a16:creationId xmlns:a16="http://schemas.microsoft.com/office/drawing/2014/main" id="{137D4458-3DA7-B80A-6532-C0601C2FBBD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48634" y="6336652"/>
                <a:ext cx="385041" cy="40011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Rectangle 26">
                <a:extLst>
                  <a:ext uri="{FF2B5EF4-FFF2-40B4-BE49-F238E27FC236}">
                    <a16:creationId xmlns:a16="http://schemas.microsoft.com/office/drawing/2014/main" id="{026D736A-C535-47A6-BBDE-C224F8C7B75D}"/>
                  </a:ext>
                </a:extLst>
              </p:cNvPr>
              <p:cNvSpPr/>
              <p:nvPr/>
            </p:nvSpPr>
            <p:spPr>
              <a:xfrm>
                <a:off x="9752689" y="3430142"/>
                <a:ext cx="507896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𝑏</m:t>
                      </m:r>
                    </m:oMath>
                  </m:oMathPara>
                </a14:m>
                <a:endParaRPr lang="en-US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27" name="Rectangle 26">
                <a:extLst>
                  <a:ext uri="{FF2B5EF4-FFF2-40B4-BE49-F238E27FC236}">
                    <a16:creationId xmlns:a16="http://schemas.microsoft.com/office/drawing/2014/main" id="{026D736A-C535-47A6-BBDE-C224F8C7B75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52689" y="3430142"/>
                <a:ext cx="507896" cy="584775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8" name="Rectangle 27">
            <a:extLst>
              <a:ext uri="{FF2B5EF4-FFF2-40B4-BE49-F238E27FC236}">
                <a16:creationId xmlns:a16="http://schemas.microsoft.com/office/drawing/2014/main" id="{0615BE8A-DD1E-7851-A8BC-10DA9565257E}"/>
              </a:ext>
            </a:extLst>
          </p:cNvPr>
          <p:cNvSpPr/>
          <p:nvPr/>
        </p:nvSpPr>
        <p:spPr>
          <a:xfrm>
            <a:off x="10342149" y="4594923"/>
            <a:ext cx="398585" cy="446861"/>
          </a:xfrm>
          <a:prstGeom prst="rect">
            <a:avLst/>
          </a:prstGeom>
          <a:noFill/>
          <a:ln w="57150"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Rectangle 28">
                <a:extLst>
                  <a:ext uri="{FF2B5EF4-FFF2-40B4-BE49-F238E27FC236}">
                    <a16:creationId xmlns:a16="http://schemas.microsoft.com/office/drawing/2014/main" id="{9741D705-3CBD-69E9-7E72-2B9E13EBFFE4}"/>
                  </a:ext>
                </a:extLst>
              </p:cNvPr>
              <p:cNvSpPr/>
              <p:nvPr/>
            </p:nvSpPr>
            <p:spPr>
              <a:xfrm>
                <a:off x="10312974" y="4633687"/>
                <a:ext cx="367985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−1</m:t>
                      </m:r>
                    </m:oMath>
                  </m:oMathPara>
                </a14:m>
                <a:endParaRPr lang="en-US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29" name="Rectangle 28">
                <a:extLst>
                  <a:ext uri="{FF2B5EF4-FFF2-40B4-BE49-F238E27FC236}">
                    <a16:creationId xmlns:a16="http://schemas.microsoft.com/office/drawing/2014/main" id="{9741D705-3CBD-69E9-7E72-2B9E13EBFFE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312974" y="4633687"/>
                <a:ext cx="367985" cy="369332"/>
              </a:xfrm>
              <a:prstGeom prst="rect">
                <a:avLst/>
              </a:prstGeom>
              <a:blipFill>
                <a:blip r:embed="rId10"/>
                <a:stretch>
                  <a:fillRect r="-28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7" name="Rectangle 36">
            <a:extLst>
              <a:ext uri="{FF2B5EF4-FFF2-40B4-BE49-F238E27FC236}">
                <a16:creationId xmlns:a16="http://schemas.microsoft.com/office/drawing/2014/main" id="{61867D72-3865-E884-043F-9C40CF51876E}"/>
              </a:ext>
            </a:extLst>
          </p:cNvPr>
          <p:cNvSpPr/>
          <p:nvPr/>
        </p:nvSpPr>
        <p:spPr>
          <a:xfrm>
            <a:off x="1387580" y="2562194"/>
            <a:ext cx="2476460" cy="3572110"/>
          </a:xfrm>
          <a:prstGeom prst="rect">
            <a:avLst/>
          </a:prstGeom>
          <a:noFill/>
          <a:ln w="57150"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8" name="Rectangle 37">
                <a:extLst>
                  <a:ext uri="{FF2B5EF4-FFF2-40B4-BE49-F238E27FC236}">
                    <a16:creationId xmlns:a16="http://schemas.microsoft.com/office/drawing/2014/main" id="{120D1F8E-30DF-A3CF-0B47-FD8E5435A77A}"/>
                  </a:ext>
                </a:extLst>
              </p:cNvPr>
              <p:cNvSpPr/>
              <p:nvPr/>
            </p:nvSpPr>
            <p:spPr>
              <a:xfrm>
                <a:off x="2328628" y="6336651"/>
                <a:ext cx="909522" cy="40011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𝑑</m:t>
                      </m:r>
                      <m:r>
                        <a:rPr lang="en-US" sz="20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+1</m:t>
                      </m:r>
                    </m:oMath>
                  </m:oMathPara>
                </a14:m>
                <a:endParaRPr lang="en-US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38" name="Rectangle 37">
                <a:extLst>
                  <a:ext uri="{FF2B5EF4-FFF2-40B4-BE49-F238E27FC236}">
                    <a16:creationId xmlns:a16="http://schemas.microsoft.com/office/drawing/2014/main" id="{120D1F8E-30DF-A3CF-0B47-FD8E5435A77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28628" y="6336651"/>
                <a:ext cx="909522" cy="400110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9" name="Rectangle 38">
            <a:extLst>
              <a:ext uri="{FF2B5EF4-FFF2-40B4-BE49-F238E27FC236}">
                <a16:creationId xmlns:a16="http://schemas.microsoft.com/office/drawing/2014/main" id="{E3F7FF07-6AD8-5E3E-C46E-0DFF9CB6C58E}"/>
              </a:ext>
            </a:extLst>
          </p:cNvPr>
          <p:cNvSpPr/>
          <p:nvPr/>
        </p:nvSpPr>
        <p:spPr>
          <a:xfrm>
            <a:off x="4027171" y="2562194"/>
            <a:ext cx="398585" cy="2479590"/>
          </a:xfrm>
          <a:prstGeom prst="rect">
            <a:avLst/>
          </a:prstGeom>
          <a:noFill/>
          <a:ln w="57150"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0" name="Rectangle 39">
                <a:extLst>
                  <a:ext uri="{FF2B5EF4-FFF2-40B4-BE49-F238E27FC236}">
                    <a16:creationId xmlns:a16="http://schemas.microsoft.com/office/drawing/2014/main" id="{6C0CF78C-4F44-0210-86EF-F67508834C6C}"/>
                  </a:ext>
                </a:extLst>
              </p:cNvPr>
              <p:cNvSpPr/>
              <p:nvPr/>
            </p:nvSpPr>
            <p:spPr>
              <a:xfrm>
                <a:off x="2255050" y="3392780"/>
                <a:ext cx="557973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𝐵</m:t>
                      </m:r>
                    </m:oMath>
                  </m:oMathPara>
                </a14:m>
                <a:endParaRPr lang="en-US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40" name="Rectangle 39">
                <a:extLst>
                  <a:ext uri="{FF2B5EF4-FFF2-40B4-BE49-F238E27FC236}">
                    <a16:creationId xmlns:a16="http://schemas.microsoft.com/office/drawing/2014/main" id="{6C0CF78C-4F44-0210-86EF-F67508834C6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55050" y="3392780"/>
                <a:ext cx="557973" cy="584775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1" name="Rectangle 40">
                <a:extLst>
                  <a:ext uri="{FF2B5EF4-FFF2-40B4-BE49-F238E27FC236}">
                    <a16:creationId xmlns:a16="http://schemas.microsoft.com/office/drawing/2014/main" id="{1BBDFDEA-CB9E-656E-5C31-D87C8521B52D}"/>
                  </a:ext>
                </a:extLst>
              </p:cNvPr>
              <p:cNvSpPr/>
              <p:nvPr/>
            </p:nvSpPr>
            <p:spPr>
              <a:xfrm>
                <a:off x="4057771" y="3387868"/>
                <a:ext cx="367985" cy="58477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</m:oMath>
                  </m:oMathPara>
                </a14:m>
                <a:endParaRPr lang="en-US" sz="3200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41" name="Rectangle 40">
                <a:extLst>
                  <a:ext uri="{FF2B5EF4-FFF2-40B4-BE49-F238E27FC236}">
                    <a16:creationId xmlns:a16="http://schemas.microsoft.com/office/drawing/2014/main" id="{1BBDFDEA-CB9E-656E-5C31-D87C8521B52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57771" y="3387868"/>
                <a:ext cx="367985" cy="584775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2" name="Rectangle 41">
                <a:extLst>
                  <a:ext uri="{FF2B5EF4-FFF2-40B4-BE49-F238E27FC236}">
                    <a16:creationId xmlns:a16="http://schemas.microsoft.com/office/drawing/2014/main" id="{B70C0DAE-21E4-F77A-8D81-CB6DDB7894FF}"/>
                  </a:ext>
                </a:extLst>
              </p:cNvPr>
              <p:cNvSpPr/>
              <p:nvPr/>
            </p:nvSpPr>
            <p:spPr>
              <a:xfrm>
                <a:off x="820816" y="3795693"/>
                <a:ext cx="3745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𝑛</m:t>
                      </m:r>
                    </m:oMath>
                  </m:oMathPara>
                </a14:m>
                <a:endParaRPr lang="en-US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42" name="Rectangle 41">
                <a:extLst>
                  <a:ext uri="{FF2B5EF4-FFF2-40B4-BE49-F238E27FC236}">
                    <a16:creationId xmlns:a16="http://schemas.microsoft.com/office/drawing/2014/main" id="{B70C0DAE-21E4-F77A-8D81-CB6DDB7894F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0816" y="3795693"/>
                <a:ext cx="374590" cy="369332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7210649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984B7A-8516-47FC-9176-8158CF0B5C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Regression and Subspace Embeddings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5255D49-9D60-44DD-910D-2EBD0529DEC9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690688"/>
                <a:ext cx="10515600" cy="4351338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sz="3200" b="0" dirty="0">
                    <a:solidFill>
                      <a:srgbClr val="00B050"/>
                    </a:solidFill>
                  </a:rPr>
                  <a:t>Recall</a:t>
                </a:r>
                <a:r>
                  <a:rPr lang="en-US" sz="3200" b="0" dirty="0"/>
                  <a:t>: Goal</a:t>
                </a:r>
                <a:r>
                  <a:rPr lang="en-US" sz="3200" dirty="0"/>
                  <a:t> is to find </a:t>
                </a:r>
                <a14:m>
                  <m:oMath xmlns:m="http://schemas.openxmlformats.org/officeDocument/2006/math"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sz="3200" dirty="0"/>
                  <a:t> that minimizes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d>
                          <m:dPr>
                            <m:begChr m:val="‖"/>
                            <m:endChr m:val="‖"/>
                            <m:ctrlP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𝐴𝑥</m:t>
                            </m:r>
                            <m: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𝑏</m:t>
                            </m:r>
                          </m:e>
                        </m:d>
                      </m:e>
                      <m:sub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endParaRPr lang="en-US" sz="3200" b="0" dirty="0"/>
              </a:p>
              <a:p>
                <a:pPr>
                  <a:buClr>
                    <a:schemeClr val="tx1"/>
                  </a:buClr>
                </a:pPr>
                <a:endParaRPr lang="en-US" sz="3200" dirty="0"/>
              </a:p>
              <a:p>
                <a:pPr>
                  <a:buClr>
                    <a:schemeClr val="tx1"/>
                  </a:buClr>
                </a:pPr>
                <a:endParaRPr lang="en-US" sz="3200" dirty="0"/>
              </a:p>
              <a:p>
                <a:pPr>
                  <a:buClr>
                    <a:schemeClr val="tx1"/>
                  </a:buClr>
                </a:pPr>
                <a:endParaRPr lang="en-US" sz="320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5255D49-9D60-44DD-910D-2EBD0529DEC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690688"/>
                <a:ext cx="10515600" cy="4351338"/>
              </a:xfrm>
              <a:blipFill>
                <a:blip r:embed="rId3"/>
                <a:stretch>
                  <a:fillRect l="-1333" t="-280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Rectangle 15">
            <a:extLst>
              <a:ext uri="{FF2B5EF4-FFF2-40B4-BE49-F238E27FC236}">
                <a16:creationId xmlns:a16="http://schemas.microsoft.com/office/drawing/2014/main" id="{E621B991-A913-1CC5-DBAE-CE6ECBD6521D}"/>
              </a:ext>
            </a:extLst>
          </p:cNvPr>
          <p:cNvSpPr/>
          <p:nvPr/>
        </p:nvSpPr>
        <p:spPr>
          <a:xfrm>
            <a:off x="7702559" y="2562194"/>
            <a:ext cx="2067907" cy="3572110"/>
          </a:xfrm>
          <a:prstGeom prst="rect">
            <a:avLst/>
          </a:prstGeom>
          <a:noFill/>
          <a:ln w="57150"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62B56464-CCFC-D472-2E24-A389AB6B0400}"/>
                  </a:ext>
                </a:extLst>
              </p:cNvPr>
              <p:cNvSpPr/>
              <p:nvPr/>
            </p:nvSpPr>
            <p:spPr>
              <a:xfrm>
                <a:off x="8643607" y="6336651"/>
                <a:ext cx="394210" cy="40011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𝑑</m:t>
                      </m:r>
                    </m:oMath>
                  </m:oMathPara>
                </a14:m>
                <a:endParaRPr lang="en-US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62B56464-CCFC-D472-2E24-A389AB6B040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43607" y="6336651"/>
                <a:ext cx="394210" cy="40011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Rectangle 17">
            <a:extLst>
              <a:ext uri="{FF2B5EF4-FFF2-40B4-BE49-F238E27FC236}">
                <a16:creationId xmlns:a16="http://schemas.microsoft.com/office/drawing/2014/main" id="{61F83620-BCD0-4214-AADE-F9311821D6F6}"/>
              </a:ext>
            </a:extLst>
          </p:cNvPr>
          <p:cNvSpPr/>
          <p:nvPr/>
        </p:nvSpPr>
        <p:spPr>
          <a:xfrm>
            <a:off x="10342150" y="2562194"/>
            <a:ext cx="398585" cy="2032729"/>
          </a:xfrm>
          <a:prstGeom prst="rect">
            <a:avLst/>
          </a:prstGeom>
          <a:noFill/>
          <a:ln w="57150"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Rectangle 18">
                <a:extLst>
                  <a:ext uri="{FF2B5EF4-FFF2-40B4-BE49-F238E27FC236}">
                    <a16:creationId xmlns:a16="http://schemas.microsoft.com/office/drawing/2014/main" id="{F8A3BD6B-02EE-E9F2-F13A-F7266EB6658A}"/>
                  </a:ext>
                </a:extLst>
              </p:cNvPr>
              <p:cNvSpPr/>
              <p:nvPr/>
            </p:nvSpPr>
            <p:spPr>
              <a:xfrm>
                <a:off x="8570029" y="3392780"/>
                <a:ext cx="541367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𝐴</m:t>
                      </m:r>
                    </m:oMath>
                  </m:oMathPara>
                </a14:m>
                <a:endParaRPr lang="en-US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19" name="Rectangle 18">
                <a:extLst>
                  <a:ext uri="{FF2B5EF4-FFF2-40B4-BE49-F238E27FC236}">
                    <a16:creationId xmlns:a16="http://schemas.microsoft.com/office/drawing/2014/main" id="{F8A3BD6B-02EE-E9F2-F13A-F7266EB6658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70029" y="3392780"/>
                <a:ext cx="541367" cy="58477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id="{A1C4F0E7-56F6-C777-78CD-0EF6C48CC9AB}"/>
                  </a:ext>
                </a:extLst>
              </p:cNvPr>
              <p:cNvSpPr/>
              <p:nvPr/>
            </p:nvSpPr>
            <p:spPr>
              <a:xfrm>
                <a:off x="10372750" y="3387868"/>
                <a:ext cx="367985" cy="58477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n-US" sz="3200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id="{A1C4F0E7-56F6-C777-78CD-0EF6C48CC9A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372750" y="3387868"/>
                <a:ext cx="367985" cy="584775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A20E76EB-EA56-CFB7-08B7-62F1D0482563}"/>
                  </a:ext>
                </a:extLst>
              </p:cNvPr>
              <p:cNvSpPr/>
              <p:nvPr/>
            </p:nvSpPr>
            <p:spPr>
              <a:xfrm>
                <a:off x="7135795" y="3795693"/>
                <a:ext cx="3745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𝑛</m:t>
                      </m:r>
                    </m:oMath>
                  </m:oMathPara>
                </a14:m>
                <a:endParaRPr lang="en-US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A20E76EB-EA56-CFB7-08B7-62F1D048256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35795" y="3795693"/>
                <a:ext cx="374590" cy="369332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" name="Rectangle 21">
            <a:extLst>
              <a:ext uri="{FF2B5EF4-FFF2-40B4-BE49-F238E27FC236}">
                <a16:creationId xmlns:a16="http://schemas.microsoft.com/office/drawing/2014/main" id="{049AAE01-079A-D530-AE3B-33886A1813EE}"/>
              </a:ext>
            </a:extLst>
          </p:cNvPr>
          <p:cNvSpPr/>
          <p:nvPr/>
        </p:nvSpPr>
        <p:spPr>
          <a:xfrm>
            <a:off x="9780434" y="2562194"/>
            <a:ext cx="398585" cy="3572109"/>
          </a:xfrm>
          <a:prstGeom prst="rect">
            <a:avLst/>
          </a:prstGeom>
          <a:noFill/>
          <a:ln w="57150"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Rectangle 23">
                <a:extLst>
                  <a:ext uri="{FF2B5EF4-FFF2-40B4-BE49-F238E27FC236}">
                    <a16:creationId xmlns:a16="http://schemas.microsoft.com/office/drawing/2014/main" id="{137D4458-3DA7-B80A-6532-C0601C2FBBD8}"/>
                  </a:ext>
                </a:extLst>
              </p:cNvPr>
              <p:cNvSpPr/>
              <p:nvPr/>
            </p:nvSpPr>
            <p:spPr>
              <a:xfrm>
                <a:off x="9848634" y="6336652"/>
                <a:ext cx="385041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US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24" name="Rectangle 23">
                <a:extLst>
                  <a:ext uri="{FF2B5EF4-FFF2-40B4-BE49-F238E27FC236}">
                    <a16:creationId xmlns:a16="http://schemas.microsoft.com/office/drawing/2014/main" id="{137D4458-3DA7-B80A-6532-C0601C2FBBD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48634" y="6336652"/>
                <a:ext cx="385041" cy="40011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Rectangle 26">
                <a:extLst>
                  <a:ext uri="{FF2B5EF4-FFF2-40B4-BE49-F238E27FC236}">
                    <a16:creationId xmlns:a16="http://schemas.microsoft.com/office/drawing/2014/main" id="{026D736A-C535-47A6-BBDE-C224F8C7B75D}"/>
                  </a:ext>
                </a:extLst>
              </p:cNvPr>
              <p:cNvSpPr/>
              <p:nvPr/>
            </p:nvSpPr>
            <p:spPr>
              <a:xfrm>
                <a:off x="9752689" y="3430142"/>
                <a:ext cx="507896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𝑏</m:t>
                      </m:r>
                    </m:oMath>
                  </m:oMathPara>
                </a14:m>
                <a:endParaRPr lang="en-US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27" name="Rectangle 26">
                <a:extLst>
                  <a:ext uri="{FF2B5EF4-FFF2-40B4-BE49-F238E27FC236}">
                    <a16:creationId xmlns:a16="http://schemas.microsoft.com/office/drawing/2014/main" id="{026D736A-C535-47A6-BBDE-C224F8C7B75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52689" y="3430142"/>
                <a:ext cx="507896" cy="584775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8" name="Rectangle 27">
            <a:extLst>
              <a:ext uri="{FF2B5EF4-FFF2-40B4-BE49-F238E27FC236}">
                <a16:creationId xmlns:a16="http://schemas.microsoft.com/office/drawing/2014/main" id="{0615BE8A-DD1E-7851-A8BC-10DA9565257E}"/>
              </a:ext>
            </a:extLst>
          </p:cNvPr>
          <p:cNvSpPr/>
          <p:nvPr/>
        </p:nvSpPr>
        <p:spPr>
          <a:xfrm>
            <a:off x="10342149" y="4594923"/>
            <a:ext cx="398585" cy="446861"/>
          </a:xfrm>
          <a:prstGeom prst="rect">
            <a:avLst/>
          </a:prstGeom>
          <a:noFill/>
          <a:ln w="57150"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Rectangle 28">
                <a:extLst>
                  <a:ext uri="{FF2B5EF4-FFF2-40B4-BE49-F238E27FC236}">
                    <a16:creationId xmlns:a16="http://schemas.microsoft.com/office/drawing/2014/main" id="{9741D705-3CBD-69E9-7E72-2B9E13EBFFE4}"/>
                  </a:ext>
                </a:extLst>
              </p:cNvPr>
              <p:cNvSpPr/>
              <p:nvPr/>
            </p:nvSpPr>
            <p:spPr>
              <a:xfrm>
                <a:off x="10312974" y="4633687"/>
                <a:ext cx="367985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−1</m:t>
                      </m:r>
                    </m:oMath>
                  </m:oMathPara>
                </a14:m>
                <a:endParaRPr lang="en-US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29" name="Rectangle 28">
                <a:extLst>
                  <a:ext uri="{FF2B5EF4-FFF2-40B4-BE49-F238E27FC236}">
                    <a16:creationId xmlns:a16="http://schemas.microsoft.com/office/drawing/2014/main" id="{9741D705-3CBD-69E9-7E72-2B9E13EBFFE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312974" y="4633687"/>
                <a:ext cx="367985" cy="369332"/>
              </a:xfrm>
              <a:prstGeom prst="rect">
                <a:avLst/>
              </a:prstGeom>
              <a:blipFill>
                <a:blip r:embed="rId10"/>
                <a:stretch>
                  <a:fillRect r="-28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7" name="Rectangle 36">
            <a:extLst>
              <a:ext uri="{FF2B5EF4-FFF2-40B4-BE49-F238E27FC236}">
                <a16:creationId xmlns:a16="http://schemas.microsoft.com/office/drawing/2014/main" id="{61867D72-3865-E884-043F-9C40CF51876E}"/>
              </a:ext>
            </a:extLst>
          </p:cNvPr>
          <p:cNvSpPr/>
          <p:nvPr/>
        </p:nvSpPr>
        <p:spPr>
          <a:xfrm>
            <a:off x="1387580" y="2562194"/>
            <a:ext cx="2476460" cy="3572110"/>
          </a:xfrm>
          <a:prstGeom prst="rect">
            <a:avLst/>
          </a:prstGeom>
          <a:noFill/>
          <a:ln w="57150"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8" name="Rectangle 37">
                <a:extLst>
                  <a:ext uri="{FF2B5EF4-FFF2-40B4-BE49-F238E27FC236}">
                    <a16:creationId xmlns:a16="http://schemas.microsoft.com/office/drawing/2014/main" id="{120D1F8E-30DF-A3CF-0B47-FD8E5435A77A}"/>
                  </a:ext>
                </a:extLst>
              </p:cNvPr>
              <p:cNvSpPr/>
              <p:nvPr/>
            </p:nvSpPr>
            <p:spPr>
              <a:xfrm>
                <a:off x="2328628" y="6336651"/>
                <a:ext cx="909522" cy="40011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𝑑</m:t>
                      </m:r>
                      <m:r>
                        <a:rPr lang="en-US" sz="20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+1</m:t>
                      </m:r>
                    </m:oMath>
                  </m:oMathPara>
                </a14:m>
                <a:endParaRPr lang="en-US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38" name="Rectangle 37">
                <a:extLst>
                  <a:ext uri="{FF2B5EF4-FFF2-40B4-BE49-F238E27FC236}">
                    <a16:creationId xmlns:a16="http://schemas.microsoft.com/office/drawing/2014/main" id="{120D1F8E-30DF-A3CF-0B47-FD8E5435A77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28628" y="6336651"/>
                <a:ext cx="909522" cy="400110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9" name="Rectangle 38">
            <a:extLst>
              <a:ext uri="{FF2B5EF4-FFF2-40B4-BE49-F238E27FC236}">
                <a16:creationId xmlns:a16="http://schemas.microsoft.com/office/drawing/2014/main" id="{E3F7FF07-6AD8-5E3E-C46E-0DFF9CB6C58E}"/>
              </a:ext>
            </a:extLst>
          </p:cNvPr>
          <p:cNvSpPr/>
          <p:nvPr/>
        </p:nvSpPr>
        <p:spPr>
          <a:xfrm>
            <a:off x="4027171" y="2562194"/>
            <a:ext cx="398585" cy="2479590"/>
          </a:xfrm>
          <a:prstGeom prst="rect">
            <a:avLst/>
          </a:prstGeom>
          <a:noFill/>
          <a:ln w="57150"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0" name="Rectangle 39">
                <a:extLst>
                  <a:ext uri="{FF2B5EF4-FFF2-40B4-BE49-F238E27FC236}">
                    <a16:creationId xmlns:a16="http://schemas.microsoft.com/office/drawing/2014/main" id="{6C0CF78C-4F44-0210-86EF-F67508834C6C}"/>
                  </a:ext>
                </a:extLst>
              </p:cNvPr>
              <p:cNvSpPr/>
              <p:nvPr/>
            </p:nvSpPr>
            <p:spPr>
              <a:xfrm>
                <a:off x="2255050" y="3392780"/>
                <a:ext cx="557973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𝐵</m:t>
                      </m:r>
                    </m:oMath>
                  </m:oMathPara>
                </a14:m>
                <a:endParaRPr lang="en-US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40" name="Rectangle 39">
                <a:extLst>
                  <a:ext uri="{FF2B5EF4-FFF2-40B4-BE49-F238E27FC236}">
                    <a16:creationId xmlns:a16="http://schemas.microsoft.com/office/drawing/2014/main" id="{6C0CF78C-4F44-0210-86EF-F67508834C6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55050" y="3392780"/>
                <a:ext cx="557973" cy="584775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1" name="Rectangle 40">
                <a:extLst>
                  <a:ext uri="{FF2B5EF4-FFF2-40B4-BE49-F238E27FC236}">
                    <a16:creationId xmlns:a16="http://schemas.microsoft.com/office/drawing/2014/main" id="{1BBDFDEA-CB9E-656E-5C31-D87C8521B52D}"/>
                  </a:ext>
                </a:extLst>
              </p:cNvPr>
              <p:cNvSpPr/>
              <p:nvPr/>
            </p:nvSpPr>
            <p:spPr>
              <a:xfrm>
                <a:off x="4057771" y="3387868"/>
                <a:ext cx="367985" cy="58477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</m:oMath>
                  </m:oMathPara>
                </a14:m>
                <a:endParaRPr lang="en-US" sz="3200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41" name="Rectangle 40">
                <a:extLst>
                  <a:ext uri="{FF2B5EF4-FFF2-40B4-BE49-F238E27FC236}">
                    <a16:creationId xmlns:a16="http://schemas.microsoft.com/office/drawing/2014/main" id="{1BBDFDEA-CB9E-656E-5C31-D87C8521B52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57771" y="3387868"/>
                <a:ext cx="367985" cy="584775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2" name="Rectangle 41">
                <a:extLst>
                  <a:ext uri="{FF2B5EF4-FFF2-40B4-BE49-F238E27FC236}">
                    <a16:creationId xmlns:a16="http://schemas.microsoft.com/office/drawing/2014/main" id="{B70C0DAE-21E4-F77A-8D81-CB6DDB7894FF}"/>
                  </a:ext>
                </a:extLst>
              </p:cNvPr>
              <p:cNvSpPr/>
              <p:nvPr/>
            </p:nvSpPr>
            <p:spPr>
              <a:xfrm>
                <a:off x="820816" y="3795693"/>
                <a:ext cx="3745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𝑛</m:t>
                      </m:r>
                    </m:oMath>
                  </m:oMathPara>
                </a14:m>
                <a:endParaRPr lang="en-US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42" name="Rectangle 41">
                <a:extLst>
                  <a:ext uri="{FF2B5EF4-FFF2-40B4-BE49-F238E27FC236}">
                    <a16:creationId xmlns:a16="http://schemas.microsoft.com/office/drawing/2014/main" id="{B70C0DAE-21E4-F77A-8D81-CB6DDB7894F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0816" y="3795693"/>
                <a:ext cx="374590" cy="369332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C43D5800-1E66-E648-2ECD-309C5D2C8DE6}"/>
                  </a:ext>
                </a:extLst>
              </p:cNvPr>
              <p:cNvSpPr txBox="1"/>
              <p:nvPr/>
            </p:nvSpPr>
            <p:spPr>
              <a:xfrm>
                <a:off x="3835140" y="5269616"/>
                <a:ext cx="3896320" cy="58477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20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d>
                            <m:dPr>
                              <m:begChr m:val="‖"/>
                              <m:endChr m:val="‖"/>
                              <m:ctrlP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𝐵𝑦</m:t>
                              </m:r>
                            </m:e>
                          </m:d>
                        </m:e>
                        <m:sub>
                          <m:r>
                            <a:rPr lang="en-US" sz="32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3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≈</m:t>
                      </m:r>
                      <m:sSub>
                        <m:sSubPr>
                          <m:ctrlPr>
                            <a:rPr lang="en-US" sz="320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d>
                            <m:dPr>
                              <m:begChr m:val="‖"/>
                              <m:endChr m:val="‖"/>
                              <m:ctrlP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𝐴𝑥</m:t>
                              </m:r>
                              <m: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</m:e>
                          </m:d>
                        </m:e>
                        <m:sub>
                          <m:r>
                            <a:rPr lang="en-US" sz="32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C43D5800-1E66-E648-2ECD-309C5D2C8DE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35140" y="5269616"/>
                <a:ext cx="3896320" cy="584775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8281508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984B7A-8516-47FC-9176-8158CF0B5C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Previously: Coreset Construction and Sampling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5255D49-9D60-44DD-910D-2EBD0529DEC9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sz="3200" dirty="0"/>
                  <a:t>Importance sampling only needs</a:t>
                </a:r>
                <a:r>
                  <a:rPr lang="en-US" sz="3200" dirty="0">
                    <a:solidFill>
                      <a:srgbClr val="C0000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𝑋</m:t>
                    </m:r>
                    <m:r>
                      <a:rPr lang="en-US" sz="3200" b="0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′</m:t>
                    </m:r>
                  </m:oMath>
                </a14:m>
                <a:r>
                  <a:rPr lang="en-US" sz="3200" dirty="0"/>
                  <a:t> to have size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𝑂</m:t>
                    </m:r>
                    <m:d>
                      <m:d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sSup>
                              <m:sSupPr>
                                <m:ctrlPr>
                                  <a:rPr lang="en-US" sz="32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32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𝜀</m:t>
                                </m:r>
                              </m:e>
                              <m:sup>
                                <m:r>
                                  <a:rPr lang="en-US" sz="32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den>
                        </m:f>
                      </m:e>
                    </m:d>
                  </m:oMath>
                </a14:m>
                <a:r>
                  <a:rPr lang="en-US" sz="3200" dirty="0"/>
                  <a:t> to achieve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1+</m:t>
                        </m:r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𝜀</m:t>
                        </m:r>
                      </m:e>
                    </m:d>
                  </m:oMath>
                </a14:m>
                <a:r>
                  <a:rPr lang="en-US" sz="3200" dirty="0"/>
                  <a:t>-approximation to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320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Cost</m:t>
                    </m:r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𝑋</m:t>
                    </m:r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𝐶</m:t>
                    </m:r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sz="3200" dirty="0"/>
              </a:p>
              <a:p>
                <a:pPr>
                  <a:buClr>
                    <a:schemeClr val="tx1"/>
                  </a:buClr>
                </a:pPr>
                <a:r>
                  <a:rPr lang="en-US" sz="3200" dirty="0"/>
                  <a:t>To handle all possible sets of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US" sz="3200" dirty="0"/>
                  <a:t> centers:</a:t>
                </a:r>
              </a:p>
              <a:p>
                <a:pPr lvl="1">
                  <a:buClr>
                    <a:schemeClr val="tx1"/>
                  </a:buClr>
                </a:pPr>
                <a:r>
                  <a:rPr lang="en-US" sz="3200" dirty="0"/>
                  <a:t>Need to sample each point </a:t>
                </a:r>
                <a14:m>
                  <m:oMath xmlns:m="http://schemas.openxmlformats.org/officeDocument/2006/math"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sz="3200" dirty="0"/>
                  <a:t> with probability </a:t>
                </a:r>
                <a14:m>
                  <m:oMath xmlns:m="http://schemas.openxmlformats.org/officeDocument/2006/math">
                    <m:limLow>
                      <m:limLow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limLowPr>
                      <m:e>
                        <m:r>
                          <m:rPr>
                            <m:sty m:val="p"/>
                          </m:rPr>
                          <a:rPr lang="en-US" sz="3200" b="0" i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max</m:t>
                        </m:r>
                      </m:e>
                      <m:lim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𝐶</m:t>
                        </m:r>
                      </m:lim>
                    </m:limLow>
                    <m:f>
                      <m:fPr>
                        <m:ctrlPr>
                          <a:rPr lang="en-US" sz="320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sz="320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Cost</m:t>
                        </m:r>
                        <m:d>
                          <m:dPr>
                            <m:ctrlPr>
                              <a:rPr lang="en-US" sz="320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320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sz="320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en-US" sz="320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𝐶</m:t>
                            </m:r>
                          </m:e>
                        </m:d>
                      </m:num>
                      <m:den>
                        <m:r>
                          <m:rPr>
                            <m:sty m:val="p"/>
                          </m:r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Cost</m:t>
                        </m:r>
                        <m:d>
                          <m:dPr>
                            <m:ctrlP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𝑋</m:t>
                            </m:r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𝐶</m:t>
                            </m:r>
                          </m:e>
                        </m:d>
                      </m:den>
                    </m:f>
                  </m:oMath>
                </a14:m>
                <a:r>
                  <a:rPr lang="en-US" sz="3200" dirty="0"/>
                  <a:t> instead of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sz="320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Cost</m:t>
                        </m:r>
                        <m:d>
                          <m:dPr>
                            <m:ctrlP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𝐶</m:t>
                            </m:r>
                          </m:e>
                        </m:d>
                      </m:num>
                      <m:den>
                        <m:r>
                          <m:rPr>
                            <m:sty m:val="p"/>
                          </m:rPr>
                          <a:rPr lang="en-US" sz="320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Cost</m:t>
                        </m:r>
                        <m:d>
                          <m:dPr>
                            <m:ctrlP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𝑋</m:t>
                            </m:r>
                            <m: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𝐶</m:t>
                            </m:r>
                          </m:e>
                        </m:d>
                      </m:den>
                    </m:f>
                  </m:oMath>
                </a14:m>
                <a:endParaRPr lang="en-US" sz="3200" dirty="0"/>
              </a:p>
              <a:p>
                <a:pPr lvl="1">
                  <a:buClr>
                    <a:schemeClr val="tx1"/>
                  </a:buClr>
                </a:pPr>
                <a:r>
                  <a:rPr lang="en-US" sz="3200" dirty="0"/>
                  <a:t>Need to union bound over a net of all possible sets of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US" sz="3200" dirty="0"/>
                  <a:t> centers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5255D49-9D60-44DD-910D-2EBD0529DEC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1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BD4FED54-7A75-F056-4896-20815D818F4E}"/>
                  </a:ext>
                </a:extLst>
              </p:cNvPr>
              <p:cNvSpPr txBox="1"/>
              <p:nvPr/>
            </p:nvSpPr>
            <p:spPr>
              <a:xfrm>
                <a:off x="6006352" y="5651426"/>
                <a:ext cx="4356847" cy="84144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sz="2800" b="0" dirty="0">
                    <a:solidFill>
                      <a:srgbClr val="FF0000"/>
                    </a:solidFill>
                  </a:rPr>
                  <a:t>Net with size</a:t>
                </a:r>
                <a:r>
                  <a:rPr lang="en-US" sz="2800" b="0" dirty="0">
                    <a:solidFill>
                      <a:srgbClr val="C00000"/>
                    </a:solidFill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28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US" sz="28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sz="28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  <m:r>
                                  <m:rPr>
                                    <m:sty m:val="p"/>
                                  </m:rPr>
                                  <a:rPr lang="en-US" sz="2800" b="0" i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Δ</m:t>
                                </m:r>
                              </m:num>
                              <m:den>
                                <m:r>
                                  <a:rPr lang="en-US" sz="28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𝜀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𝑂</m:t>
                        </m:r>
                        <m: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𝑘𝑑</m:t>
                        </m:r>
                        <m: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sup>
                    </m:sSup>
                  </m:oMath>
                </a14:m>
                <a:endParaRPr lang="en-US" sz="28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BD4FED54-7A75-F056-4896-20815D818F4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06352" y="5651426"/>
                <a:ext cx="4356847" cy="841449"/>
              </a:xfrm>
              <a:prstGeom prst="rect">
                <a:avLst/>
              </a:prstGeom>
              <a:blipFill>
                <a:blip r:embed="rId4"/>
                <a:stretch>
                  <a:fillRect l="-2797" b="-797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699AA723-ECFC-41B1-B8C3-27B1281526DC}"/>
              </a:ext>
            </a:extLst>
          </p:cNvPr>
          <p:cNvCxnSpPr>
            <a:cxnSpLocks/>
          </p:cNvCxnSpPr>
          <p:nvPr/>
        </p:nvCxnSpPr>
        <p:spPr>
          <a:xfrm flipV="1">
            <a:off x="7082118" y="5262282"/>
            <a:ext cx="0" cy="654424"/>
          </a:xfrm>
          <a:prstGeom prst="straightConnector1">
            <a:avLst/>
          </a:prstGeom>
          <a:ln w="381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1716378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984B7A-8516-47FC-9176-8158CF0B5C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Previously: Sensitivity Sampling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5255D49-9D60-44DD-910D-2EBD0529DEC9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sz="3200" dirty="0"/>
                  <a:t>The quantity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𝑠</m:t>
                    </m:r>
                    <m:d>
                      <m:d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limLow>
                      <m:limLow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limLowPr>
                      <m:e>
                        <m:r>
                          <m:rPr>
                            <m:sty m:val="p"/>
                          </m:rPr>
                          <a:rPr lang="en-US" sz="3200" b="0" i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max</m:t>
                        </m:r>
                      </m:e>
                      <m:lim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𝐶</m:t>
                        </m:r>
                      </m:lim>
                    </m:limLow>
                    <m:f>
                      <m:fPr>
                        <m:ctrlPr>
                          <a:rPr lang="en-US" sz="320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sz="320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Cost</m:t>
                        </m:r>
                        <m:d>
                          <m:dPr>
                            <m:ctrlPr>
                              <a:rPr lang="en-US" sz="320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320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sz="320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en-US" sz="320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𝐶</m:t>
                            </m:r>
                          </m:e>
                        </m:d>
                      </m:num>
                      <m:den>
                        <m:r>
                          <m:rPr>
                            <m:sty m:val="p"/>
                          </m:r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Cost</m:t>
                        </m:r>
                        <m:d>
                          <m:dPr>
                            <m:ctrlP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𝑋</m:t>
                            </m:r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𝐶</m:t>
                            </m:r>
                          </m:e>
                        </m:d>
                      </m:den>
                    </m:f>
                  </m:oMath>
                </a14:m>
                <a:r>
                  <a:rPr lang="en-US" sz="3200" dirty="0"/>
                  <a:t> is called the </a:t>
                </a:r>
                <a:r>
                  <a:rPr lang="en-US" sz="3200" i="1" dirty="0">
                    <a:solidFill>
                      <a:srgbClr val="00B050"/>
                    </a:solidFill>
                  </a:rPr>
                  <a:t>sensitivity</a:t>
                </a:r>
                <a:r>
                  <a:rPr lang="en-US" sz="3200" dirty="0"/>
                  <a:t> of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sz="3200" dirty="0"/>
                  <a:t> and intuitively measures how “important” the point </a:t>
                </a:r>
                <a14:m>
                  <m:oMath xmlns:m="http://schemas.openxmlformats.org/officeDocument/2006/math"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sz="3200" dirty="0"/>
                  <a:t> is</a:t>
                </a:r>
              </a:p>
              <a:p>
                <a:pPr>
                  <a:buClr>
                    <a:schemeClr val="tx1"/>
                  </a:buClr>
                </a:pPr>
                <a:endParaRPr lang="en-US" sz="3200" dirty="0"/>
              </a:p>
              <a:p>
                <a:pPr>
                  <a:buClr>
                    <a:schemeClr val="tx1"/>
                  </a:buClr>
                </a:pPr>
                <a:r>
                  <a:rPr lang="en-US" sz="3200" dirty="0"/>
                  <a:t>The </a:t>
                </a:r>
                <a:r>
                  <a:rPr lang="en-US" sz="3200" i="1" dirty="0">
                    <a:solidFill>
                      <a:srgbClr val="00B050"/>
                    </a:solidFill>
                  </a:rPr>
                  <a:t>total sensitivity</a:t>
                </a:r>
                <a:r>
                  <a:rPr lang="en-US" sz="3200" dirty="0"/>
                  <a:t> of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𝑋</m:t>
                    </m:r>
                  </m:oMath>
                </a14:m>
                <a:r>
                  <a:rPr lang="en-US" sz="3200" dirty="0"/>
                  <a:t> is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supHide m:val="on"/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∈</m:t>
                        </m:r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</m:sub>
                      <m:sup/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𝑠</m:t>
                        </m:r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e>
                    </m:nary>
                  </m:oMath>
                </a14:m>
                <a:r>
                  <a:rPr lang="en-US" sz="3200" dirty="0"/>
                  <a:t> and quantifies how many points will be sampled into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𝑋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′</m:t>
                    </m:r>
                  </m:oMath>
                </a14:m>
                <a:r>
                  <a:rPr lang="en-US" sz="3200" dirty="0"/>
                  <a:t> through importance/sensitivity sampling (before the union bound)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5255D49-9D60-44DD-910D-2EBD0529DEC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1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5270890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984B7A-8516-47FC-9176-8158CF0B5C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Previously: Sensitivity Sampling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5255D49-9D60-44DD-910D-2EBD0529DEC9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sz="3200" b="0" dirty="0">
                    <a:solidFill>
                      <a:srgbClr val="00B050"/>
                    </a:solidFill>
                  </a:rPr>
                  <a:t>Recall</a:t>
                </a:r>
                <a:r>
                  <a:rPr lang="en-US" sz="3200" b="0" dirty="0"/>
                  <a:t>:</a:t>
                </a:r>
                <a:r>
                  <a:rPr lang="en-US" sz="3200" b="0" dirty="0">
                    <a:solidFill>
                      <a:srgbClr val="C0000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𝑘𝑑</m:t>
                        </m:r>
                      </m:num>
                      <m:den>
                        <m:sSup>
                          <m:sSupPr>
                            <m:ctrlP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𝜀</m:t>
                            </m:r>
                          </m:e>
                          <m:sup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⋅</m:t>
                    </m:r>
                    <m:func>
                      <m:func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3200" b="0" i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log</m:t>
                        </m:r>
                      </m:fName>
                      <m:e>
                        <m:f>
                          <m:fPr>
                            <m:ctrlP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  <m:r>
                              <m:rPr>
                                <m:sty m:val="p"/>
                              </m:rPr>
                              <a:rPr lang="en-US" sz="3200" b="0" i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Δ</m:t>
                            </m:r>
                          </m:num>
                          <m:den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𝜀</m:t>
                            </m:r>
                          </m:den>
                        </m:f>
                      </m:e>
                    </m:func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⋅</m:t>
                    </m:r>
                    <m:nary>
                      <m:naryPr>
                        <m:chr m:val="∑"/>
                        <m:supHide m:val="on"/>
                        <m:ctrlP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∈</m:t>
                        </m:r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</m:sub>
                      <m:sup/>
                      <m:e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𝑠</m:t>
                        </m:r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e>
                    </m:nary>
                  </m:oMath>
                </a14:m>
                <a:r>
                  <a:rPr lang="en-US" sz="3200" dirty="0"/>
                  <a:t> points sampled</a:t>
                </a:r>
              </a:p>
              <a:p>
                <a:pPr>
                  <a:buClr>
                    <a:schemeClr val="tx1"/>
                  </a:buClr>
                </a:pPr>
                <a14:m>
                  <m:oMath xmlns:m="http://schemas.openxmlformats.org/officeDocument/2006/math">
                    <m:nary>
                      <m:naryPr>
                        <m:chr m:val="∑"/>
                        <m:supHide m:val="on"/>
                        <m:ctrlP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∈</m:t>
                        </m:r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</m:sub>
                      <m:sup/>
                      <m:e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𝑠</m:t>
                        </m:r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e>
                    </m:nary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𝑂</m:t>
                        </m:r>
                      </m:e>
                      <m:sub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𝑧</m:t>
                        </m:r>
                      </m:sub>
                    </m:sSub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sz="3200" dirty="0">
                  <a:solidFill>
                    <a:srgbClr val="00B050"/>
                  </a:solidFill>
                </a:endParaRPr>
              </a:p>
              <a:p>
                <a:pPr>
                  <a:buClr>
                    <a:schemeClr val="tx1"/>
                  </a:buClr>
                </a:pPr>
                <a:endParaRPr lang="en-US" sz="3200" dirty="0">
                  <a:solidFill>
                    <a:srgbClr val="00B050"/>
                  </a:solidFill>
                </a:endParaRPr>
              </a:p>
              <a:p>
                <a:pPr>
                  <a:buClr>
                    <a:schemeClr val="tx1"/>
                  </a:buClr>
                </a:pPr>
                <a:r>
                  <a:rPr lang="en-US" sz="3200" dirty="0"/>
                  <a:t>In total, roughly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𝑘</m:t>
                            </m:r>
                          </m:e>
                          <m:sup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𝑑</m:t>
                        </m:r>
                      </m:num>
                      <m:den>
                        <m:sSup>
                          <m:sSupPr>
                            <m:ctrlP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𝜀</m:t>
                            </m:r>
                          </m:e>
                          <m:sup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⋅</m:t>
                    </m:r>
                    <m:func>
                      <m:func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3200" b="0" i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log</m:t>
                        </m:r>
                      </m:fName>
                      <m:e>
                        <m:f>
                          <m:fPr>
                            <m:ctrlP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  <m:r>
                              <m:rPr>
                                <m:sty m:val="p"/>
                              </m:rPr>
                              <a:rPr lang="en-US" sz="3200" b="0" i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Δ</m:t>
                            </m:r>
                          </m:num>
                          <m:den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𝜀</m:t>
                            </m:r>
                          </m:den>
                        </m:f>
                      </m:e>
                    </m:func>
                  </m:oMath>
                </a14:m>
                <a:r>
                  <a:rPr lang="en-US" sz="3200" dirty="0"/>
                  <a:t> points sampled in expectation</a:t>
                </a:r>
                <a:endParaRPr lang="en-US" sz="3200" dirty="0">
                  <a:solidFill>
                    <a:srgbClr val="00B050"/>
                  </a:solidFill>
                </a:endParaRP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5255D49-9D60-44DD-910D-2EBD0529DEC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1333" t="-28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2040011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984B7A-8516-47FC-9176-8158CF0B5C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Subspace Embedding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97251281-E2E9-410D-9DDA-112FC4F2414F}"/>
                  </a:ext>
                </a:extLst>
              </p:cNvPr>
              <p:cNvSpPr/>
              <p:nvPr/>
            </p:nvSpPr>
            <p:spPr>
              <a:xfrm>
                <a:off x="3986074" y="3333727"/>
                <a:ext cx="7751103" cy="52322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sz="2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1−</m:t>
                          </m:r>
                          <m:r>
                            <a:rPr lang="en-US" sz="2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𝜀</m:t>
                          </m:r>
                        </m:e>
                      </m:d>
                      <m:sSub>
                        <m:sSubPr>
                          <m:ctrlPr>
                            <a:rPr lang="en-US" sz="2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d>
                            <m:dPr>
                              <m:begChr m:val="‖"/>
                              <m:endChr m:val="‖"/>
                              <m:ctrlPr>
                                <a:rPr lang="en-US" sz="2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𝐴𝑥</m:t>
                              </m:r>
                            </m:e>
                          </m:d>
                        </m:e>
                        <m:sub>
                          <m:r>
                            <a:rPr lang="en-US" sz="2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≤</m:t>
                      </m:r>
                      <m:sSub>
                        <m:sSubPr>
                          <m:ctrlPr>
                            <a:rPr lang="en-US" sz="2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d>
                            <m:dPr>
                              <m:begChr m:val="‖"/>
                              <m:endChr m:val="‖"/>
                              <m:ctrlPr>
                                <a:rPr lang="en-US" sz="2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𝑀𝑥</m:t>
                              </m:r>
                            </m:e>
                          </m:d>
                        </m:e>
                        <m:sub>
                          <m:r>
                            <a:rPr lang="en-US" sz="2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≤</m:t>
                      </m:r>
                      <m:d>
                        <m:dPr>
                          <m:ctrlPr>
                            <a:rPr lang="en-US" sz="2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1+</m:t>
                          </m:r>
                          <m:r>
                            <a:rPr lang="en-US" sz="2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𝜀</m:t>
                          </m:r>
                        </m:e>
                      </m:d>
                      <m:sSub>
                        <m:sSubPr>
                          <m:ctrlPr>
                            <a:rPr lang="en-US" sz="2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d>
                            <m:dPr>
                              <m:begChr m:val="‖"/>
                              <m:endChr m:val="‖"/>
                              <m:ctrlPr>
                                <a:rPr lang="en-US" sz="2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𝐴𝑥</m:t>
                              </m:r>
                            </m:e>
                          </m:d>
                        </m:e>
                        <m:sub>
                          <m:r>
                            <a:rPr lang="en-US" sz="2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97251281-E2E9-410D-9DDA-112FC4F2414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86074" y="3333727"/>
                <a:ext cx="7751103" cy="52322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Content Placeholder 2">
                <a:extLst>
                  <a:ext uri="{FF2B5EF4-FFF2-40B4-BE49-F238E27FC236}">
                    <a16:creationId xmlns:a16="http://schemas.microsoft.com/office/drawing/2014/main" id="{7FAFF05D-9B00-4B1A-A888-E353C11CAA78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3986074" y="1825625"/>
                <a:ext cx="7367726" cy="4667250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dirty="0">
                    <a:solidFill>
                      <a:srgbClr val="00B050"/>
                    </a:solidFill>
                  </a:rPr>
                  <a:t>Subspace embedding</a:t>
                </a:r>
                <a:r>
                  <a:rPr lang="en-US" dirty="0"/>
                  <a:t>: Given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𝜀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&gt;0</m:t>
                    </m:r>
                  </m:oMath>
                </a14:m>
                <a:r>
                  <a:rPr lang="en-US" dirty="0"/>
                  <a:t> and </a:t>
                </a:r>
                <a14:m>
                  <m:oMath xmlns:m="http://schemas.openxmlformats.org/officeDocument/2006/math">
                    <m:r>
                      <a:rPr lang="en-US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∈</m:t>
                    </m:r>
                    <m:sSup>
                      <m:sSupPr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ℝ</m:t>
                        </m:r>
                      </m:e>
                      <m:sup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×</m:t>
                        </m:r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𝑑</m:t>
                        </m:r>
                      </m:sup>
                    </m:sSup>
                  </m:oMath>
                </a14:m>
                <a:r>
                  <a:rPr lang="en-US" dirty="0"/>
                  <a:t>, find matrix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𝑀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∈</m:t>
                    </m:r>
                    <m:sSup>
                      <m:sSup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ℝ</m:t>
                        </m:r>
                      </m:e>
                      <m:sup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𝑚</m:t>
                        </m:r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×</m:t>
                        </m:r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𝑑</m:t>
                        </m:r>
                      </m:sup>
                    </m:sSup>
                  </m:oMath>
                </a14:m>
                <a:r>
                  <a:rPr lang="en-US" dirty="0"/>
                  <a:t> with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≪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dirty="0"/>
                  <a:t>, such that for </a:t>
                </a:r>
                <a:r>
                  <a:rPr lang="en-US" i="1" dirty="0">
                    <a:solidFill>
                      <a:srgbClr val="7030A0"/>
                    </a:solidFill>
                  </a:rPr>
                  <a:t>every</a:t>
                </a:r>
                <a:r>
                  <a:rPr lang="en-US" i="1" dirty="0"/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∈</m:t>
                    </m:r>
                    <m:sSup>
                      <m:sSupPr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ℝ</m:t>
                        </m:r>
                      </m:e>
                      <m:sup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𝑑</m:t>
                        </m:r>
                      </m:sup>
                    </m:sSup>
                  </m:oMath>
                </a14:m>
                <a:r>
                  <a:rPr lang="en-US" dirty="0"/>
                  <a:t>,</a:t>
                </a:r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8" name="Content Placeholder 2">
                <a:extLst>
                  <a:ext uri="{FF2B5EF4-FFF2-40B4-BE49-F238E27FC236}">
                    <a16:creationId xmlns:a16="http://schemas.microsoft.com/office/drawing/2014/main" id="{7FAFF05D-9B00-4B1A-A888-E353C11CAA7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986074" y="1825625"/>
                <a:ext cx="7367726" cy="4667250"/>
              </a:xfrm>
              <a:blipFill>
                <a:blip r:embed="rId3"/>
                <a:stretch>
                  <a:fillRect l="-1489" t="-2089" r="-231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Rectangle 4">
            <a:extLst>
              <a:ext uri="{FF2B5EF4-FFF2-40B4-BE49-F238E27FC236}">
                <a16:creationId xmlns:a16="http://schemas.microsoft.com/office/drawing/2014/main" id="{7EB5C823-3983-4C5C-83E7-D8CC0D6C92B7}"/>
              </a:ext>
            </a:extLst>
          </p:cNvPr>
          <p:cNvSpPr/>
          <p:nvPr/>
        </p:nvSpPr>
        <p:spPr>
          <a:xfrm>
            <a:off x="872024" y="1923279"/>
            <a:ext cx="2067907" cy="3572110"/>
          </a:xfrm>
          <a:prstGeom prst="rect">
            <a:avLst/>
          </a:prstGeom>
          <a:noFill/>
          <a:ln w="57150"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14E514E6-5229-4F78-A599-0383CCCB4707}"/>
                  </a:ext>
                </a:extLst>
              </p:cNvPr>
              <p:cNvSpPr/>
              <p:nvPr/>
            </p:nvSpPr>
            <p:spPr>
              <a:xfrm>
                <a:off x="1813072" y="5697736"/>
                <a:ext cx="394210" cy="40011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𝑑</m:t>
                      </m:r>
                    </m:oMath>
                  </m:oMathPara>
                </a14:m>
                <a:endParaRPr lang="en-US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14E514E6-5229-4F78-A599-0383CCCB470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13072" y="5697736"/>
                <a:ext cx="394210" cy="40011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Rectangle 8">
            <a:extLst>
              <a:ext uri="{FF2B5EF4-FFF2-40B4-BE49-F238E27FC236}">
                <a16:creationId xmlns:a16="http://schemas.microsoft.com/office/drawing/2014/main" id="{43A87E7B-2884-4F34-B0C4-46A53A4636B2}"/>
              </a:ext>
            </a:extLst>
          </p:cNvPr>
          <p:cNvSpPr/>
          <p:nvPr/>
        </p:nvSpPr>
        <p:spPr>
          <a:xfrm>
            <a:off x="3158299" y="1926823"/>
            <a:ext cx="398585" cy="2032729"/>
          </a:xfrm>
          <a:prstGeom prst="rect">
            <a:avLst/>
          </a:prstGeom>
          <a:noFill/>
          <a:ln w="57150"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AC5F12C4-F816-4AA2-8782-D3DA88268FA1}"/>
                  </a:ext>
                </a:extLst>
              </p:cNvPr>
              <p:cNvSpPr/>
              <p:nvPr/>
            </p:nvSpPr>
            <p:spPr>
              <a:xfrm>
                <a:off x="1739494" y="2753865"/>
                <a:ext cx="541367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𝐴</m:t>
                      </m:r>
                    </m:oMath>
                  </m:oMathPara>
                </a14:m>
                <a:endParaRPr lang="en-US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AC5F12C4-F816-4AA2-8782-D3DA88268FA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39494" y="2753865"/>
                <a:ext cx="541367" cy="58477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31A32533-50D8-4742-900A-C968A0A10E0A}"/>
                  </a:ext>
                </a:extLst>
              </p:cNvPr>
              <p:cNvSpPr/>
              <p:nvPr/>
            </p:nvSpPr>
            <p:spPr>
              <a:xfrm>
                <a:off x="3148331" y="2748952"/>
                <a:ext cx="367985" cy="58477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n-US" sz="3200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31A32533-50D8-4742-900A-C968A0A10E0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48331" y="2748952"/>
                <a:ext cx="367985" cy="584775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E4964515-E984-474F-BDF9-110412973156}"/>
                  </a:ext>
                </a:extLst>
              </p:cNvPr>
              <p:cNvSpPr/>
              <p:nvPr/>
            </p:nvSpPr>
            <p:spPr>
              <a:xfrm>
                <a:off x="305260" y="3156778"/>
                <a:ext cx="3745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𝑛</m:t>
                      </m:r>
                    </m:oMath>
                  </m:oMathPara>
                </a14:m>
                <a:endParaRPr lang="en-US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E4964515-E984-474F-BDF9-11041297315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5260" y="3156778"/>
                <a:ext cx="374590" cy="369332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9428590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984B7A-8516-47FC-9176-8158CF0B5C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Subspace Embedding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97251281-E2E9-410D-9DDA-112FC4F2414F}"/>
                  </a:ext>
                </a:extLst>
              </p:cNvPr>
              <p:cNvSpPr/>
              <p:nvPr/>
            </p:nvSpPr>
            <p:spPr>
              <a:xfrm>
                <a:off x="3986074" y="3333727"/>
                <a:ext cx="7751103" cy="52899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sz="2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1−</m:t>
                          </m:r>
                          <m:r>
                            <a:rPr lang="en-US" sz="2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𝜀</m:t>
                          </m:r>
                        </m:e>
                      </m:d>
                      <m:sSubSup>
                        <m:sSubSupPr>
                          <m:ctrlPr>
                            <a:rPr lang="en-US" sz="2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d>
                            <m:dPr>
                              <m:begChr m:val="‖"/>
                              <m:endChr m:val="‖"/>
                              <m:ctrlPr>
                                <a:rPr lang="en-US" sz="2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𝐴𝑥</m:t>
                              </m:r>
                            </m:e>
                          </m:d>
                        </m:e>
                        <m:sub>
                          <m:r>
                            <a:rPr lang="en-US" sz="2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  <m:sup>
                          <m:r>
                            <a:rPr lang="en-US" sz="2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bSup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≤</m:t>
                      </m:r>
                      <m:sSubSup>
                        <m:sSubSupPr>
                          <m:ctrlPr>
                            <a:rPr lang="en-US" sz="2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d>
                            <m:dPr>
                              <m:begChr m:val="‖"/>
                              <m:endChr m:val="‖"/>
                              <m:ctrlPr>
                                <a:rPr lang="en-US" sz="2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𝑀𝑥</m:t>
                              </m:r>
                            </m:e>
                          </m:d>
                        </m:e>
                        <m:sub>
                          <m:r>
                            <a:rPr lang="en-US" sz="2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  <m:sup>
                          <m:r>
                            <a:rPr lang="en-US" sz="2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bSup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≤</m:t>
                      </m:r>
                      <m:d>
                        <m:dPr>
                          <m:ctrlPr>
                            <a:rPr lang="en-US" sz="2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1+</m:t>
                          </m:r>
                          <m:r>
                            <a:rPr lang="en-US" sz="2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𝜀</m:t>
                          </m:r>
                        </m:e>
                      </m:d>
                      <m:sSubSup>
                        <m:sSubSupPr>
                          <m:ctrlPr>
                            <a:rPr lang="en-US" sz="2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d>
                            <m:dPr>
                              <m:begChr m:val="‖"/>
                              <m:endChr m:val="‖"/>
                              <m:ctrlPr>
                                <a:rPr lang="en-US" sz="2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𝐴𝑥</m:t>
                              </m:r>
                            </m:e>
                          </m:d>
                        </m:e>
                        <m:sub>
                          <m:r>
                            <a:rPr lang="en-US" sz="2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  <m:sup>
                          <m:r>
                            <a:rPr lang="en-US" sz="2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bSup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97251281-E2E9-410D-9DDA-112FC4F2414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86074" y="3333727"/>
                <a:ext cx="7751103" cy="528991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Content Placeholder 2">
                <a:extLst>
                  <a:ext uri="{FF2B5EF4-FFF2-40B4-BE49-F238E27FC236}">
                    <a16:creationId xmlns:a16="http://schemas.microsoft.com/office/drawing/2014/main" id="{7FAFF05D-9B00-4B1A-A888-E353C11CAA78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3986074" y="1761480"/>
                <a:ext cx="7367726" cy="4667250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dirty="0">
                    <a:solidFill>
                      <a:srgbClr val="00B050"/>
                    </a:solidFill>
                  </a:rPr>
                  <a:t>Subspace embedding</a:t>
                </a:r>
                <a:r>
                  <a:rPr lang="en-US" dirty="0"/>
                  <a:t>: Given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𝜀</m:t>
                    </m:r>
                    <m:r>
                      <a:rPr lang="en-US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&gt;0</m:t>
                    </m:r>
                  </m:oMath>
                </a14:m>
                <a:r>
                  <a:rPr lang="en-US" dirty="0"/>
                  <a:t> and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∈</m:t>
                    </m:r>
                    <m:sSup>
                      <m:sSupPr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ℝ</m:t>
                        </m:r>
                      </m:e>
                      <m:sup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×</m:t>
                        </m:r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𝑑</m:t>
                        </m:r>
                      </m:sup>
                    </m:sSup>
                  </m:oMath>
                </a14:m>
                <a:r>
                  <a:rPr lang="en-US" dirty="0"/>
                  <a:t>, find matrix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𝑀</m:t>
                    </m:r>
                    <m:r>
                      <a:rPr lang="en-US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∈</m:t>
                    </m:r>
                    <m:sSup>
                      <m:sSupPr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ℝ</m:t>
                        </m:r>
                      </m:e>
                      <m:sup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𝑚</m:t>
                        </m:r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×</m:t>
                        </m:r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𝑑</m:t>
                        </m:r>
                      </m:sup>
                    </m:sSup>
                  </m:oMath>
                </a14:m>
                <a:r>
                  <a:rPr lang="en-US" dirty="0"/>
                  <a:t> with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US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≪</m:t>
                    </m:r>
                    <m:r>
                      <a:rPr lang="en-US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dirty="0"/>
                  <a:t>, such that for </a:t>
                </a:r>
                <a:r>
                  <a:rPr lang="en-US" i="1" dirty="0">
                    <a:solidFill>
                      <a:srgbClr val="7030A0"/>
                    </a:solidFill>
                  </a:rPr>
                  <a:t>every</a:t>
                </a:r>
                <a:r>
                  <a:rPr lang="en-US" i="1" dirty="0"/>
                  <a:t>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∈</m:t>
                    </m:r>
                    <m:sSup>
                      <m:sSupPr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ℝ</m:t>
                        </m:r>
                      </m:e>
                      <m:sup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𝑑</m:t>
                        </m:r>
                      </m:sup>
                    </m:sSup>
                  </m:oMath>
                </a14:m>
                <a:r>
                  <a:rPr lang="en-US" dirty="0"/>
                  <a:t>,</a:t>
                </a:r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  <a:p>
                <a:r>
                  <a:rPr lang="en-US" dirty="0"/>
                  <a:t>Recall: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d>
                          <m:dPr>
                            <m:begChr m:val="‖"/>
                            <m:endChr m:val="‖"/>
                            <m:ctrlPr>
                              <a:rPr lang="en-US" sz="28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8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𝐴</m:t>
                            </m:r>
                            <m:r>
                              <a:rPr lang="en-US" sz="28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d>
                      </m:e>
                      <m:sub>
                        <m:r>
                          <a:rPr lang="en-US" sz="28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  <m:sup>
                        <m: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bSup>
                    <m:r>
                      <a:rPr lang="en-US" sz="28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begChr m:val="⟨"/>
                            <m:endChr m:val="⟩"/>
                            <m:ctrlPr>
                              <a:rPr lang="en-US" sz="28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sz="28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8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𝑎</m:t>
                                </m:r>
                              </m:e>
                              <m:sub>
                                <m:r>
                                  <a:rPr lang="en-US" sz="28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  <m:r>
                              <a:rPr lang="en-US" sz="28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, </m:t>
                            </m:r>
                            <m:r>
                              <a:rPr lang="en-US" sz="28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d>
                      </m:e>
                      <m:sup>
                        <m: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28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+…+</m:t>
                    </m:r>
                    <m:sSup>
                      <m:sSupPr>
                        <m:ctrlP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begChr m:val="⟨"/>
                            <m:endChr m:val="⟩"/>
                            <m:ctrlPr>
                              <a:rPr lang="en-US" sz="28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sz="28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8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𝑎</m:t>
                                </m:r>
                              </m:e>
                              <m:sub>
                                <m:r>
                                  <a:rPr lang="en-US" sz="28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</m:sub>
                            </m:sSub>
                            <m:r>
                              <a:rPr lang="en-US" sz="28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, </m:t>
                            </m:r>
                            <m:r>
                              <a:rPr lang="en-US" sz="28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d>
                      </m:e>
                      <m:sup>
                        <m: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8" name="Content Placeholder 2">
                <a:extLst>
                  <a:ext uri="{FF2B5EF4-FFF2-40B4-BE49-F238E27FC236}">
                    <a16:creationId xmlns:a16="http://schemas.microsoft.com/office/drawing/2014/main" id="{7FAFF05D-9B00-4B1A-A888-E353C11CAA7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986074" y="1761480"/>
                <a:ext cx="7367726" cy="4667250"/>
              </a:xfrm>
              <a:blipFill>
                <a:blip r:embed="rId3"/>
                <a:stretch>
                  <a:fillRect l="-1489" t="-2219" r="-231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Rectangle 4">
            <a:extLst>
              <a:ext uri="{FF2B5EF4-FFF2-40B4-BE49-F238E27FC236}">
                <a16:creationId xmlns:a16="http://schemas.microsoft.com/office/drawing/2014/main" id="{7EB5C823-3983-4C5C-83E7-D8CC0D6C92B7}"/>
              </a:ext>
            </a:extLst>
          </p:cNvPr>
          <p:cNvSpPr/>
          <p:nvPr/>
        </p:nvSpPr>
        <p:spPr>
          <a:xfrm>
            <a:off x="872024" y="1923279"/>
            <a:ext cx="2067907" cy="3572110"/>
          </a:xfrm>
          <a:prstGeom prst="rect">
            <a:avLst/>
          </a:prstGeom>
          <a:noFill/>
          <a:ln w="57150"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14E514E6-5229-4F78-A599-0383CCCB4707}"/>
                  </a:ext>
                </a:extLst>
              </p:cNvPr>
              <p:cNvSpPr/>
              <p:nvPr/>
            </p:nvSpPr>
            <p:spPr>
              <a:xfrm>
                <a:off x="1813072" y="5697736"/>
                <a:ext cx="394210" cy="40011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𝑑</m:t>
                      </m:r>
                    </m:oMath>
                  </m:oMathPara>
                </a14:m>
                <a:endParaRPr lang="en-US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14E514E6-5229-4F78-A599-0383CCCB470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13072" y="5697736"/>
                <a:ext cx="394210" cy="40011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Rectangle 8">
            <a:extLst>
              <a:ext uri="{FF2B5EF4-FFF2-40B4-BE49-F238E27FC236}">
                <a16:creationId xmlns:a16="http://schemas.microsoft.com/office/drawing/2014/main" id="{43A87E7B-2884-4F34-B0C4-46A53A4636B2}"/>
              </a:ext>
            </a:extLst>
          </p:cNvPr>
          <p:cNvSpPr/>
          <p:nvPr/>
        </p:nvSpPr>
        <p:spPr>
          <a:xfrm>
            <a:off x="3158299" y="1926823"/>
            <a:ext cx="398585" cy="2032729"/>
          </a:xfrm>
          <a:prstGeom prst="rect">
            <a:avLst/>
          </a:prstGeom>
          <a:noFill/>
          <a:ln w="57150"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AC5F12C4-F816-4AA2-8782-D3DA88268FA1}"/>
                  </a:ext>
                </a:extLst>
              </p:cNvPr>
              <p:cNvSpPr/>
              <p:nvPr/>
            </p:nvSpPr>
            <p:spPr>
              <a:xfrm>
                <a:off x="1739494" y="2753865"/>
                <a:ext cx="541367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𝐴</m:t>
                      </m:r>
                    </m:oMath>
                  </m:oMathPara>
                </a14:m>
                <a:endParaRPr lang="en-US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AC5F12C4-F816-4AA2-8782-D3DA88268FA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39494" y="2753865"/>
                <a:ext cx="541367" cy="58477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31A32533-50D8-4742-900A-C968A0A10E0A}"/>
                  </a:ext>
                </a:extLst>
              </p:cNvPr>
              <p:cNvSpPr/>
              <p:nvPr/>
            </p:nvSpPr>
            <p:spPr>
              <a:xfrm>
                <a:off x="3148331" y="2748952"/>
                <a:ext cx="367985" cy="58477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n-US" sz="3200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31A32533-50D8-4742-900A-C968A0A10E0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48331" y="2748952"/>
                <a:ext cx="367985" cy="584775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E4964515-E984-474F-BDF9-110412973156}"/>
                  </a:ext>
                </a:extLst>
              </p:cNvPr>
              <p:cNvSpPr/>
              <p:nvPr/>
            </p:nvSpPr>
            <p:spPr>
              <a:xfrm>
                <a:off x="305260" y="3156778"/>
                <a:ext cx="3745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𝑛</m:t>
                      </m:r>
                    </m:oMath>
                  </m:oMathPara>
                </a14:m>
                <a:endParaRPr lang="en-US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E4964515-E984-474F-BDF9-11041297315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5260" y="3156778"/>
                <a:ext cx="374590" cy="369332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881780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A5AC62-A5FD-2A5B-018F-859A378AA1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10780059" cy="1325563"/>
          </a:xfrm>
        </p:spPr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Presentation Schedule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F2126B-4AA6-302B-7E5A-170FFAAB8B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422775"/>
          </a:xfrm>
        </p:spPr>
        <p:txBody>
          <a:bodyPr>
            <a:normAutofit/>
          </a:bodyPr>
          <a:lstStyle/>
          <a:p>
            <a:pPr>
              <a:buClr>
                <a:schemeClr val="tx1"/>
              </a:buClr>
            </a:pPr>
            <a:r>
              <a:rPr lang="en-US" dirty="0">
                <a:solidFill>
                  <a:srgbClr val="00B050"/>
                </a:solidFill>
              </a:rPr>
              <a:t>November 27</a:t>
            </a:r>
            <a:r>
              <a:rPr lang="en-US" dirty="0"/>
              <a:t>: </a:t>
            </a:r>
            <a:r>
              <a:rPr lang="en-US" dirty="0" err="1"/>
              <a:t>Chunkai</a:t>
            </a:r>
            <a:r>
              <a:rPr lang="en-US" dirty="0"/>
              <a:t>, Jung, Galaxy AI</a:t>
            </a:r>
          </a:p>
          <a:p>
            <a:pPr>
              <a:buClr>
                <a:schemeClr val="tx1"/>
              </a:buClr>
            </a:pPr>
            <a:r>
              <a:rPr lang="en-US" dirty="0">
                <a:solidFill>
                  <a:srgbClr val="00B050"/>
                </a:solidFill>
              </a:rPr>
              <a:t>November 29</a:t>
            </a:r>
            <a:r>
              <a:rPr lang="en-US" dirty="0"/>
              <a:t>: STMI, Anmol, Jason</a:t>
            </a:r>
          </a:p>
          <a:p>
            <a:pPr>
              <a:buClr>
                <a:schemeClr val="tx1"/>
              </a:buClr>
            </a:pPr>
            <a:r>
              <a:rPr lang="en-US" dirty="0">
                <a:solidFill>
                  <a:srgbClr val="00B050"/>
                </a:solidFill>
              </a:rPr>
              <a:t>December 1</a:t>
            </a:r>
            <a:r>
              <a:rPr lang="en-US" dirty="0"/>
              <a:t>: </a:t>
            </a:r>
            <a:r>
              <a:rPr lang="en-US" dirty="0" err="1"/>
              <a:t>Bokun</a:t>
            </a:r>
            <a:r>
              <a:rPr lang="en-US" dirty="0"/>
              <a:t>, Ayesha, </a:t>
            </a:r>
            <a:r>
              <a:rPr lang="en-US" dirty="0" err="1"/>
              <a:t>Dawei</a:t>
            </a:r>
            <a:r>
              <a:rPr lang="en-US" dirty="0"/>
              <a:t>, </a:t>
            </a:r>
            <a:r>
              <a:rPr lang="en-US" dirty="0" err="1"/>
              <a:t>Lipai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646458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984B7A-8516-47FC-9176-8158CF0B5C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Subspace Embedding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5255D49-9D60-44DD-910D-2EBD0529DEC9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sz="3200" dirty="0">
                    <a:solidFill>
                      <a:srgbClr val="00B050"/>
                    </a:solidFill>
                  </a:rPr>
                  <a:t>Subspace embedding</a:t>
                </a:r>
                <a:r>
                  <a:rPr lang="en-US" sz="3200" dirty="0"/>
                  <a:t>: Given </a:t>
                </a:r>
                <a14:m>
                  <m:oMath xmlns:m="http://schemas.openxmlformats.org/officeDocument/2006/math"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𝜀</m:t>
                    </m:r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&gt;0</m:t>
                    </m:r>
                  </m:oMath>
                </a14:m>
                <a:r>
                  <a:rPr lang="en-US" sz="3200" dirty="0"/>
                  <a:t> and </a:t>
                </a:r>
                <a14:m>
                  <m:oMath xmlns:m="http://schemas.openxmlformats.org/officeDocument/2006/math"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∈</m:t>
                    </m:r>
                    <m:sSup>
                      <m:sSupPr>
                        <m:ctrlP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ℝ</m:t>
                        </m:r>
                      </m:e>
                      <m:sup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×</m:t>
                        </m:r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𝑑</m:t>
                        </m:r>
                      </m:sup>
                    </m:sSup>
                  </m:oMath>
                </a14:m>
                <a:r>
                  <a:rPr lang="en-US" sz="3200" dirty="0"/>
                  <a:t>, find matrix </a:t>
                </a:r>
                <a14:m>
                  <m:oMath xmlns:m="http://schemas.openxmlformats.org/officeDocument/2006/math"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𝑀</m:t>
                    </m:r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∈</m:t>
                    </m:r>
                    <m:sSup>
                      <m:sSupPr>
                        <m:ctrlP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ℝ</m:t>
                        </m:r>
                      </m:e>
                      <m:sup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𝑚</m:t>
                        </m:r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×</m:t>
                        </m:r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𝑑</m:t>
                        </m:r>
                      </m:sup>
                    </m:sSup>
                  </m:oMath>
                </a14:m>
                <a:r>
                  <a:rPr lang="en-US" sz="3200" dirty="0"/>
                  <a:t> with </a:t>
                </a:r>
                <a14:m>
                  <m:oMath xmlns:m="http://schemas.openxmlformats.org/officeDocument/2006/math"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≪</m:t>
                    </m:r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sz="3200" dirty="0"/>
                  <a:t>, such that for </a:t>
                </a:r>
                <a:r>
                  <a:rPr lang="en-US" sz="3200" i="1" dirty="0">
                    <a:solidFill>
                      <a:srgbClr val="7030A0"/>
                    </a:solidFill>
                  </a:rPr>
                  <a:t>every</a:t>
                </a:r>
                <a:r>
                  <a:rPr lang="en-US" sz="3200" i="1" dirty="0"/>
                  <a:t> </a:t>
                </a:r>
                <a14:m>
                  <m:oMath xmlns:m="http://schemas.openxmlformats.org/officeDocument/2006/math"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∈</m:t>
                    </m:r>
                    <m:sSup>
                      <m:sSupPr>
                        <m:ctrlP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ℝ</m:t>
                        </m:r>
                      </m:e>
                      <m:sup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𝑑</m:t>
                        </m:r>
                      </m:sup>
                    </m:sSup>
                  </m:oMath>
                </a14:m>
                <a:r>
                  <a:rPr lang="en-US" sz="3200" dirty="0"/>
                  <a:t>,</a:t>
                </a:r>
              </a:p>
              <a:p>
                <a:pPr>
                  <a:buClr>
                    <a:schemeClr val="tx1"/>
                  </a:buClr>
                </a:pPr>
                <a:endParaRPr lang="en-US" sz="3200" dirty="0"/>
              </a:p>
              <a:p>
                <a:pPr>
                  <a:buClr>
                    <a:schemeClr val="tx1"/>
                  </a:buClr>
                </a:pPr>
                <a:endParaRPr lang="en-US" sz="3200" dirty="0"/>
              </a:p>
              <a:p>
                <a:pPr>
                  <a:buClr>
                    <a:schemeClr val="tx1"/>
                  </a:buClr>
                </a:pPr>
                <a:r>
                  <a:rPr lang="en-US" sz="3200" dirty="0">
                    <a:solidFill>
                      <a:srgbClr val="00B050"/>
                    </a:solidFill>
                  </a:rPr>
                  <a:t>Question</a:t>
                </a:r>
                <a:r>
                  <a:rPr lang="en-US" sz="3200" dirty="0"/>
                  <a:t>: For a </a:t>
                </a:r>
                <a:r>
                  <a:rPr lang="en-US" sz="3200" i="1" dirty="0">
                    <a:solidFill>
                      <a:srgbClr val="7030A0"/>
                    </a:solidFill>
                  </a:rPr>
                  <a:t>fixed </a:t>
                </a:r>
                <a14:m>
                  <m:oMath xmlns:m="http://schemas.openxmlformats.org/officeDocument/2006/math">
                    <m:r>
                      <a:rPr lang="en-US" sz="320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320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∈</m:t>
                    </m:r>
                    <m:sSup>
                      <m:sSupPr>
                        <m:ctrlP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ℝ</m:t>
                        </m:r>
                      </m:e>
                      <m:sup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𝑑</m:t>
                        </m:r>
                      </m:sup>
                    </m:sSup>
                  </m:oMath>
                </a14:m>
                <a:r>
                  <a:rPr lang="en-US" sz="3200" dirty="0"/>
                  <a:t>, how would we produce a matrix </a:t>
                </a:r>
                <a14:m>
                  <m:oMath xmlns:m="http://schemas.openxmlformats.org/officeDocument/2006/math"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𝑀</m:t>
                    </m:r>
                  </m:oMath>
                </a14:m>
                <a:r>
                  <a:rPr lang="en-US" sz="3200" dirty="0"/>
                  <a:t> such that</a:t>
                </a:r>
                <a:r>
                  <a:rPr lang="en-US" sz="3200" dirty="0">
                    <a:solidFill>
                      <a:srgbClr val="C00000"/>
                    </a:solidFill>
                  </a:rPr>
                  <a:t>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d>
                          <m:dPr>
                            <m:begChr m:val="‖"/>
                            <m:endChr m:val="‖"/>
                            <m:ctrlP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𝑀𝑥</m:t>
                            </m:r>
                          </m:e>
                        </m:d>
                      </m:e>
                      <m:sub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  <m:sup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bSup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≈</m:t>
                    </m:r>
                    <m:sSubSup>
                      <m:sSubSupPr>
                        <m:ctrlP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d>
                          <m:dPr>
                            <m:begChr m:val="‖"/>
                            <m:endChr m:val="‖"/>
                            <m:ctrlP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𝐴𝑥</m:t>
                            </m:r>
                          </m:e>
                        </m:d>
                      </m:e>
                      <m:sub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  <m:sup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bSup>
                  </m:oMath>
                </a14:m>
                <a:r>
                  <a:rPr lang="en-US" sz="3200" dirty="0"/>
                  <a:t>?</a:t>
                </a:r>
              </a:p>
              <a:p>
                <a:pPr>
                  <a:buClr>
                    <a:schemeClr val="tx1"/>
                  </a:buClr>
                </a:pPr>
                <a:endParaRPr lang="en-US" sz="320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5255D49-9D60-44DD-910D-2EBD0529DEC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1333" t="-266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68F973D9-A10D-24AC-7961-010CDC6EB690}"/>
                  </a:ext>
                </a:extLst>
              </p:cNvPr>
              <p:cNvSpPr/>
              <p:nvPr/>
            </p:nvSpPr>
            <p:spPr>
              <a:xfrm>
                <a:off x="2014661" y="2998168"/>
                <a:ext cx="7751103" cy="52899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sz="2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1−</m:t>
                          </m:r>
                          <m:r>
                            <a:rPr lang="en-US" sz="2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𝜀</m:t>
                          </m:r>
                        </m:e>
                      </m:d>
                      <m:sSubSup>
                        <m:sSubSupPr>
                          <m:ctrlPr>
                            <a:rPr lang="en-US" sz="2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d>
                            <m:dPr>
                              <m:begChr m:val="‖"/>
                              <m:endChr m:val="‖"/>
                              <m:ctrlPr>
                                <a:rPr lang="en-US" sz="2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𝐴𝑥</m:t>
                              </m:r>
                            </m:e>
                          </m:d>
                        </m:e>
                        <m:sub>
                          <m:r>
                            <a:rPr lang="en-US" sz="2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  <m:sup>
                          <m:r>
                            <a:rPr lang="en-US" sz="2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bSup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≤</m:t>
                      </m:r>
                      <m:sSubSup>
                        <m:sSubSupPr>
                          <m:ctrlPr>
                            <a:rPr lang="en-US" sz="2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d>
                            <m:dPr>
                              <m:begChr m:val="‖"/>
                              <m:endChr m:val="‖"/>
                              <m:ctrlPr>
                                <a:rPr lang="en-US" sz="2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𝑀𝑥</m:t>
                              </m:r>
                            </m:e>
                          </m:d>
                        </m:e>
                        <m:sub>
                          <m:r>
                            <a:rPr lang="en-US" sz="2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  <m:sup>
                          <m:r>
                            <a:rPr lang="en-US" sz="2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bSup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≤</m:t>
                      </m:r>
                      <m:d>
                        <m:dPr>
                          <m:ctrlPr>
                            <a:rPr lang="en-US" sz="2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1+</m:t>
                          </m:r>
                          <m:r>
                            <a:rPr lang="en-US" sz="2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𝜀</m:t>
                          </m:r>
                        </m:e>
                      </m:d>
                      <m:sSubSup>
                        <m:sSubSupPr>
                          <m:ctrlPr>
                            <a:rPr lang="en-US" sz="2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d>
                            <m:dPr>
                              <m:begChr m:val="‖"/>
                              <m:endChr m:val="‖"/>
                              <m:ctrlPr>
                                <a:rPr lang="en-US" sz="2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𝐴𝑥</m:t>
                              </m:r>
                            </m:e>
                          </m:d>
                        </m:e>
                        <m:sub>
                          <m:r>
                            <a:rPr lang="en-US" sz="2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  <m:sup>
                          <m:r>
                            <a:rPr lang="en-US" sz="2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bSup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68F973D9-A10D-24AC-7961-010CDC6EB69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14661" y="2998168"/>
                <a:ext cx="7751103" cy="528991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8744002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984B7A-8516-47FC-9176-8158CF0B5C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Subspace Embedding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5255D49-9D60-44DD-910D-2EBD0529DEC9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sz="3200" dirty="0">
                    <a:solidFill>
                      <a:srgbClr val="00B050"/>
                    </a:solidFill>
                  </a:rPr>
                  <a:t>Question</a:t>
                </a:r>
                <a:r>
                  <a:rPr lang="en-US" sz="3200" dirty="0"/>
                  <a:t>: For a </a:t>
                </a:r>
                <a:r>
                  <a:rPr lang="en-US" sz="3200" i="1" dirty="0">
                    <a:solidFill>
                      <a:srgbClr val="7030A0"/>
                    </a:solidFill>
                  </a:rPr>
                  <a:t>fixed </a:t>
                </a:r>
                <a14:m>
                  <m:oMath xmlns:m="http://schemas.openxmlformats.org/officeDocument/2006/math">
                    <m:r>
                      <a:rPr lang="en-US" sz="320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320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∈</m:t>
                    </m:r>
                    <m:sSup>
                      <m:sSupPr>
                        <m:ctrlP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ℝ</m:t>
                        </m:r>
                      </m:e>
                      <m:sup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𝑑</m:t>
                        </m:r>
                      </m:sup>
                    </m:sSup>
                  </m:oMath>
                </a14:m>
                <a:r>
                  <a:rPr lang="en-US" sz="3200" dirty="0"/>
                  <a:t>, how would we produce a matrix </a:t>
                </a:r>
                <a14:m>
                  <m:oMath xmlns:m="http://schemas.openxmlformats.org/officeDocument/2006/math"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𝑀</m:t>
                    </m:r>
                  </m:oMath>
                </a14:m>
                <a:r>
                  <a:rPr lang="en-US" sz="3200" dirty="0"/>
                  <a:t> such that</a:t>
                </a:r>
                <a:r>
                  <a:rPr lang="en-US" sz="3200" dirty="0">
                    <a:solidFill>
                      <a:srgbClr val="C00000"/>
                    </a:solidFill>
                  </a:rPr>
                  <a:t>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d>
                          <m:dPr>
                            <m:begChr m:val="‖"/>
                            <m:endChr m:val="‖"/>
                            <m:ctrlP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𝑀𝑥</m:t>
                            </m:r>
                          </m:e>
                        </m:d>
                      </m:e>
                      <m:sub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  <m:sup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bSup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≈</m:t>
                    </m:r>
                    <m:sSubSup>
                      <m:sSubSupPr>
                        <m:ctrlP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d>
                          <m:dPr>
                            <m:begChr m:val="‖"/>
                            <m:endChr m:val="‖"/>
                            <m:ctrlP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𝐴𝑥</m:t>
                            </m:r>
                          </m:e>
                        </m:d>
                      </m:e>
                      <m:sub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  <m:sup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bSup>
                  </m:oMath>
                </a14:m>
                <a:r>
                  <a:rPr lang="en-US" sz="3200" dirty="0"/>
                  <a:t>?</a:t>
                </a:r>
              </a:p>
              <a:p>
                <a:pPr marL="0" indent="0">
                  <a:buClr>
                    <a:schemeClr val="tx1"/>
                  </a:buClr>
                  <a:buNone/>
                </a:pPr>
                <a:endParaRPr lang="en-US" sz="3200" dirty="0"/>
              </a:p>
              <a:p>
                <a:pPr>
                  <a:buClr>
                    <a:schemeClr val="tx1"/>
                  </a:buClr>
                </a:pPr>
                <a:r>
                  <a:rPr lang="en-US" sz="3200" dirty="0"/>
                  <a:t>Recall that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d>
                          <m:dPr>
                            <m:begChr m:val="‖"/>
                            <m:endChr m:val="‖"/>
                            <m:ctrlP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𝐴</m:t>
                            </m:r>
                            <m: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d>
                      </m:e>
                      <m:sub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  <m:sup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bSup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begChr m:val="⟨"/>
                            <m:endChr m:val="⟩"/>
                            <m:ctrlP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sz="32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32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𝑎</m:t>
                                </m:r>
                              </m:e>
                              <m:sub>
                                <m:r>
                                  <a:rPr lang="en-US" sz="3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  <m: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, </m:t>
                            </m:r>
                            <m: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d>
                      </m:e>
                      <m:sup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+…+</m:t>
                    </m:r>
                    <m:sSup>
                      <m:sSup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begChr m:val="⟨"/>
                            <m:endChr m:val="⟩"/>
                            <m:ctrlP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sz="32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32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𝑎</m:t>
                                </m:r>
                              </m:e>
                              <m:sub>
                                <m:r>
                                  <a:rPr lang="en-US" sz="3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</m:sub>
                            </m:sSub>
                            <m: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, </m:t>
                            </m:r>
                            <m: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d>
                      </m:e>
                      <m:sup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n-US" sz="3200" dirty="0"/>
              </a:p>
              <a:p>
                <a:pPr>
                  <a:buClr>
                    <a:schemeClr val="tx1"/>
                  </a:buClr>
                </a:pPr>
                <a:endParaRPr lang="en-US" sz="3200" dirty="0"/>
              </a:p>
              <a:p>
                <a:pPr>
                  <a:buClr>
                    <a:schemeClr val="tx1"/>
                  </a:buClr>
                </a:pPr>
                <a:r>
                  <a:rPr lang="en-US" sz="3200" dirty="0"/>
                  <a:t>Hint #1: What if </a:t>
                </a:r>
                <a14:m>
                  <m:oMath xmlns:m="http://schemas.openxmlformats.org/officeDocument/2006/math">
                    <m:r>
                      <a:rPr lang="en-US" sz="320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𝑀</m:t>
                    </m:r>
                  </m:oMath>
                </a14:m>
                <a:r>
                  <a:rPr lang="en-US" sz="3200" dirty="0"/>
                  <a:t> is a weighted subset of rows of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sz="3200" dirty="0"/>
                  <a:t>, i.e., a coreset?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5255D49-9D60-44DD-910D-2EBD0529DEC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1333" t="-266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2945734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984B7A-8516-47FC-9176-8158CF0B5C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Subspace Embedding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5255D49-9D60-44DD-910D-2EBD0529DEC9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sz="3200" dirty="0">
                    <a:solidFill>
                      <a:srgbClr val="00B050"/>
                    </a:solidFill>
                  </a:rPr>
                  <a:t>Question</a:t>
                </a:r>
                <a:r>
                  <a:rPr lang="en-US" sz="3200" dirty="0"/>
                  <a:t>: For a </a:t>
                </a:r>
                <a:r>
                  <a:rPr lang="en-US" sz="3200" i="1" dirty="0">
                    <a:solidFill>
                      <a:srgbClr val="7030A0"/>
                    </a:solidFill>
                  </a:rPr>
                  <a:t>fixed </a:t>
                </a:r>
                <a14:m>
                  <m:oMath xmlns:m="http://schemas.openxmlformats.org/officeDocument/2006/math">
                    <m:r>
                      <a:rPr lang="en-US" sz="320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320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∈</m:t>
                    </m:r>
                    <m:sSup>
                      <m:sSupPr>
                        <m:ctrlP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ℝ</m:t>
                        </m:r>
                      </m:e>
                      <m:sup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𝑑</m:t>
                        </m:r>
                      </m:sup>
                    </m:sSup>
                  </m:oMath>
                </a14:m>
                <a:r>
                  <a:rPr lang="en-US" sz="3200" dirty="0"/>
                  <a:t>, how would we produce a matrix </a:t>
                </a:r>
                <a14:m>
                  <m:oMath xmlns:m="http://schemas.openxmlformats.org/officeDocument/2006/math"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𝑀</m:t>
                    </m:r>
                  </m:oMath>
                </a14:m>
                <a:r>
                  <a:rPr lang="en-US" sz="3200" dirty="0"/>
                  <a:t> such that</a:t>
                </a:r>
                <a:r>
                  <a:rPr lang="en-US" sz="3200" dirty="0">
                    <a:solidFill>
                      <a:srgbClr val="C00000"/>
                    </a:solidFill>
                  </a:rPr>
                  <a:t>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d>
                          <m:dPr>
                            <m:begChr m:val="‖"/>
                            <m:endChr m:val="‖"/>
                            <m:ctrlP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𝑀𝑥</m:t>
                            </m:r>
                          </m:e>
                        </m:d>
                      </m:e>
                      <m:sub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  <m:sup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bSup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≈</m:t>
                    </m:r>
                    <m:sSubSup>
                      <m:sSubSupPr>
                        <m:ctrlP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d>
                          <m:dPr>
                            <m:begChr m:val="‖"/>
                            <m:endChr m:val="‖"/>
                            <m:ctrlP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𝐴𝑥</m:t>
                            </m:r>
                          </m:e>
                        </m:d>
                      </m:e>
                      <m:sub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  <m:sup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bSup>
                  </m:oMath>
                </a14:m>
                <a:r>
                  <a:rPr lang="en-US" sz="3200" dirty="0"/>
                  <a:t>?</a:t>
                </a:r>
              </a:p>
              <a:p>
                <a:pPr marL="0" indent="0">
                  <a:buClr>
                    <a:schemeClr val="tx1"/>
                  </a:buClr>
                  <a:buNone/>
                </a:pPr>
                <a:endParaRPr lang="en-US" sz="3200" dirty="0"/>
              </a:p>
              <a:p>
                <a:pPr>
                  <a:buClr>
                    <a:schemeClr val="tx1"/>
                  </a:buClr>
                </a:pPr>
                <a:r>
                  <a:rPr lang="en-US" sz="3200" dirty="0"/>
                  <a:t>Recall that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d>
                          <m:dPr>
                            <m:begChr m:val="‖"/>
                            <m:endChr m:val="‖"/>
                            <m:ctrlP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𝐴</m:t>
                            </m:r>
                            <m: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d>
                      </m:e>
                      <m:sub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  <m:sup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bSup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begChr m:val="⟨"/>
                            <m:endChr m:val="⟩"/>
                            <m:ctrlP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sz="32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32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𝑎</m:t>
                                </m:r>
                              </m:e>
                              <m:sub>
                                <m:r>
                                  <a:rPr lang="en-US" sz="3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  <m: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, </m:t>
                            </m:r>
                            <m: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d>
                      </m:e>
                      <m:sup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+…+</m:t>
                    </m:r>
                    <m:sSup>
                      <m:sSup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begChr m:val="⟨"/>
                            <m:endChr m:val="⟩"/>
                            <m:ctrlP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sz="32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32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𝑎</m:t>
                                </m:r>
                              </m:e>
                              <m:sub>
                                <m:r>
                                  <a:rPr lang="en-US" sz="3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</m:sub>
                            </m:sSub>
                            <m: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, </m:t>
                            </m:r>
                            <m: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d>
                      </m:e>
                      <m:sup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n-US" sz="3200" dirty="0"/>
              </a:p>
              <a:p>
                <a:pPr>
                  <a:buClr>
                    <a:schemeClr val="tx1"/>
                  </a:buClr>
                </a:pPr>
                <a:endParaRPr lang="en-US" sz="3200" dirty="0"/>
              </a:p>
              <a:p>
                <a:pPr>
                  <a:buClr>
                    <a:schemeClr val="tx1"/>
                  </a:buClr>
                </a:pPr>
                <a:r>
                  <a:rPr lang="en-US" sz="3200" dirty="0"/>
                  <a:t>Hint #2: What if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begChr m:val="⟨"/>
                            <m:endChr m:val="⟩"/>
                            <m:ctrlP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sz="32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32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𝑎</m:t>
                                </m:r>
                              </m:e>
                              <m:sub>
                                <m:r>
                                  <a:rPr lang="en-US" sz="3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  <m: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, </m:t>
                            </m:r>
                            <m: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d>
                      </m:e>
                      <m:sup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=…=</m:t>
                    </m:r>
                    <m:sSup>
                      <m:sSup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begChr m:val="⟨"/>
                            <m:endChr m:val="⟩"/>
                            <m:ctrlP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sz="32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32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𝑎</m:t>
                                </m:r>
                              </m:e>
                              <m:sub>
                                <m:r>
                                  <a:rPr lang="en-US" sz="3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</m:sub>
                            </m:sSub>
                            <m: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, </m:t>
                            </m:r>
                            <m: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d>
                      </m:e>
                      <m:sup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3200" dirty="0"/>
                  <a:t>?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5255D49-9D60-44DD-910D-2EBD0529DEC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1333" t="-266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5390185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9DDC00-2744-B7F9-8394-609BE1AEC4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Bernstein’s Inequality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666941B-6AAA-DFD0-8896-ACB1B4FE2AC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4667250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sz="3200" dirty="0">
                    <a:solidFill>
                      <a:srgbClr val="00B050"/>
                    </a:solidFill>
                  </a:rPr>
                  <a:t>Bernstein’s inequality</a:t>
                </a:r>
                <a:r>
                  <a:rPr lang="en-US" sz="3200" dirty="0"/>
                  <a:t>: Let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en-US" sz="3200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3200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,…,</m:t>
                    </m:r>
                    <m:sSub>
                      <m:sSubPr>
                        <m:ctrlPr>
                          <a:rPr lang="en-US" sz="3200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en-US" sz="3200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r>
                      <a:rPr lang="en-US" sz="3200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∈[−</m:t>
                    </m:r>
                    <m:r>
                      <a:rPr lang="en-US" sz="3200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𝑀</m:t>
                    </m:r>
                    <m:r>
                      <a:rPr lang="en-US" sz="3200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3200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𝑀</m:t>
                    </m:r>
                    <m:r>
                      <a:rPr lang="en-US" sz="3200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]</m:t>
                    </m:r>
                  </m:oMath>
                </a14:m>
                <a:r>
                  <a:rPr lang="en-US" sz="3200" dirty="0"/>
                  <a:t> be independent random variables and let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𝑦</m:t>
                        </m:r>
                        <m: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en-US" sz="3200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32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3200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…</m:t>
                    </m:r>
                    <m:r>
                      <a:rPr lang="en-US" sz="32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sz="3200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en-US" sz="3200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en-US" sz="3200" dirty="0"/>
                  <a:t> have mean </a:t>
                </a:r>
                <a14:m>
                  <m:oMath xmlns:m="http://schemas.openxmlformats.org/officeDocument/2006/math">
                    <m:r>
                      <a:rPr lang="en-US" sz="32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𝜇</m:t>
                    </m:r>
                  </m:oMath>
                </a14:m>
                <a:r>
                  <a:rPr lang="en-US" sz="3200" dirty="0"/>
                  <a:t> and variance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𝜎</m:t>
                        </m:r>
                      </m:e>
                      <m:sup>
                        <m: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3200" dirty="0"/>
                  <a:t>. Then for any </a:t>
                </a:r>
                <a14:m>
                  <m:oMath xmlns:m="http://schemas.openxmlformats.org/officeDocument/2006/math">
                    <m:r>
                      <a:rPr lang="en-US" sz="32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sz="32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≥0</m:t>
                    </m:r>
                  </m:oMath>
                </a14:m>
                <a:r>
                  <a:rPr lang="en-US" sz="3200" dirty="0"/>
                  <a:t>:</a:t>
                </a:r>
              </a:p>
              <a:p>
                <a:pPr marL="0" indent="0">
                  <a:buClr>
                    <a:schemeClr val="tx1"/>
                  </a:buClr>
                  <a:buNone/>
                </a:pPr>
                <a:endParaRPr lang="en-US" sz="320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666941B-6AAA-DFD0-8896-ACB1B4FE2AC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4667250"/>
              </a:xfrm>
              <a:blipFill>
                <a:blip r:embed="rId2"/>
                <a:stretch>
                  <a:fillRect l="-1333" t="-261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579044A1-009D-D3C2-F0D5-DD494C361CFA}"/>
                  </a:ext>
                </a:extLst>
              </p:cNvPr>
              <p:cNvSpPr txBox="1"/>
              <p:nvPr/>
            </p:nvSpPr>
            <p:spPr>
              <a:xfrm>
                <a:off x="1627094" y="3249099"/>
                <a:ext cx="8937812" cy="159466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4400" b="0" i="0" dirty="0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Pr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4400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d>
                            <m:dPr>
                              <m:begChr m:val="|"/>
                              <m:endChr m:val="|"/>
                              <m:ctrlPr>
                                <a:rPr lang="en-US" sz="44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44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US" sz="44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4400" b="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𝜇</m:t>
                              </m:r>
                            </m:e>
                          </m:d>
                          <m:r>
                            <a:rPr lang="en-US" sz="4400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≥</m:t>
                          </m:r>
                          <m:r>
                            <a:rPr lang="en-US" sz="4400" b="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en-US" sz="4400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≤</m:t>
                      </m:r>
                      <m:r>
                        <a:rPr lang="en-US" sz="4400" b="0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  <m:sSup>
                        <m:sSupPr>
                          <m:ctrlPr>
                            <a:rPr lang="en-US" sz="4400" b="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400" b="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US" sz="4400" b="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en-US" sz="4400" b="0" i="1" dirty="0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en-US" sz="4400" b="0" i="1" dirty="0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4400" b="0" i="1" dirty="0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e>
                                <m:sup>
                                  <m:r>
                                    <a:rPr lang="en-US" sz="4400" b="0" i="1" dirty="0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num>
                            <m:den>
                              <m:r>
                                <a:rPr lang="en-US" sz="4400" b="0" i="1" dirty="0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sSup>
                                <m:sSupPr>
                                  <m:ctrlPr>
                                    <a:rPr lang="en-US" sz="4400" b="0" i="1" dirty="0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4400" b="0" i="1" dirty="0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𝜎</m:t>
                                  </m:r>
                                </m:e>
                                <m:sup>
                                  <m:r>
                                    <a:rPr lang="en-US" sz="4400" b="0" i="1" dirty="0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sz="4400" b="0" i="1" dirty="0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lang="en-US" sz="4400" b="0" i="1" dirty="0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4400" b="0" i="1" dirty="0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num>
                                <m:den>
                                  <m:r>
                                    <a:rPr lang="en-US" sz="4400" b="0" i="1" dirty="0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  <m:r>
                                <a:rPr lang="en-US" sz="4400" b="0" i="1" dirty="0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𝑀𝑡</m:t>
                              </m:r>
                            </m:den>
                          </m:f>
                        </m:sup>
                      </m:sSup>
                    </m:oMath>
                  </m:oMathPara>
                </a14:m>
                <a:endParaRPr lang="en-US" sz="4400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579044A1-009D-D3C2-F0D5-DD494C361CF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27094" y="3249099"/>
                <a:ext cx="8937812" cy="159466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2121165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984B7A-8516-47FC-9176-8158CF0B5C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Coreset Construction and Uniform Sampling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5255D49-9D60-44DD-910D-2EBD0529DEC9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sz="3200" dirty="0"/>
                  <a:t>Consider a fixed </a:t>
                </a:r>
                <a14:m>
                  <m:oMath xmlns:m="http://schemas.openxmlformats.org/officeDocument/2006/math"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∈</m:t>
                    </m:r>
                    <m:sSup>
                      <m:sSupPr>
                        <m:ctrlP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ℝ</m:t>
                        </m:r>
                      </m:e>
                      <m:sup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𝑑</m:t>
                        </m:r>
                      </m:sup>
                    </m:sSup>
                  </m:oMath>
                </a14:m>
                <a:r>
                  <a:rPr lang="en-US" sz="3200" b="0" dirty="0"/>
                  <a:t>, which induces “cost”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d>
                          <m:dPr>
                            <m:begChr m:val="‖"/>
                            <m:endChr m:val="‖"/>
                            <m:ctrlP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𝐴𝑥</m:t>
                            </m:r>
                          </m:e>
                        </m:d>
                      </m:e>
                      <m:sub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  <m:sup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bSup>
                  </m:oMath>
                </a14:m>
                <a:endParaRPr lang="en-US" sz="3200" b="0" dirty="0">
                  <a:solidFill>
                    <a:srgbClr val="C00000"/>
                  </a:solidFill>
                </a:endParaRPr>
              </a:p>
              <a:p>
                <a:pPr>
                  <a:buClr>
                    <a:schemeClr val="tx1"/>
                  </a:buClr>
                </a:pPr>
                <a:endParaRPr lang="en-US" sz="3200" dirty="0"/>
              </a:p>
              <a:p>
                <a:pPr>
                  <a:buClr>
                    <a:schemeClr val="tx1"/>
                  </a:buClr>
                </a:pPr>
                <a:r>
                  <a:rPr lang="en-US" sz="3200" dirty="0"/>
                  <a:t>Suppose all rows have the same cost,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begChr m:val="⟨"/>
                            <m:endChr m:val="⟩"/>
                            <m:ctrlP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sz="32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32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𝑎</m:t>
                                </m:r>
                              </m:e>
                              <m:sub>
                                <m:r>
                                  <a:rPr lang="en-US" sz="3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  <m: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, </m:t>
                            </m:r>
                            <m: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d>
                      </m:e>
                      <m:sup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=…=</m:t>
                    </m:r>
                    <m:sSup>
                      <m:sSup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begChr m:val="⟨"/>
                            <m:endChr m:val="⟩"/>
                            <m:ctrlP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sz="32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32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𝑎</m:t>
                                </m:r>
                              </m:e>
                              <m:sub>
                                <m:r>
                                  <a:rPr lang="en-US" sz="3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</m:sub>
                            </m:sSub>
                            <m: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, </m:t>
                            </m:r>
                            <m: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d>
                      </m:e>
                      <m:sup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n-US" sz="3200" dirty="0"/>
              </a:p>
              <a:p>
                <a:pPr>
                  <a:buClr>
                    <a:schemeClr val="tx1"/>
                  </a:buClr>
                </a:pPr>
                <a:r>
                  <a:rPr lang="en-US" sz="3200" dirty="0"/>
                  <a:t>Can get a</a:t>
                </a:r>
                <a:r>
                  <a:rPr lang="en-US" sz="3200" b="0" dirty="0"/>
                  <a:t>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2</m:t>
                    </m:r>
                  </m:oMath>
                </a14:m>
                <a:r>
                  <a:rPr lang="en-US" sz="3200" dirty="0"/>
                  <a:t>-approximation to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d>
                          <m:dPr>
                            <m:begChr m:val="‖"/>
                            <m:endChr m:val="‖"/>
                            <m:ctrlP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𝐴𝑥</m:t>
                            </m:r>
                          </m:e>
                        </m:d>
                      </m:e>
                      <m:sub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  <m:sup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bSup>
                  </m:oMath>
                </a14:m>
                <a:r>
                  <a:rPr lang="en-US" sz="3200" dirty="0"/>
                  <a:t> even for </a:t>
                </a:r>
                <a14:m>
                  <m:oMath xmlns:m="http://schemas.openxmlformats.org/officeDocument/2006/math"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US" sz="3200" b="0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sty m:val="p"/>
                      </m:rPr>
                      <a:rPr lang="en-US" sz="3200" b="0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Θ</m:t>
                    </m:r>
                    <m:d>
                      <m:d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320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den>
                        </m:f>
                      </m:e>
                    </m:d>
                  </m:oMath>
                </a14:m>
                <a:endParaRPr lang="en-US" sz="3200" dirty="0">
                  <a:solidFill>
                    <a:srgbClr val="FF0000"/>
                  </a:solidFill>
                </a:endParaRPr>
              </a:p>
              <a:p>
                <a:pPr>
                  <a:buClr>
                    <a:schemeClr val="tx1"/>
                  </a:buClr>
                </a:pPr>
                <a:r>
                  <a:rPr lang="en-US" sz="3200" dirty="0"/>
                  <a:t>How many samples do we expect?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sz="320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sty m:val="p"/>
                      </m:rPr>
                      <a:rPr lang="en-US" sz="3200" b="0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Θ</m:t>
                    </m:r>
                    <m:d>
                      <m:d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e>
                    </m:d>
                  </m:oMath>
                </a14:m>
                <a:endParaRPr lang="en-US" sz="320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5255D49-9D60-44DD-910D-2EBD0529DEC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1333" t="-266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4717838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984B7A-8516-47FC-9176-8158CF0B5C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Coreset Construction and Uniform Sampling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5255D49-9D60-44DD-910D-2EBD0529DEC9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4667250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sz="3200" dirty="0"/>
                  <a:t>Consider a fixed </a:t>
                </a:r>
                <a14:m>
                  <m:oMath xmlns:m="http://schemas.openxmlformats.org/officeDocument/2006/math"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∈</m:t>
                    </m:r>
                    <m:sSup>
                      <m:sSupPr>
                        <m:ctrlP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ℝ</m:t>
                        </m:r>
                      </m:e>
                      <m:sup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𝑑</m:t>
                        </m:r>
                      </m:sup>
                    </m:sSup>
                  </m:oMath>
                </a14:m>
                <a:r>
                  <a:rPr lang="en-US" sz="3200" b="0" dirty="0"/>
                  <a:t>, which induces “cost”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d>
                          <m:dPr>
                            <m:begChr m:val="‖"/>
                            <m:endChr m:val="‖"/>
                            <m:ctrlP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𝐴𝑥</m:t>
                            </m:r>
                          </m:e>
                        </m:d>
                      </m:e>
                      <m:sub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  <m:sup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bSup>
                  </m:oMath>
                </a14:m>
                <a:endParaRPr lang="en-US" sz="3200" b="0" dirty="0">
                  <a:solidFill>
                    <a:srgbClr val="C00000"/>
                  </a:solidFill>
                </a:endParaRPr>
              </a:p>
              <a:p>
                <a:pPr>
                  <a:buClr>
                    <a:schemeClr val="tx1"/>
                  </a:buClr>
                </a:pPr>
                <a:endParaRPr lang="en-US" sz="3200" dirty="0"/>
              </a:p>
              <a:p>
                <a:pPr>
                  <a:buClr>
                    <a:schemeClr val="tx1"/>
                  </a:buClr>
                </a:pPr>
                <a:r>
                  <a:rPr lang="en-US" sz="3200" dirty="0"/>
                  <a:t>Suppose all rows have cost between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n-US" sz="3200" dirty="0"/>
                  <a:t> and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endParaRPr lang="en-US" sz="3200" dirty="0"/>
              </a:p>
              <a:p>
                <a:pPr>
                  <a:buClr>
                    <a:schemeClr val="tx1"/>
                  </a:buClr>
                </a:pPr>
                <a:endParaRPr lang="en-US" sz="3200" dirty="0"/>
              </a:p>
              <a:p>
                <a:pPr>
                  <a:buClr>
                    <a:schemeClr val="tx1"/>
                  </a:buClr>
                </a:pPr>
                <a:r>
                  <a:rPr lang="en-US" sz="3200" dirty="0"/>
                  <a:t>Suppose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𝑝</m:t>
                    </m:r>
                  </m:oMath>
                </a14:m>
                <a:r>
                  <a:rPr lang="en-US" sz="3200" dirty="0"/>
                  <a:t> for all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𝑖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∈[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]</m:t>
                    </m:r>
                  </m:oMath>
                </a14:m>
                <a:endParaRPr lang="en-US" sz="3200" dirty="0"/>
              </a:p>
              <a:p>
                <a:pPr>
                  <a:buClr>
                    <a:schemeClr val="tx1"/>
                  </a:buClr>
                </a:pPr>
                <a:endParaRPr lang="en-US" sz="3200" dirty="0"/>
              </a:p>
              <a:p>
                <a:pPr>
                  <a:buClr>
                    <a:schemeClr val="tx1"/>
                  </a:buClr>
                </a:pPr>
                <a:r>
                  <a:rPr lang="en-US" sz="3200" dirty="0"/>
                  <a:t>How many rows do I need to sample to approximate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d>
                          <m:dPr>
                            <m:begChr m:val="‖"/>
                            <m:endChr m:val="‖"/>
                            <m:ctrlP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𝐴𝑥</m:t>
                            </m:r>
                          </m:e>
                        </m:d>
                      </m:e>
                      <m:sub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  <m:sup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bSup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3200" dirty="0"/>
                  <a:t>within a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1+</m:t>
                        </m:r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𝜀</m:t>
                        </m:r>
                      </m:e>
                    </m:d>
                  </m:oMath>
                </a14:m>
                <a:r>
                  <a:rPr lang="en-US" sz="3200" dirty="0"/>
                  <a:t>-factor?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5255D49-9D60-44DD-910D-2EBD0529DEC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4667250"/>
              </a:xfrm>
              <a:blipFill>
                <a:blip r:embed="rId3"/>
                <a:stretch>
                  <a:fillRect l="-1333" t="-248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9244214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984B7A-8516-47FC-9176-8158CF0B5C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Uniform Sampling for Subspace Embedding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5255D49-9D60-44DD-910D-2EBD0529DEC9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sz="3200" dirty="0"/>
                  <a:t>Consider a fixed </a:t>
                </a:r>
                <a14:m>
                  <m:oMath xmlns:m="http://schemas.openxmlformats.org/officeDocument/2006/math"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∈</m:t>
                    </m:r>
                    <m:sSup>
                      <m:sSupPr>
                        <m:ctrlP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ℝ</m:t>
                        </m:r>
                      </m:e>
                      <m:sup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𝑑</m:t>
                        </m:r>
                      </m:sup>
                    </m:sSup>
                  </m:oMath>
                </a14:m>
                <a:r>
                  <a:rPr lang="en-US" sz="3200" dirty="0"/>
                  <a:t>, which induces “cost”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d>
                          <m:dPr>
                            <m:begChr m:val="‖"/>
                            <m:endChr m:val="‖"/>
                            <m:ctrlP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𝐴𝑥</m:t>
                            </m:r>
                          </m:e>
                        </m:d>
                      </m:e>
                      <m:sub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  <m:sup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bSup>
                  </m:oMath>
                </a14:m>
                <a:endParaRPr lang="en-US" sz="3200" dirty="0"/>
              </a:p>
              <a:p>
                <a:pPr>
                  <a:buClr>
                    <a:schemeClr val="tx1"/>
                  </a:buClr>
                </a:pPr>
                <a:r>
                  <a:rPr lang="en-US" sz="3200" dirty="0"/>
                  <a:t>Suppose all rows have cost between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n-US" sz="3200" dirty="0"/>
                  <a:t> and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endParaRPr lang="en-US" sz="3200" dirty="0"/>
              </a:p>
              <a:p>
                <a:pPr>
                  <a:buClr>
                    <a:schemeClr val="tx1"/>
                  </a:buClr>
                </a:pPr>
                <a:r>
                  <a:rPr lang="en-US" sz="3200" dirty="0"/>
                  <a:t>Suppose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𝑝</m:t>
                    </m:r>
                  </m:oMath>
                </a14:m>
                <a:r>
                  <a:rPr lang="en-US" sz="3200" dirty="0"/>
                  <a:t> for all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𝑖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∈[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]</m:t>
                    </m:r>
                  </m:oMath>
                </a14:m>
                <a:endParaRPr lang="en-US" sz="3200" dirty="0"/>
              </a:p>
              <a:p>
                <a:pPr>
                  <a:buClr>
                    <a:schemeClr val="tx1"/>
                  </a:buClr>
                </a:pPr>
                <a:r>
                  <a:rPr lang="en-US" sz="3200" dirty="0"/>
                  <a:t>For Bernstein’s inequality, we require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  <m:sSup>
                          <m:sSupPr>
                            <m:ctrlPr>
                              <a:rPr lang="en-US" sz="3200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3200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  <m:sup>
                            <m:r>
                              <a:rPr lang="en-US" sz="3200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𝑝</m:t>
                        </m:r>
                      </m:den>
                    </m:f>
                    <m:r>
                      <a:rPr lang="en-US" sz="32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≈</m:t>
                    </m:r>
                    <m:sSup>
                      <m:sSupPr>
                        <m:ctrlP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3200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US" sz="3200" b="0" i="1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sSubSup>
                                  <m:sSubSupPr>
                                    <m:ctrlPr>
                                      <a:rPr lang="en-US" sz="3200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d>
                                      <m:dPr>
                                        <m:begChr m:val="‖"/>
                                        <m:endChr m:val="‖"/>
                                        <m:ctrlPr>
                                          <a:rPr lang="en-US" sz="3200" i="1">
                                            <a:solidFill>
                                              <a:srgbClr val="C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lang="en-US" sz="3200" i="1">
                                            <a:solidFill>
                                              <a:srgbClr val="C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𝐴𝑥</m:t>
                                        </m:r>
                                      </m:e>
                                    </m:d>
                                  </m:e>
                                  <m:sub>
                                    <m:r>
                                      <a:rPr lang="en-US" sz="3200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  <m:sup>
                                    <m:r>
                                      <a:rPr lang="en-US" sz="3200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bSup>
                              </m:num>
                              <m:den>
                                <m:r>
                                  <a:rPr lang="en-US" sz="3200" b="0" i="1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en-US" sz="32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3200" dirty="0">
                    <a:solidFill>
                      <a:srgbClr val="C00000"/>
                    </a:solidFill>
                  </a:rPr>
                  <a:t> </a:t>
                </a:r>
                <a:r>
                  <a:rPr lang="en-US" sz="3200" dirty="0"/>
                  <a:t>and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d>
                          <m:dPr>
                            <m:begChr m:val="‖"/>
                            <m:endChr m:val="‖"/>
                            <m:ctrlP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𝐴𝑥</m:t>
                            </m:r>
                          </m:e>
                        </m:d>
                      </m:e>
                      <m:sub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  <m:sup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bSup>
                  </m:oMath>
                </a14:m>
                <a:r>
                  <a:rPr lang="en-US" sz="3200" dirty="0"/>
                  <a:t> can be as small as </a:t>
                </a:r>
                <a14:m>
                  <m:oMath xmlns:m="http://schemas.openxmlformats.org/officeDocument/2006/math">
                    <m:r>
                      <a:rPr lang="en-US" sz="32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sz="3200" dirty="0"/>
                  <a:t>, so we need </a:t>
                </a:r>
                <a14:m>
                  <m:oMath xmlns:m="http://schemas.openxmlformats.org/officeDocument/2006/math">
                    <m:r>
                      <a:rPr lang="en-US" sz="32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US" sz="32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≈1</m:t>
                    </m:r>
                  </m:oMath>
                </a14:m>
                <a:endParaRPr lang="en-US" sz="320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5255D49-9D60-44DD-910D-2EBD0529DEC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1333" t="-266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9814793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984B7A-8516-47FC-9176-8158CF0B5C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Coreset Construction and Sampling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5255D49-9D60-44DD-910D-2EBD0529DEC9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sz="3200" dirty="0"/>
                  <a:t>Importance sampling only needs</a:t>
                </a:r>
                <a:r>
                  <a:rPr lang="en-US" sz="3200" dirty="0">
                    <a:solidFill>
                      <a:srgbClr val="C0000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sz="320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𝑀</m:t>
                    </m:r>
                  </m:oMath>
                </a14:m>
                <a:r>
                  <a:rPr lang="en-US" sz="3200" dirty="0"/>
                  <a:t> to have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𝑂</m:t>
                    </m:r>
                    <m:d>
                      <m:d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sSup>
                              <m:sSupPr>
                                <m:ctrlPr>
                                  <a:rPr lang="en-US" sz="32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32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𝜀</m:t>
                                </m:r>
                              </m:e>
                              <m:sup>
                                <m:r>
                                  <a:rPr lang="en-US" sz="32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den>
                        </m:f>
                      </m:e>
                    </m:d>
                  </m:oMath>
                </a14:m>
                <a:r>
                  <a:rPr lang="en-US" sz="3200" dirty="0"/>
                  <a:t> rows to achieve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1+</m:t>
                        </m:r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𝜀</m:t>
                        </m:r>
                      </m:e>
                    </m:d>
                  </m:oMath>
                </a14:m>
                <a:r>
                  <a:rPr lang="en-US" sz="3200" dirty="0"/>
                  <a:t>-approximation to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d>
                          <m:dPr>
                            <m:begChr m:val="‖"/>
                            <m:endChr m:val="‖"/>
                            <m:ctrlP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𝐴𝑥</m:t>
                            </m:r>
                          </m:e>
                        </m:d>
                      </m:e>
                      <m:sub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  <m:sup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bSup>
                  </m:oMath>
                </a14:m>
                <a:endParaRPr lang="en-US" sz="3200" dirty="0"/>
              </a:p>
              <a:p>
                <a:pPr>
                  <a:buClr>
                    <a:schemeClr val="tx1"/>
                  </a:buClr>
                </a:pPr>
                <a:r>
                  <a:rPr lang="en-US" sz="3200" dirty="0"/>
                  <a:t>To handle all possible sets of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US" sz="3200" dirty="0"/>
                  <a:t> centers:</a:t>
                </a:r>
              </a:p>
              <a:p>
                <a:pPr lvl="1">
                  <a:buClr>
                    <a:schemeClr val="tx1"/>
                  </a:buClr>
                </a:pPr>
                <a:r>
                  <a:rPr lang="en-US" sz="3200" dirty="0"/>
                  <a:t>Need to sample each row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sz="3200" dirty="0"/>
                  <a:t> with probability </a:t>
                </a:r>
                <a14:m>
                  <m:oMath xmlns:m="http://schemas.openxmlformats.org/officeDocument/2006/math">
                    <m:limLow>
                      <m:limLow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limLowPr>
                      <m:e>
                        <m:r>
                          <m:rPr>
                            <m:sty m:val="p"/>
                          </m:rPr>
                          <a:rPr lang="en-US" sz="3200" b="0" i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max</m:t>
                        </m:r>
                      </m:e>
                      <m:lim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∈</m:t>
                        </m:r>
                        <m:sSup>
                          <m:sSupPr>
                            <m:ctrlP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ℝ</m:t>
                            </m:r>
                          </m:e>
                          <m:sup>
                            <m: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𝑑</m:t>
                            </m:r>
                          </m:sup>
                        </m:sSup>
                      </m:lim>
                    </m:limLow>
                    <m:f>
                      <m:fPr>
                        <m:ctrlPr>
                          <a:rPr lang="en-US" sz="320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begChr m:val="⟨"/>
                                <m:endChr m:val="⟩"/>
                                <m:ctrlPr>
                                  <a:rPr lang="en-US" sz="32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en-US" sz="3200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3200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𝑎</m:t>
                                    </m:r>
                                  </m:e>
                                  <m:sub>
                                    <m:r>
                                      <a:rPr lang="en-US" sz="3200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  <m:r>
                                  <a:rPr lang="en-US" sz="32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, </m:t>
                                </m:r>
                                <m:r>
                                  <a:rPr lang="en-US" sz="32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</m:d>
                          </m:e>
                          <m:sup>
                            <m: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sSubSup>
                          <m:sSubSupPr>
                            <m:ctrlP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d>
                              <m:dPr>
                                <m:begChr m:val="‖"/>
                                <m:endChr m:val="‖"/>
                                <m:ctrlPr>
                                  <a:rPr lang="en-US" sz="32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32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𝐴𝑥</m:t>
                                </m:r>
                              </m:e>
                            </m:d>
                          </m:e>
                          <m:sub>
                            <m: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  <m:sup>
                            <m: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bSup>
                      </m:den>
                    </m:f>
                  </m:oMath>
                </a14:m>
                <a:r>
                  <a:rPr lang="en-US" sz="3200" dirty="0"/>
                  <a:t> instead of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begChr m:val="⟨"/>
                                <m:endChr m:val="⟩"/>
                                <m:ctrlPr>
                                  <a:rPr lang="en-US" sz="32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en-US" sz="3200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3200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𝑎</m:t>
                                    </m:r>
                                  </m:e>
                                  <m:sub>
                                    <m:r>
                                      <a:rPr lang="en-US" sz="3200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  <m:r>
                                  <a:rPr lang="en-US" sz="32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, </m:t>
                                </m:r>
                                <m:r>
                                  <a:rPr lang="en-US" sz="32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</m:d>
                          </m:e>
                          <m:sup>
                            <m: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sSubSup>
                          <m:sSubSupPr>
                            <m:ctrlP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d>
                              <m:dPr>
                                <m:begChr m:val="‖"/>
                                <m:endChr m:val="‖"/>
                                <m:ctrlPr>
                                  <a:rPr lang="en-US" sz="32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32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𝐴𝑥</m:t>
                                </m:r>
                              </m:e>
                            </m:d>
                          </m:e>
                          <m:sub>
                            <m: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  <m:sup>
                            <m: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bSup>
                      </m:den>
                    </m:f>
                  </m:oMath>
                </a14:m>
                <a:endParaRPr lang="en-US" sz="3200" dirty="0"/>
              </a:p>
              <a:p>
                <a:pPr lvl="1">
                  <a:buClr>
                    <a:schemeClr val="tx1"/>
                  </a:buClr>
                </a:pPr>
                <a:r>
                  <a:rPr lang="en-US" sz="3200" dirty="0"/>
                  <a:t>Need to union bound over a net of all choices of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∈</m:t>
                    </m:r>
                    <m:sSup>
                      <m:sSup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ℝ</m:t>
                        </m:r>
                      </m:e>
                      <m:sup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𝑑</m:t>
                        </m:r>
                      </m:sup>
                    </m:sSup>
                  </m:oMath>
                </a14:m>
                <a:endParaRPr lang="en-US" sz="320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5255D49-9D60-44DD-910D-2EBD0529DEC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1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6978400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984B7A-8516-47FC-9176-8158CF0B5C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Leverage Scores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5255D49-9D60-44DD-910D-2EBD0529DEC9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1454637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dirty="0">
                    <a:solidFill>
                      <a:srgbClr val="00B050"/>
                    </a:solidFill>
                  </a:rPr>
                  <a:t>Intuition</a:t>
                </a:r>
                <a:r>
                  <a:rPr lang="en-US" dirty="0"/>
                  <a:t>: how </a:t>
                </a:r>
                <a:r>
                  <a:rPr lang="en-US" i="1" dirty="0">
                    <a:solidFill>
                      <a:srgbClr val="7030A0"/>
                    </a:solidFill>
                  </a:rPr>
                  <a:t>unique</a:t>
                </a:r>
                <a:r>
                  <a:rPr lang="en-US" dirty="0"/>
                  <a:t> a row is (recall importance sampling)</a:t>
                </a:r>
              </a:p>
              <a:p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  <m:sSub>
                      <m:sSubPr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ℓ</m:t>
                        </m:r>
                      </m:e>
                      <m:sub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limLow>
                      <m:limLowPr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limLowPr>
                      <m:e>
                        <m:r>
                          <m:rPr>
                            <m:sty m:val="p"/>
                          </m:rPr>
                          <a:rPr lang="en-US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max</m:t>
                        </m:r>
                      </m:e>
                      <m:lim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∈</m:t>
                        </m:r>
                        <m:sSup>
                          <m:sSupPr>
                            <m:ctrlP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ℝ</m:t>
                            </m:r>
                          </m:e>
                          <m:sup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𝑑</m:t>
                            </m:r>
                          </m:sup>
                        </m:sSup>
                      </m:lim>
                    </m:limLow>
                    <m:f>
                      <m:fPr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begChr m:val="⟨"/>
                                <m:endChr m:val="⟩"/>
                                <m:ctrlPr>
                                  <a:rPr lang="en-US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en-US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𝑎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  <m:r>
                                  <a:rPr lang="en-US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, </m:t>
                                </m:r>
                                <m:r>
                                  <a:rPr lang="en-US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</m:d>
                          </m:e>
                          <m:sup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sSubSup>
                          <m:sSubSupPr>
                            <m:ctrlP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d>
                              <m:dPr>
                                <m:begChr m:val="‖"/>
                                <m:endChr m:val="‖"/>
                                <m:ctrlPr>
                                  <a:rPr lang="en-US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𝐴𝑥</m:t>
                                </m:r>
                              </m:e>
                            </m:d>
                          </m:e>
                          <m:sub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  <m:sup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bSup>
                      </m:den>
                    </m:f>
                  </m:oMath>
                </a14:m>
                <a:r>
                  <a:rPr lang="en-US" dirty="0"/>
                  <a:t> are the </a:t>
                </a:r>
                <a:r>
                  <a:rPr lang="en-US" i="1" dirty="0">
                    <a:solidFill>
                      <a:srgbClr val="00B050"/>
                    </a:solidFill>
                  </a:rPr>
                  <a:t>leverage scores</a:t>
                </a:r>
                <a:r>
                  <a:rPr lang="en-US" dirty="0">
                    <a:solidFill>
                      <a:srgbClr val="00B050"/>
                    </a:solidFill>
                  </a:rPr>
                  <a:t> </a:t>
                </a:r>
                <a:r>
                  <a:rPr lang="en-US" dirty="0"/>
                  <a:t>of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dirty="0"/>
                  <a:t> (in this case of row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dirty="0"/>
                  <a:t> )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5255D49-9D60-44DD-910D-2EBD0529DEC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1454637"/>
              </a:xfrm>
              <a:blipFill>
                <a:blip r:embed="rId2"/>
                <a:stretch>
                  <a:fillRect l="-1043" t="-669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Rectangle 5">
            <a:extLst>
              <a:ext uri="{FF2B5EF4-FFF2-40B4-BE49-F238E27FC236}">
                <a16:creationId xmlns:a16="http://schemas.microsoft.com/office/drawing/2014/main" id="{ADE29DC0-5F55-4C0F-9250-42464CEC0C31}"/>
              </a:ext>
            </a:extLst>
          </p:cNvPr>
          <p:cNvSpPr/>
          <p:nvPr/>
        </p:nvSpPr>
        <p:spPr>
          <a:xfrm>
            <a:off x="4842217" y="1825625"/>
            <a:ext cx="570081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anose="05000000000000000000" pitchFamily="2" charset="2"/>
              <a:buChar char="v"/>
            </a:pPr>
            <a:endParaRPr lang="en-US" sz="3200" dirty="0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A12F5C8E-D8B7-41FD-90D0-E09DFD78C63A}"/>
              </a:ext>
            </a:extLst>
          </p:cNvPr>
          <p:cNvSpPr txBox="1">
            <a:spLocks/>
          </p:cNvSpPr>
          <p:nvPr/>
        </p:nvSpPr>
        <p:spPr>
          <a:xfrm>
            <a:off x="1160461" y="3429000"/>
            <a:ext cx="830899" cy="10312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1  0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1  1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30F5A66E-06E2-49EC-B1D6-6A0DD09DADFE}"/>
              </a:ext>
            </a:extLst>
          </p:cNvPr>
          <p:cNvSpPr/>
          <p:nvPr/>
        </p:nvSpPr>
        <p:spPr>
          <a:xfrm>
            <a:off x="1035596" y="3280262"/>
            <a:ext cx="955764" cy="1179978"/>
          </a:xfrm>
          <a:prstGeom prst="rect">
            <a:avLst/>
          </a:prstGeom>
          <a:noFill/>
          <a:ln w="57150"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Content Placeholder 2">
                <a:extLst>
                  <a:ext uri="{FF2B5EF4-FFF2-40B4-BE49-F238E27FC236}">
                    <a16:creationId xmlns:a16="http://schemas.microsoft.com/office/drawing/2014/main" id="{0685B05D-1BFE-4096-A89B-DAE623BE9A30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3346176" y="3280263"/>
                <a:ext cx="7137400" cy="1291738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dirty="0"/>
                  <a:t> Take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(1  −1)</m:t>
                    </m:r>
                  </m:oMath>
                </a14:m>
                <a:r>
                  <a:rPr lang="en-US" dirty="0"/>
                  <a:t> to see that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ℓ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endParaRPr lang="en-US" b="0" dirty="0">
                  <a:solidFill>
                    <a:srgbClr val="C00000"/>
                  </a:solidFill>
                </a:endParaRPr>
              </a:p>
              <a:p>
                <a:r>
                  <a:rPr lang="en-US" dirty="0"/>
                  <a:t> Take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=(0  1)</m:t>
                    </m:r>
                  </m:oMath>
                </a14:m>
                <a:r>
                  <a:rPr lang="en-US" dirty="0"/>
                  <a:t> to see that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ℓ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13" name="Content Placeholder 2">
                <a:extLst>
                  <a:ext uri="{FF2B5EF4-FFF2-40B4-BE49-F238E27FC236}">
                    <a16:creationId xmlns:a16="http://schemas.microsoft.com/office/drawing/2014/main" id="{0685B05D-1BFE-4096-A89B-DAE623BE9A3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46176" y="3280263"/>
                <a:ext cx="7137400" cy="1291738"/>
              </a:xfrm>
              <a:prstGeom prst="rect">
                <a:avLst/>
              </a:prstGeom>
              <a:blipFill>
                <a:blip r:embed="rId3"/>
                <a:stretch>
                  <a:fillRect l="-1537" t="-75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10284613-2762-4D9C-ABEE-FF9494F9B140}"/>
                  </a:ext>
                </a:extLst>
              </p:cNvPr>
              <p:cNvSpPr/>
              <p:nvPr/>
            </p:nvSpPr>
            <p:spPr>
              <a:xfrm>
                <a:off x="838200" y="4741397"/>
                <a:ext cx="8747760" cy="54559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457200" indent="-457200"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r>
                      <a:rPr lang="en-US" sz="2800" i="1" smtClean="0">
                        <a:latin typeface="Cambria Math" panose="02040503050406030204" pitchFamily="18" charset="0"/>
                      </a:rPr>
                      <m:t> </m:t>
                    </m:r>
                    <m:sSub>
                      <m:sSubPr>
                        <m:ctrlPr>
                          <a:rPr lang="en-US" sz="28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ℓ</m:t>
                        </m:r>
                      </m:e>
                      <m:sub>
                        <m:r>
                          <a:rPr lang="en-US" sz="28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sz="28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28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sz="28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sSup>
                      <m:sSupPr>
                        <m:ctrlPr>
                          <a:rPr lang="en-US" sz="28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28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en-US" sz="28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28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𝐴</m:t>
                                </m:r>
                              </m:e>
                              <m:sup>
                                <m:r>
                                  <a:rPr lang="en-US" sz="28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⊤</m:t>
                                </m:r>
                              </m:sup>
                            </m:sSup>
                            <m:r>
                              <a:rPr lang="en-US" sz="28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𝐴</m:t>
                            </m:r>
                          </m:e>
                        </m:d>
                      </m:e>
                      <m:sup>
                        <m:r>
                          <a:rPr lang="en-US" sz="28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−1</m:t>
                        </m:r>
                      </m:sup>
                    </m:sSup>
                    <m:sSubSup>
                      <m:sSubSupPr>
                        <m:ctrlPr>
                          <a:rPr lang="en-US" sz="280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28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sz="28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  <m:sup>
                        <m:r>
                          <a:rPr lang="en-US" sz="28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⊤</m:t>
                        </m:r>
                      </m:sup>
                    </m:sSubSup>
                  </m:oMath>
                </a14:m>
                <a:r>
                  <a:rPr lang="en-US" sz="2800" i="1" dirty="0">
                    <a:latin typeface="Cambria Math" panose="02040503050406030204" pitchFamily="18" charset="0"/>
                  </a:rPr>
                  <a:t>, 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 </m:t>
                    </m:r>
                    <m:sSub>
                      <m:sSubPr>
                        <m:ctrlPr>
                          <a:rPr lang="en-US" sz="28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∑ℓ</m:t>
                        </m:r>
                      </m:e>
                      <m:sub>
                        <m:r>
                          <a:rPr lang="en-US" sz="28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sz="28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8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𝑑</m:t>
                    </m:r>
                  </m:oMath>
                </a14:m>
                <a:endParaRPr lang="en-US" sz="2800" dirty="0"/>
              </a:p>
            </p:txBody>
          </p:sp>
        </mc:Choice>
        <mc:Fallback xmlns=""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10284613-2762-4D9C-ABEE-FF9494F9B14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00" y="4741397"/>
                <a:ext cx="8747760" cy="545599"/>
              </a:xfrm>
              <a:prstGeom prst="rect">
                <a:avLst/>
              </a:prstGeom>
              <a:blipFill>
                <a:blip r:embed="rId4"/>
                <a:stretch>
                  <a:fillRect t="-11236" b="-280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Rectangle 13">
            <a:extLst>
              <a:ext uri="{FF2B5EF4-FFF2-40B4-BE49-F238E27FC236}">
                <a16:creationId xmlns:a16="http://schemas.microsoft.com/office/drawing/2014/main" id="{A2C6FDC5-9D7A-473F-94F3-314DDF53F4B2}"/>
              </a:ext>
            </a:extLst>
          </p:cNvPr>
          <p:cNvSpPr/>
          <p:nvPr/>
        </p:nvSpPr>
        <p:spPr>
          <a:xfrm>
            <a:off x="6464349" y="4460240"/>
            <a:ext cx="2067907" cy="2219205"/>
          </a:xfrm>
          <a:prstGeom prst="rect">
            <a:avLst/>
          </a:prstGeom>
          <a:noFill/>
          <a:ln w="57150"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431033BA-0E27-4088-8087-E3359DE04A0E}"/>
                  </a:ext>
                </a:extLst>
              </p:cNvPr>
              <p:cNvSpPr/>
              <p:nvPr/>
            </p:nvSpPr>
            <p:spPr>
              <a:xfrm>
                <a:off x="7309942" y="4863571"/>
                <a:ext cx="541367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𝐴</m:t>
                      </m:r>
                    </m:oMath>
                  </m:oMathPara>
                </a14:m>
                <a:endParaRPr lang="en-US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431033BA-0E27-4088-8087-E3359DE04A0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09942" y="4863571"/>
                <a:ext cx="541367" cy="58477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Rectangle 15">
            <a:extLst>
              <a:ext uri="{FF2B5EF4-FFF2-40B4-BE49-F238E27FC236}">
                <a16:creationId xmlns:a16="http://schemas.microsoft.com/office/drawing/2014/main" id="{EAB99DEF-C71F-4B2E-98CF-1C9ED3B97B1B}"/>
              </a:ext>
            </a:extLst>
          </p:cNvPr>
          <p:cNvSpPr/>
          <p:nvPr/>
        </p:nvSpPr>
        <p:spPr>
          <a:xfrm>
            <a:off x="6464349" y="5766872"/>
            <a:ext cx="2067907" cy="397302"/>
          </a:xfrm>
          <a:prstGeom prst="rect">
            <a:avLst/>
          </a:prstGeom>
          <a:noFill/>
          <a:ln w="57150"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F69AACE4-2015-4991-A968-0A6B86CCE79B}"/>
                  </a:ext>
                </a:extLst>
              </p:cNvPr>
              <p:cNvSpPr/>
              <p:nvPr/>
            </p:nvSpPr>
            <p:spPr>
              <a:xfrm>
                <a:off x="7327191" y="5702509"/>
                <a:ext cx="524118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</m:oMath>
                  </m:oMathPara>
                </a14:m>
                <a:endParaRPr lang="en-US" sz="2400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F69AACE4-2015-4991-A968-0A6B86CCE79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27191" y="5702509"/>
                <a:ext cx="524118" cy="461665"/>
              </a:xfrm>
              <a:prstGeom prst="rect">
                <a:avLst/>
              </a:prstGeom>
              <a:blipFill>
                <a:blip r:embed="rId6"/>
                <a:stretch>
                  <a:fillRect b="-263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447121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984B7A-8516-47FC-9176-8158CF0B5C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Last Time: Linear Regression</a:t>
            </a:r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AE4632A-DB15-4E1E-AF6A-9808F8A025F0}"/>
              </a:ext>
            </a:extLst>
          </p:cNvPr>
          <p:cNvSpPr/>
          <p:nvPr/>
        </p:nvSpPr>
        <p:spPr>
          <a:xfrm>
            <a:off x="838200" y="1825625"/>
            <a:ext cx="1298331" cy="3031638"/>
          </a:xfrm>
          <a:prstGeom prst="rect">
            <a:avLst/>
          </a:prstGeom>
          <a:noFill/>
          <a:ln w="57150"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ADE29DC0-5F55-4C0F-9250-42464CEC0C31}"/>
                  </a:ext>
                </a:extLst>
              </p:cNvPr>
              <p:cNvSpPr/>
              <p:nvPr/>
            </p:nvSpPr>
            <p:spPr>
              <a:xfrm>
                <a:off x="5573737" y="1785332"/>
                <a:ext cx="5700815" cy="156966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457200" indent="-457200">
                  <a:buFont typeface="Arial" panose="020B0604020202020204" pitchFamily="34" charset="0"/>
                  <a:buChar char="•"/>
                </a:pPr>
                <a:r>
                  <a:rPr lang="en-US" sz="3200" dirty="0"/>
                  <a:t>Find the vector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sz="3200" dirty="0"/>
                  <a:t> that minimizes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d>
                          <m:dPr>
                            <m:begChr m:val="‖"/>
                            <m:endChr m:val="‖"/>
                            <m:ctrlP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𝐴𝑥</m:t>
                            </m:r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𝑏</m:t>
                            </m:r>
                          </m:e>
                        </m:d>
                      </m:e>
                      <m:sub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endParaRPr lang="en-US" sz="3200" b="0" dirty="0">
                  <a:solidFill>
                    <a:srgbClr val="C00000"/>
                  </a:solidFill>
                </a:endParaRPr>
              </a:p>
              <a:p>
                <a:pPr marL="457200" indent="-457200">
                  <a:buFont typeface="Arial" panose="020B0604020202020204" pitchFamily="34" charset="0"/>
                  <a:buChar char="•"/>
                </a:pPr>
                <a:r>
                  <a:rPr lang="en-US" sz="3200" dirty="0"/>
                  <a:t>“Least squares” optimization</a:t>
                </a:r>
              </a:p>
            </p:txBody>
          </p:sp>
        </mc:Choice>
        <mc:Fallback xmlns="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ADE29DC0-5F55-4C0F-9250-42464CEC0C3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73737" y="1785332"/>
                <a:ext cx="5700815" cy="1569660"/>
              </a:xfrm>
              <a:prstGeom prst="rect">
                <a:avLst/>
              </a:prstGeom>
              <a:blipFill>
                <a:blip r:embed="rId2"/>
                <a:stretch>
                  <a:fillRect l="-2457" t="-4669" b="-1206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E34C0BD3-17FA-4C89-B440-C5B1EB2729FE}"/>
                  </a:ext>
                </a:extLst>
              </p:cNvPr>
              <p:cNvSpPr/>
              <p:nvPr/>
            </p:nvSpPr>
            <p:spPr>
              <a:xfrm>
                <a:off x="305260" y="3156778"/>
                <a:ext cx="3745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𝑛</m:t>
                      </m:r>
                    </m:oMath>
                  </m:oMathPara>
                </a14:m>
                <a:endParaRPr lang="en-US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E34C0BD3-17FA-4C89-B440-C5B1EB2729F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5260" y="3156778"/>
                <a:ext cx="374590" cy="36933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1BE03EE9-5338-44CC-A0E3-C885075F2E77}"/>
                  </a:ext>
                </a:extLst>
              </p:cNvPr>
              <p:cNvSpPr/>
              <p:nvPr/>
            </p:nvSpPr>
            <p:spPr>
              <a:xfrm>
                <a:off x="1290260" y="4981577"/>
                <a:ext cx="399597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𝑑</m:t>
                      </m:r>
                    </m:oMath>
                  </m:oMathPara>
                </a14:m>
                <a:endParaRPr lang="en-US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1BE03EE9-5338-44CC-A0E3-C885075F2E7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90260" y="4981577"/>
                <a:ext cx="399597" cy="40011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Rectangle 9">
            <a:extLst>
              <a:ext uri="{FF2B5EF4-FFF2-40B4-BE49-F238E27FC236}">
                <a16:creationId xmlns:a16="http://schemas.microsoft.com/office/drawing/2014/main" id="{369E2A8B-A49E-4FA9-B2FB-F51DC002BD82}"/>
              </a:ext>
            </a:extLst>
          </p:cNvPr>
          <p:cNvSpPr/>
          <p:nvPr/>
        </p:nvSpPr>
        <p:spPr>
          <a:xfrm>
            <a:off x="2601116" y="1825625"/>
            <a:ext cx="398585" cy="1489075"/>
          </a:xfrm>
          <a:prstGeom prst="rect">
            <a:avLst/>
          </a:prstGeom>
          <a:noFill/>
          <a:ln w="57150">
            <a:solidFill>
              <a:srgbClr val="00B05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9853D185-B675-497D-BE00-CB16F72C7CBD}"/>
                  </a:ext>
                </a:extLst>
              </p:cNvPr>
              <p:cNvSpPr/>
              <p:nvPr/>
            </p:nvSpPr>
            <p:spPr>
              <a:xfrm>
                <a:off x="2171718" y="2410400"/>
                <a:ext cx="399597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𝑑</m:t>
                      </m:r>
                    </m:oMath>
                  </m:oMathPara>
                </a14:m>
                <a:endParaRPr lang="en-US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9853D185-B675-497D-BE00-CB16F72C7CB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71718" y="2410400"/>
                <a:ext cx="399597" cy="40011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796109F9-E905-4D8E-A88E-B5A61C5E3DEB}"/>
                  </a:ext>
                </a:extLst>
              </p:cNvPr>
              <p:cNvSpPr/>
              <p:nvPr/>
            </p:nvSpPr>
            <p:spPr>
              <a:xfrm>
                <a:off x="2601116" y="3343246"/>
                <a:ext cx="385041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US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796109F9-E905-4D8E-A88E-B5A61C5E3DE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01116" y="3343246"/>
                <a:ext cx="385041" cy="40011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Rectangle 13">
            <a:extLst>
              <a:ext uri="{FF2B5EF4-FFF2-40B4-BE49-F238E27FC236}">
                <a16:creationId xmlns:a16="http://schemas.microsoft.com/office/drawing/2014/main" id="{CC35C082-1390-4713-91EF-C3B370952147}"/>
              </a:ext>
            </a:extLst>
          </p:cNvPr>
          <p:cNvSpPr/>
          <p:nvPr/>
        </p:nvSpPr>
        <p:spPr>
          <a:xfrm>
            <a:off x="3793298" y="1825624"/>
            <a:ext cx="398585" cy="3031638"/>
          </a:xfrm>
          <a:prstGeom prst="rect">
            <a:avLst/>
          </a:prstGeom>
          <a:noFill/>
          <a:ln w="57150"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881FFB1F-EF69-4C18-9B81-00543A9C6C1D}"/>
                  </a:ext>
                </a:extLst>
              </p:cNvPr>
              <p:cNvSpPr/>
              <p:nvPr/>
            </p:nvSpPr>
            <p:spPr>
              <a:xfrm>
                <a:off x="3327080" y="3156777"/>
                <a:ext cx="3745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𝑛</m:t>
                      </m:r>
                    </m:oMath>
                  </m:oMathPara>
                </a14:m>
                <a:endParaRPr lang="en-US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881FFB1F-EF69-4C18-9B81-00543A9C6C1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27080" y="3156777"/>
                <a:ext cx="374590" cy="369332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A6FBD636-81EC-499D-B6CF-392BC7E22A2E}"/>
                  </a:ext>
                </a:extLst>
              </p:cNvPr>
              <p:cNvSpPr/>
              <p:nvPr/>
            </p:nvSpPr>
            <p:spPr>
              <a:xfrm>
                <a:off x="3806842" y="4981577"/>
                <a:ext cx="385041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US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A6FBD636-81EC-499D-B6CF-392BC7E22A2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06842" y="4981577"/>
                <a:ext cx="385041" cy="40011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EFE4164B-232C-4B6F-A24D-7F47CF6A505B}"/>
                  </a:ext>
                </a:extLst>
              </p:cNvPr>
              <p:cNvSpPr/>
              <p:nvPr/>
            </p:nvSpPr>
            <p:spPr>
              <a:xfrm>
                <a:off x="3111316" y="2410400"/>
                <a:ext cx="431528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≈</m:t>
                      </m:r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EFE4164B-232C-4B6F-A24D-7F47CF6A505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11316" y="2410400"/>
                <a:ext cx="431528" cy="400110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id="{21DA1A76-C9D7-4D3C-8686-2A55FD5DEB05}"/>
                  </a:ext>
                </a:extLst>
              </p:cNvPr>
              <p:cNvSpPr/>
              <p:nvPr/>
            </p:nvSpPr>
            <p:spPr>
              <a:xfrm>
                <a:off x="1216681" y="3043745"/>
                <a:ext cx="541367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𝐴</m:t>
                      </m:r>
                    </m:oMath>
                  </m:oMathPara>
                </a14:m>
                <a:endParaRPr lang="en-US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id="{21DA1A76-C9D7-4D3C-8686-2A55FD5DEB0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16681" y="3043745"/>
                <a:ext cx="541367" cy="584775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96647609-DF3F-4297-B40D-B194368B791A}"/>
                  </a:ext>
                </a:extLst>
              </p:cNvPr>
              <p:cNvSpPr/>
              <p:nvPr/>
            </p:nvSpPr>
            <p:spPr>
              <a:xfrm>
                <a:off x="3738643" y="3050858"/>
                <a:ext cx="507896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𝑏</m:t>
                      </m:r>
                    </m:oMath>
                  </m:oMathPara>
                </a14:m>
                <a:endParaRPr lang="en-US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96647609-DF3F-4297-B40D-B194368B791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38643" y="3050858"/>
                <a:ext cx="507896" cy="584775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8" name="Picture 4" descr="Image result for linear regression">
            <a:extLst>
              <a:ext uri="{FF2B5EF4-FFF2-40B4-BE49-F238E27FC236}">
                <a16:creationId xmlns:a16="http://schemas.microsoft.com/office/drawing/2014/main" id="{7303F1F4-2F73-4BE7-8C6B-0CE3273537E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0170" y="3612423"/>
            <a:ext cx="4008367" cy="26577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>
                <a:extLst>
                  <a:ext uri="{FF2B5EF4-FFF2-40B4-BE49-F238E27FC236}">
                    <a16:creationId xmlns:a16="http://schemas.microsoft.com/office/drawing/2014/main" id="{F803A7F9-D485-42F0-8136-98003ED28E53}"/>
                  </a:ext>
                </a:extLst>
              </p:cNvPr>
              <p:cNvSpPr/>
              <p:nvPr/>
            </p:nvSpPr>
            <p:spPr>
              <a:xfrm>
                <a:off x="2579439" y="2427111"/>
                <a:ext cx="468077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3" name="Rectangle 2">
                <a:extLst>
                  <a:ext uri="{FF2B5EF4-FFF2-40B4-BE49-F238E27FC236}">
                    <a16:creationId xmlns:a16="http://schemas.microsoft.com/office/drawing/2014/main" id="{F803A7F9-D485-42F0-8136-98003ED28E5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79439" y="2427111"/>
                <a:ext cx="468077" cy="523220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5336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984B7A-8516-47FC-9176-8158CF0B5C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Last Time: Linear Regression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5255D49-9D60-44DD-910D-2EBD0529DEC9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690687"/>
                <a:ext cx="10515600" cy="4701723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sz="3200" b="0" dirty="0"/>
                  <a:t>We have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3200" b="0" i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arg</m:t>
                        </m:r>
                      </m:fName>
                      <m:e>
                        <m:limLow>
                          <m:limLowPr>
                            <m:ctrlP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limLowPr>
                          <m:e>
                            <m:r>
                              <m:rPr>
                                <m:sty m:val="p"/>
                              </m:rPr>
                              <a:rPr lang="en-US" sz="320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min</m:t>
                            </m:r>
                          </m:e>
                          <m:lim>
                            <m: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∈</m:t>
                            </m:r>
                            <m:sSup>
                              <m:sSupPr>
                                <m:ctrlPr>
                                  <a:rPr lang="en-US" sz="32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32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ℝ</m:t>
                                </m:r>
                              </m:e>
                              <m:sup>
                                <m:r>
                                  <a:rPr lang="en-US" sz="32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𝑑</m:t>
                                </m:r>
                              </m:sup>
                            </m:sSup>
                          </m:lim>
                        </m:limLow>
                        <m:r>
                          <a:rPr lang="en-US" sz="320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sSub>
                          <m:sSubPr>
                            <m:ctrlP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d>
                              <m:dPr>
                                <m:begChr m:val="‖"/>
                                <m:endChr m:val="‖"/>
                                <m:ctrlPr>
                                  <a:rPr lang="en-US" sz="32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32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𝐴𝑥</m:t>
                                </m:r>
                                <m:r>
                                  <a:rPr lang="en-US" sz="32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sz="32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𝑏</m:t>
                                </m:r>
                              </m:e>
                            </m:d>
                          </m:e>
                          <m:sub>
                            <m: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m:rPr>
                            <m:nor/>
                          </m:rPr>
                          <a:rPr lang="en-US" sz="3200" dirty="0"/>
                          <m:t> </m:t>
                        </m:r>
                      </m:e>
                    </m:func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func>
                      <m:funcPr>
                        <m:ctrlP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320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arg</m:t>
                        </m:r>
                      </m:fName>
                      <m:e>
                        <m:limLow>
                          <m:limLowPr>
                            <m:ctrlP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limLowPr>
                          <m:e>
                            <m:r>
                              <m:rPr>
                                <m:sty m:val="p"/>
                              </m:rPr>
                              <a:rPr lang="en-US" sz="320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min</m:t>
                            </m:r>
                          </m:e>
                          <m:lim>
                            <m: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∈</m:t>
                            </m:r>
                            <m:sSup>
                              <m:sSupPr>
                                <m:ctrlPr>
                                  <a:rPr lang="en-US" sz="32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32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ℝ</m:t>
                                </m:r>
                              </m:e>
                              <m:sup>
                                <m:r>
                                  <a:rPr lang="en-US" sz="32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𝑑</m:t>
                                </m:r>
                              </m:sup>
                            </m:sSup>
                          </m:lim>
                        </m:limLow>
                        <m:r>
                          <a:rPr lang="en-US" sz="320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sSubSup>
                          <m:sSubSupPr>
                            <m:ctrlP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d>
                              <m:dPr>
                                <m:begChr m:val="‖"/>
                                <m:endChr m:val="‖"/>
                                <m:ctrlPr>
                                  <a:rPr lang="en-US" sz="32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32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𝐴𝑥</m:t>
                                </m:r>
                                <m:r>
                                  <a:rPr lang="en-US" sz="32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sz="32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𝑏</m:t>
                                </m:r>
                              </m:e>
                            </m:d>
                          </m:e>
                          <m:sub>
                            <m: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  <m:sup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bSup>
                        <m:r>
                          <m:rPr>
                            <m:nor/>
                          </m:rPr>
                          <a:rPr lang="en-US" sz="3200" dirty="0"/>
                          <m:t> </m:t>
                        </m:r>
                      </m:e>
                    </m:func>
                  </m:oMath>
                </a14:m>
                <a:endParaRPr lang="en-US" sz="3200" dirty="0"/>
              </a:p>
              <a:p>
                <a:pPr>
                  <a:buClr>
                    <a:schemeClr val="tx1"/>
                  </a:buClr>
                </a:pPr>
                <a:endParaRPr lang="en-US" sz="3200" dirty="0"/>
              </a:p>
              <a:p>
                <a:pPr>
                  <a:buClr>
                    <a:schemeClr val="tx1"/>
                  </a:buClr>
                </a:pPr>
                <a14:m>
                  <m:oMath xmlns:m="http://schemas.openxmlformats.org/officeDocument/2006/math">
                    <m:sSubSup>
                      <m:sSubSupPr>
                        <m:ctrlP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d>
                          <m:dPr>
                            <m:begChr m:val="‖"/>
                            <m:endChr m:val="‖"/>
                            <m:ctrlP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𝐴𝑥</m:t>
                            </m:r>
                            <m: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𝑏</m:t>
                            </m:r>
                          </m:e>
                        </m:d>
                      </m:e>
                      <m:sub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  <m:sup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bSup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bSup>
                      <m:sSubSupPr>
                        <m:ctrlP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d>
                          <m:dPr>
                            <m:begChr m:val="‖"/>
                            <m:endChr m:val="‖"/>
                            <m:ctrlP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𝐴𝑥</m:t>
                            </m:r>
                            <m: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−</m:t>
                            </m:r>
                            <m:sSup>
                              <m:sSupPr>
                                <m:ctrlPr>
                                  <a:rPr lang="en-US" sz="32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32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𝑏</m:t>
                                </m:r>
                              </m:e>
                              <m:sup>
                                <m:r>
                                  <a:rPr lang="en-US" sz="32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⊥</m:t>
                                </m:r>
                              </m:sup>
                            </m:sSup>
                            <m: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−</m:t>
                            </m:r>
                            <m:sSup>
                              <m:sSupPr>
                                <m:ctrlPr>
                                  <a:rPr lang="en-US" sz="32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32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𝑏</m:t>
                                </m:r>
                              </m:e>
                              <m:sup>
                                <m:r>
                                  <a:rPr lang="en-US" sz="32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∥</m:t>
                                </m:r>
                              </m:sup>
                            </m:sSup>
                          </m:e>
                        </m:d>
                      </m:e>
                      <m:sub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  <m:sup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bSup>
                  </m:oMath>
                </a14:m>
                <a:endParaRPr lang="en-US" sz="3200" dirty="0"/>
              </a:p>
              <a:p>
                <a:pPr>
                  <a:buClr>
                    <a:schemeClr val="tx1"/>
                  </a:buClr>
                </a:pPr>
                <a:endParaRPr lang="en-US" sz="3200" dirty="0"/>
              </a:p>
              <a:p>
                <a:pPr>
                  <a:buClr>
                    <a:schemeClr val="tx1"/>
                  </a:buClr>
                </a:pPr>
                <a:endParaRPr lang="en-US" sz="3200" dirty="0"/>
              </a:p>
              <a:p>
                <a:pPr>
                  <a:buClr>
                    <a:schemeClr val="tx1"/>
                  </a:buClr>
                </a:pPr>
                <a:endParaRPr lang="en-US" sz="3200" dirty="0"/>
              </a:p>
              <a:p>
                <a:pPr>
                  <a:buClr>
                    <a:schemeClr val="tx1"/>
                  </a:buClr>
                </a:pPr>
                <a:r>
                  <a:rPr lang="en-US" sz="3200" b="0" dirty="0"/>
                  <a:t>Minimized for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320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d>
                          <m:dPr>
                            <m:begChr m:val="‖"/>
                            <m:endChr m:val="‖"/>
                            <m:ctrlP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𝐴𝑥</m:t>
                            </m:r>
                            <m: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−</m:t>
                            </m:r>
                            <m:sSup>
                              <m:sSupPr>
                                <m:ctrlPr>
                                  <a:rPr lang="en-US" sz="32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32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𝑏</m:t>
                                </m:r>
                              </m:e>
                              <m:sup>
                                <m:r>
                                  <a:rPr lang="en-US" sz="32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∥</m:t>
                                </m:r>
                              </m:sup>
                            </m:sSup>
                          </m:e>
                        </m:d>
                      </m:e>
                      <m:sub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  <m:sup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bSup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=0</m:t>
                    </m:r>
                  </m:oMath>
                </a14:m>
                <a:r>
                  <a:rPr lang="en-US" sz="3200" dirty="0"/>
                  <a:t> when </a:t>
                </a:r>
                <a14:m>
                  <m:oMath xmlns:m="http://schemas.openxmlformats.org/officeDocument/2006/math"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320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p>
                        <m:r>
                          <m:rPr>
                            <m:nor/>
                          </m:rPr>
                          <a:rPr lang="en-US" sz="3200">
                            <a:solidFill>
                              <a:srgbClr val="C00000"/>
                            </a:solidFill>
                          </a:rPr>
                          <m:t>†</m:t>
                        </m:r>
                      </m:sup>
                    </m:sSup>
                    <m:sSup>
                      <m:sSupPr>
                        <m:ctrlP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p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∥</m:t>
                        </m:r>
                      </m:sup>
                    </m:sSup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p>
                        <m:r>
                          <m:rPr>
                            <m:nor/>
                          </m:rPr>
                          <a:rPr lang="en-US" sz="3200">
                            <a:solidFill>
                              <a:srgbClr val="C00000"/>
                            </a:solidFill>
                          </a:rPr>
                          <m:t>†</m:t>
                        </m:r>
                      </m:sup>
                    </m:sSup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𝑏</m:t>
                    </m:r>
                  </m:oMath>
                </a14:m>
                <a:endParaRPr lang="en-US" sz="320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5255D49-9D60-44DD-910D-2EBD0529DEC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690687"/>
                <a:ext cx="10515600" cy="4701723"/>
              </a:xfrm>
              <a:blipFill>
                <a:blip r:embed="rId3"/>
                <a:stretch>
                  <a:fillRect l="-1333" t="-220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E07F2F03-76A4-957F-334A-8B7591CA5748}"/>
                  </a:ext>
                </a:extLst>
              </p:cNvPr>
              <p:cNvSpPr txBox="1"/>
              <p:nvPr/>
            </p:nvSpPr>
            <p:spPr>
              <a:xfrm>
                <a:off x="2726421" y="3648243"/>
                <a:ext cx="7600425" cy="80951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Sup>
                        <m:sSubSupPr>
                          <m:ctrlPr>
                            <a:rPr lang="en-US" sz="320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d>
                            <m:dPr>
                              <m:begChr m:val="‖"/>
                              <m:endChr m:val="‖"/>
                              <m:ctrlP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𝐴𝑥</m:t>
                              </m:r>
                              <m: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p>
                                <m:sSupPr>
                                  <m:ctrlP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𝑏</m:t>
                                  </m:r>
                                </m:e>
                                <m:sup>
                                  <m: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∥</m:t>
                                  </m:r>
                                </m:sup>
                              </m:sSup>
                            </m:e>
                          </m:d>
                        </m:e>
                        <m:sub>
                          <m:r>
                            <a:rPr lang="en-US" sz="32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  <m:sup>
                          <m:r>
                            <a:rPr lang="en-US" sz="32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bSup>
                      <m:r>
                        <a:rPr lang="en-US" sz="3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−2</m:t>
                      </m:r>
                      <m:d>
                        <m:dPr>
                          <m:begChr m:val="⟨"/>
                          <m:endChr m:val="⟩"/>
                          <m:ctrlP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𝐴𝑥</m:t>
                          </m:r>
                          <m:r>
                            <a:rPr lang="en-US" sz="32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sSup>
                            <m:sSupPr>
                              <m:ctrlP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</m:e>
                            <m:sup>
                              <m: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∥</m:t>
                              </m:r>
                            </m:sup>
                          </m:sSup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sSup>
                            <m:sSupPr>
                              <m:ctrlP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</m:e>
                            <m:sup>
                              <m: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⊥</m:t>
                              </m:r>
                            </m:sup>
                          </m:sSup>
                        </m:e>
                      </m:d>
                      <m:r>
                        <a:rPr lang="en-US" sz="3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bSup>
                        <m:sSubSupPr>
                          <m:ctrlPr>
                            <a:rPr lang="en-US" sz="32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d>
                            <m:dPr>
                              <m:begChr m:val="‖"/>
                              <m:endChr m:val="‖"/>
                              <m:ctrlP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𝑏</m:t>
                                  </m:r>
                                </m:e>
                                <m:sup>
                                  <m: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⊥</m:t>
                                  </m:r>
                                </m:sup>
                              </m:sSup>
                            </m:e>
                          </m:d>
                        </m:e>
                        <m:sub>
                          <m:r>
                            <a:rPr lang="en-US" sz="32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  <m:sup>
                          <m:r>
                            <a:rPr lang="en-US" sz="32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bSup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E07F2F03-76A4-957F-334A-8B7591CA574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26421" y="3648243"/>
                <a:ext cx="7600425" cy="80951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D269F654-6BFE-D93B-93E5-C5DFC7C46F8D}"/>
                  </a:ext>
                </a:extLst>
              </p:cNvPr>
              <p:cNvSpPr txBox="1"/>
              <p:nvPr/>
            </p:nvSpPr>
            <p:spPr>
              <a:xfrm>
                <a:off x="2933350" y="4440375"/>
                <a:ext cx="4230846" cy="80951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Sup>
                        <m:sSubSupPr>
                          <m:ctrlPr>
                            <a:rPr lang="en-US" sz="320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d>
                            <m:dPr>
                              <m:begChr m:val="‖"/>
                              <m:endChr m:val="‖"/>
                              <m:ctrlP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𝐴𝑥</m:t>
                              </m:r>
                              <m: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p>
                                <m:sSupPr>
                                  <m:ctrlP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𝑏</m:t>
                                  </m:r>
                                </m:e>
                                <m:sup>
                                  <m: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∥</m:t>
                                  </m:r>
                                </m:sup>
                              </m:sSup>
                            </m:e>
                          </m:d>
                        </m:e>
                        <m:sub>
                          <m:r>
                            <a:rPr lang="en-US" sz="32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  <m:sup>
                          <m:r>
                            <a:rPr lang="en-US" sz="32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bSup>
                      <m:r>
                        <a:rPr lang="en-US" sz="3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bSup>
                        <m:sSubSupPr>
                          <m:ctrlPr>
                            <a:rPr lang="en-US" sz="32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d>
                            <m:dPr>
                              <m:begChr m:val="‖"/>
                              <m:endChr m:val="‖"/>
                              <m:ctrlP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𝑏</m:t>
                                  </m:r>
                                </m:e>
                                <m:sup>
                                  <m:r>
                                    <a:rPr lang="en-US" sz="32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⊥</m:t>
                                  </m:r>
                                </m:sup>
                              </m:sSup>
                            </m:e>
                          </m:d>
                        </m:e>
                        <m:sub>
                          <m:r>
                            <a:rPr lang="en-US" sz="32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  <m:sup>
                          <m:r>
                            <a:rPr lang="en-US" sz="32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bSup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D269F654-6BFE-D93B-93E5-C5DFC7C46F8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33350" y="4440375"/>
                <a:ext cx="4230846" cy="809517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515610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984B7A-8516-47FC-9176-8158CF0B5C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Last Time: Linear Regression</a:t>
            </a:r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AE4632A-DB15-4E1E-AF6A-9808F8A025F0}"/>
              </a:ext>
            </a:extLst>
          </p:cNvPr>
          <p:cNvSpPr/>
          <p:nvPr/>
        </p:nvSpPr>
        <p:spPr>
          <a:xfrm>
            <a:off x="838200" y="1825625"/>
            <a:ext cx="1298331" cy="3031638"/>
          </a:xfrm>
          <a:prstGeom prst="rect">
            <a:avLst/>
          </a:prstGeom>
          <a:noFill/>
          <a:ln w="57150"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E34C0BD3-17FA-4C89-B440-C5B1EB2729FE}"/>
                  </a:ext>
                </a:extLst>
              </p:cNvPr>
              <p:cNvSpPr/>
              <p:nvPr/>
            </p:nvSpPr>
            <p:spPr>
              <a:xfrm>
                <a:off x="305260" y="3156778"/>
                <a:ext cx="3745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𝑛</m:t>
                      </m:r>
                    </m:oMath>
                  </m:oMathPara>
                </a14:m>
                <a:endParaRPr lang="en-US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E34C0BD3-17FA-4C89-B440-C5B1EB2729F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5260" y="3156778"/>
                <a:ext cx="374590" cy="36933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1BE03EE9-5338-44CC-A0E3-C885075F2E77}"/>
                  </a:ext>
                </a:extLst>
              </p:cNvPr>
              <p:cNvSpPr/>
              <p:nvPr/>
            </p:nvSpPr>
            <p:spPr>
              <a:xfrm>
                <a:off x="1290260" y="4981577"/>
                <a:ext cx="399597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𝑑</m:t>
                      </m:r>
                    </m:oMath>
                  </m:oMathPara>
                </a14:m>
                <a:endParaRPr lang="en-US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1BE03EE9-5338-44CC-A0E3-C885075F2E7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90260" y="4981577"/>
                <a:ext cx="399597" cy="40011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Rectangle 9">
            <a:extLst>
              <a:ext uri="{FF2B5EF4-FFF2-40B4-BE49-F238E27FC236}">
                <a16:creationId xmlns:a16="http://schemas.microsoft.com/office/drawing/2014/main" id="{369E2A8B-A49E-4FA9-B2FB-F51DC002BD82}"/>
              </a:ext>
            </a:extLst>
          </p:cNvPr>
          <p:cNvSpPr/>
          <p:nvPr/>
        </p:nvSpPr>
        <p:spPr>
          <a:xfrm>
            <a:off x="2601116" y="1825625"/>
            <a:ext cx="398585" cy="1489075"/>
          </a:xfrm>
          <a:prstGeom prst="rect">
            <a:avLst/>
          </a:prstGeom>
          <a:noFill/>
          <a:ln w="57150">
            <a:solidFill>
              <a:srgbClr val="00B05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9853D185-B675-497D-BE00-CB16F72C7CBD}"/>
                  </a:ext>
                </a:extLst>
              </p:cNvPr>
              <p:cNvSpPr/>
              <p:nvPr/>
            </p:nvSpPr>
            <p:spPr>
              <a:xfrm>
                <a:off x="2171718" y="2410400"/>
                <a:ext cx="399597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𝑑</m:t>
                      </m:r>
                    </m:oMath>
                  </m:oMathPara>
                </a14:m>
                <a:endParaRPr lang="en-US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9853D185-B675-497D-BE00-CB16F72C7CB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71718" y="2410400"/>
                <a:ext cx="399597" cy="40011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796109F9-E905-4D8E-A88E-B5A61C5E3DEB}"/>
                  </a:ext>
                </a:extLst>
              </p:cNvPr>
              <p:cNvSpPr/>
              <p:nvPr/>
            </p:nvSpPr>
            <p:spPr>
              <a:xfrm>
                <a:off x="2601116" y="3343246"/>
                <a:ext cx="385041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US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796109F9-E905-4D8E-A88E-B5A61C5E3DE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01116" y="3343246"/>
                <a:ext cx="385041" cy="40011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Rectangle 13">
            <a:extLst>
              <a:ext uri="{FF2B5EF4-FFF2-40B4-BE49-F238E27FC236}">
                <a16:creationId xmlns:a16="http://schemas.microsoft.com/office/drawing/2014/main" id="{CC35C082-1390-4713-91EF-C3B370952147}"/>
              </a:ext>
            </a:extLst>
          </p:cNvPr>
          <p:cNvSpPr/>
          <p:nvPr/>
        </p:nvSpPr>
        <p:spPr>
          <a:xfrm>
            <a:off x="3793298" y="1825624"/>
            <a:ext cx="398585" cy="3031638"/>
          </a:xfrm>
          <a:prstGeom prst="rect">
            <a:avLst/>
          </a:prstGeom>
          <a:noFill/>
          <a:ln w="57150"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881FFB1F-EF69-4C18-9B81-00543A9C6C1D}"/>
                  </a:ext>
                </a:extLst>
              </p:cNvPr>
              <p:cNvSpPr/>
              <p:nvPr/>
            </p:nvSpPr>
            <p:spPr>
              <a:xfrm>
                <a:off x="3327080" y="3156777"/>
                <a:ext cx="3745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𝑛</m:t>
                      </m:r>
                    </m:oMath>
                  </m:oMathPara>
                </a14:m>
                <a:endParaRPr lang="en-US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881FFB1F-EF69-4C18-9B81-00543A9C6C1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27080" y="3156777"/>
                <a:ext cx="374590" cy="369332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A6FBD636-81EC-499D-B6CF-392BC7E22A2E}"/>
                  </a:ext>
                </a:extLst>
              </p:cNvPr>
              <p:cNvSpPr/>
              <p:nvPr/>
            </p:nvSpPr>
            <p:spPr>
              <a:xfrm>
                <a:off x="3806842" y="4981577"/>
                <a:ext cx="385041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US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A6FBD636-81EC-499D-B6CF-392BC7E22A2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06842" y="4981577"/>
                <a:ext cx="385041" cy="40011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EFE4164B-232C-4B6F-A24D-7F47CF6A505B}"/>
                  </a:ext>
                </a:extLst>
              </p:cNvPr>
              <p:cNvSpPr/>
              <p:nvPr/>
            </p:nvSpPr>
            <p:spPr>
              <a:xfrm>
                <a:off x="3111316" y="2410400"/>
                <a:ext cx="431528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≈</m:t>
                      </m:r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EFE4164B-232C-4B6F-A24D-7F47CF6A505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11316" y="2410400"/>
                <a:ext cx="431528" cy="400110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id="{21DA1A76-C9D7-4D3C-8686-2A55FD5DEB05}"/>
                  </a:ext>
                </a:extLst>
              </p:cNvPr>
              <p:cNvSpPr/>
              <p:nvPr/>
            </p:nvSpPr>
            <p:spPr>
              <a:xfrm>
                <a:off x="1216681" y="3043745"/>
                <a:ext cx="541367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𝐴</m:t>
                      </m:r>
                    </m:oMath>
                  </m:oMathPara>
                </a14:m>
                <a:endParaRPr lang="en-US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id="{21DA1A76-C9D7-4D3C-8686-2A55FD5DEB0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16681" y="3043745"/>
                <a:ext cx="541367" cy="584775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96647609-DF3F-4297-B40D-B194368B791A}"/>
                  </a:ext>
                </a:extLst>
              </p:cNvPr>
              <p:cNvSpPr/>
              <p:nvPr/>
            </p:nvSpPr>
            <p:spPr>
              <a:xfrm>
                <a:off x="3738643" y="3050858"/>
                <a:ext cx="507896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𝑏</m:t>
                      </m:r>
                    </m:oMath>
                  </m:oMathPara>
                </a14:m>
                <a:endParaRPr lang="en-US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96647609-DF3F-4297-B40D-B194368B791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38643" y="3050858"/>
                <a:ext cx="507896" cy="584775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8" name="Picture 4" descr="Image result for linear regression">
            <a:extLst>
              <a:ext uri="{FF2B5EF4-FFF2-40B4-BE49-F238E27FC236}">
                <a16:creationId xmlns:a16="http://schemas.microsoft.com/office/drawing/2014/main" id="{7303F1F4-2F73-4BE7-8C6B-0CE3273537E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8650" y="4142230"/>
            <a:ext cx="3739967" cy="24797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>
                <a:extLst>
                  <a:ext uri="{FF2B5EF4-FFF2-40B4-BE49-F238E27FC236}">
                    <a16:creationId xmlns:a16="http://schemas.microsoft.com/office/drawing/2014/main" id="{F803A7F9-D485-42F0-8136-98003ED28E53}"/>
                  </a:ext>
                </a:extLst>
              </p:cNvPr>
              <p:cNvSpPr/>
              <p:nvPr/>
            </p:nvSpPr>
            <p:spPr>
              <a:xfrm>
                <a:off x="2579439" y="2427111"/>
                <a:ext cx="468077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3" name="Rectangle 2">
                <a:extLst>
                  <a:ext uri="{FF2B5EF4-FFF2-40B4-BE49-F238E27FC236}">
                    <a16:creationId xmlns:a16="http://schemas.microsoft.com/office/drawing/2014/main" id="{F803A7F9-D485-42F0-8136-98003ED28E5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79439" y="2427111"/>
                <a:ext cx="468077" cy="523220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Content Placeholder 2">
                <a:extLst>
                  <a:ext uri="{FF2B5EF4-FFF2-40B4-BE49-F238E27FC236}">
                    <a16:creationId xmlns:a16="http://schemas.microsoft.com/office/drawing/2014/main" id="{4CF7A3E5-B0DB-66F5-E447-F8867AEC61B4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454156" y="1794079"/>
                <a:ext cx="7735317" cy="2499331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sz="3200" dirty="0"/>
                  <a:t>Find the vector </a:t>
                </a:r>
                <a14:m>
                  <m:oMath xmlns:m="http://schemas.openxmlformats.org/officeDocument/2006/math"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sz="3200" dirty="0"/>
                  <a:t> that minimizes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d>
                          <m:dPr>
                            <m:begChr m:val="‖"/>
                            <m:endChr m:val="‖"/>
                            <m:ctrlP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𝐴𝑥</m:t>
                            </m:r>
                            <m: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𝑏</m:t>
                            </m:r>
                          </m:e>
                        </m:d>
                      </m:e>
                      <m:sub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endParaRPr lang="en-US" sz="3200" dirty="0">
                  <a:solidFill>
                    <a:srgbClr val="C00000"/>
                  </a:solidFill>
                </a:endParaRPr>
              </a:p>
              <a:p>
                <a:pPr>
                  <a:buClr>
                    <a:schemeClr val="tx1"/>
                  </a:buClr>
                </a:pPr>
                <a:r>
                  <a:rPr lang="en-US" sz="3200" dirty="0"/>
                  <a:t>“Least squares” optimization</a:t>
                </a:r>
              </a:p>
              <a:p>
                <a:pPr>
                  <a:buClr>
                    <a:schemeClr val="tx1"/>
                  </a:buClr>
                </a:pPr>
                <a:r>
                  <a:rPr lang="en-US" sz="3200" dirty="0"/>
                  <a:t>MLE under Gaussian noise</a:t>
                </a:r>
              </a:p>
              <a:p>
                <a:pPr>
                  <a:buClr>
                    <a:schemeClr val="tx1"/>
                  </a:buClr>
                </a:pPr>
                <a:r>
                  <a:rPr lang="en-US" sz="3200" dirty="0"/>
                  <a:t>Closed form solution: </a:t>
                </a:r>
                <a14:m>
                  <m:oMath xmlns:m="http://schemas.openxmlformats.org/officeDocument/2006/math"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320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p>
                        <m:r>
                          <m:rPr>
                            <m:nor/>
                          </m:rPr>
                          <a:rPr lang="en-US" sz="3200">
                            <a:solidFill>
                              <a:srgbClr val="C00000"/>
                            </a:solidFill>
                          </a:rPr>
                          <m:t>†</m:t>
                        </m:r>
                      </m:sup>
                    </m:sSup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𝑏</m:t>
                    </m:r>
                  </m:oMath>
                </a14:m>
                <a:endParaRPr lang="en-US" sz="3200" dirty="0"/>
              </a:p>
              <a:p>
                <a:pPr>
                  <a:buClr>
                    <a:schemeClr val="tx1"/>
                  </a:buClr>
                </a:pPr>
                <a:endParaRPr lang="en-US" sz="3200" dirty="0"/>
              </a:p>
            </p:txBody>
          </p:sp>
        </mc:Choice>
        <mc:Fallback xmlns="">
          <p:sp>
            <p:nvSpPr>
              <p:cNvPr id="22" name="Content Placeholder 2">
                <a:extLst>
                  <a:ext uri="{FF2B5EF4-FFF2-40B4-BE49-F238E27FC236}">
                    <a16:creationId xmlns:a16="http://schemas.microsoft.com/office/drawing/2014/main" id="{4CF7A3E5-B0DB-66F5-E447-F8867AEC61B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454156" y="1794079"/>
                <a:ext cx="7735317" cy="2499331"/>
              </a:xfrm>
              <a:blipFill>
                <a:blip r:embed="rId14"/>
                <a:stretch>
                  <a:fillRect l="-1812" t="-4878" b="-48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98340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984B7A-8516-47FC-9176-8158CF0B5C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Previously: Coreset Construction and Sampling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5255D49-9D60-44DD-910D-2EBD0529DEC9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sz="3200" dirty="0"/>
                  <a:t>Importance sampling only needs</a:t>
                </a:r>
                <a:r>
                  <a:rPr lang="en-US" sz="3200" dirty="0">
                    <a:solidFill>
                      <a:srgbClr val="C0000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𝑋</m:t>
                    </m:r>
                    <m:r>
                      <a:rPr lang="en-US" sz="3200" b="0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′</m:t>
                    </m:r>
                  </m:oMath>
                </a14:m>
                <a:r>
                  <a:rPr lang="en-US" sz="3200" dirty="0"/>
                  <a:t> to have size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𝑂</m:t>
                    </m:r>
                    <m:d>
                      <m:d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sSup>
                              <m:sSupPr>
                                <m:ctrlPr>
                                  <a:rPr lang="en-US" sz="32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32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𝜀</m:t>
                                </m:r>
                              </m:e>
                              <m:sup>
                                <m:r>
                                  <a:rPr lang="en-US" sz="32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den>
                        </m:f>
                      </m:e>
                    </m:d>
                  </m:oMath>
                </a14:m>
                <a:r>
                  <a:rPr lang="en-US" sz="3200" dirty="0"/>
                  <a:t> to achieve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1+</m:t>
                        </m:r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𝜀</m:t>
                        </m:r>
                      </m:e>
                    </m:d>
                  </m:oMath>
                </a14:m>
                <a:r>
                  <a:rPr lang="en-US" sz="3200" dirty="0"/>
                  <a:t>-approximation to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320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Cost</m:t>
                    </m:r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𝑋</m:t>
                    </m:r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𝐶</m:t>
                    </m:r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sz="3200" dirty="0"/>
              </a:p>
              <a:p>
                <a:pPr>
                  <a:buClr>
                    <a:schemeClr val="tx1"/>
                  </a:buClr>
                </a:pPr>
                <a:r>
                  <a:rPr lang="en-US" sz="3200" dirty="0"/>
                  <a:t>To handle all possible sets of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US" sz="3200" dirty="0"/>
                  <a:t> centers:</a:t>
                </a:r>
              </a:p>
              <a:p>
                <a:pPr lvl="1">
                  <a:buClr>
                    <a:schemeClr val="tx1"/>
                  </a:buClr>
                </a:pPr>
                <a:r>
                  <a:rPr lang="en-US" sz="3200" dirty="0"/>
                  <a:t>Need to sample each point </a:t>
                </a:r>
                <a14:m>
                  <m:oMath xmlns:m="http://schemas.openxmlformats.org/officeDocument/2006/math"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sz="3200" dirty="0"/>
                  <a:t> with probability </a:t>
                </a:r>
                <a14:m>
                  <m:oMath xmlns:m="http://schemas.openxmlformats.org/officeDocument/2006/math">
                    <m:limLow>
                      <m:limLow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limLowPr>
                      <m:e>
                        <m:r>
                          <m:rPr>
                            <m:sty m:val="p"/>
                          </m:rPr>
                          <a:rPr lang="en-US" sz="3200" b="0" i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max</m:t>
                        </m:r>
                      </m:e>
                      <m:lim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𝐶</m:t>
                        </m:r>
                      </m:lim>
                    </m:limLow>
                    <m:f>
                      <m:fPr>
                        <m:ctrlPr>
                          <a:rPr lang="en-US" sz="320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sz="320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Cost</m:t>
                        </m:r>
                        <m:d>
                          <m:dPr>
                            <m:ctrlPr>
                              <a:rPr lang="en-US" sz="320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320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sz="320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en-US" sz="320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𝐶</m:t>
                            </m:r>
                          </m:e>
                        </m:d>
                      </m:num>
                      <m:den>
                        <m:r>
                          <m:rPr>
                            <m:sty m:val="p"/>
                          </m:r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Cost</m:t>
                        </m:r>
                        <m:d>
                          <m:dPr>
                            <m:ctrlP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𝑋</m:t>
                            </m:r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𝐶</m:t>
                            </m:r>
                          </m:e>
                        </m:d>
                      </m:den>
                    </m:f>
                  </m:oMath>
                </a14:m>
                <a:r>
                  <a:rPr lang="en-US" sz="3200" dirty="0"/>
                  <a:t> instead of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sz="320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Cost</m:t>
                        </m:r>
                        <m:d>
                          <m:dPr>
                            <m:ctrlP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𝐶</m:t>
                            </m:r>
                          </m:e>
                        </m:d>
                      </m:num>
                      <m:den>
                        <m:r>
                          <m:rPr>
                            <m:sty m:val="p"/>
                          </m:rPr>
                          <a:rPr lang="en-US" sz="320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Cost</m:t>
                        </m:r>
                        <m:d>
                          <m:dPr>
                            <m:ctrlP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𝑋</m:t>
                            </m:r>
                            <m: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𝐶</m:t>
                            </m:r>
                          </m:e>
                        </m:d>
                      </m:den>
                    </m:f>
                  </m:oMath>
                </a14:m>
                <a:endParaRPr lang="en-US" sz="3200" dirty="0"/>
              </a:p>
              <a:p>
                <a:pPr lvl="1">
                  <a:buClr>
                    <a:schemeClr val="tx1"/>
                  </a:buClr>
                </a:pPr>
                <a:r>
                  <a:rPr lang="en-US" sz="3200" dirty="0"/>
                  <a:t>Need to union bound over a net of all possible sets of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US" sz="3200" dirty="0"/>
                  <a:t> centers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5255D49-9D60-44DD-910D-2EBD0529DEC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1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BD4FED54-7A75-F056-4896-20815D818F4E}"/>
                  </a:ext>
                </a:extLst>
              </p:cNvPr>
              <p:cNvSpPr txBox="1"/>
              <p:nvPr/>
            </p:nvSpPr>
            <p:spPr>
              <a:xfrm>
                <a:off x="6006352" y="5651426"/>
                <a:ext cx="4356847" cy="84144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sz="2800" b="0" dirty="0">
                    <a:solidFill>
                      <a:srgbClr val="FF0000"/>
                    </a:solidFill>
                  </a:rPr>
                  <a:t>Net with size</a:t>
                </a:r>
                <a:r>
                  <a:rPr lang="en-US" sz="2800" b="0" dirty="0">
                    <a:solidFill>
                      <a:srgbClr val="C00000"/>
                    </a:solidFill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28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US" sz="28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sz="28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  <m:r>
                                  <m:rPr>
                                    <m:sty m:val="p"/>
                                  </m:rPr>
                                  <a:rPr lang="en-US" sz="2800" b="0" i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Δ</m:t>
                                </m:r>
                              </m:num>
                              <m:den>
                                <m:r>
                                  <a:rPr lang="en-US" sz="28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𝜀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𝑂</m:t>
                        </m:r>
                        <m: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𝑘𝑑</m:t>
                        </m:r>
                        <m: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sup>
                    </m:sSup>
                  </m:oMath>
                </a14:m>
                <a:endParaRPr lang="en-US" sz="28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BD4FED54-7A75-F056-4896-20815D818F4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06352" y="5651426"/>
                <a:ext cx="4356847" cy="841449"/>
              </a:xfrm>
              <a:prstGeom prst="rect">
                <a:avLst/>
              </a:prstGeom>
              <a:blipFill>
                <a:blip r:embed="rId4"/>
                <a:stretch>
                  <a:fillRect l="-2797" b="-797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699AA723-ECFC-41B1-B8C3-27B1281526DC}"/>
              </a:ext>
            </a:extLst>
          </p:cNvPr>
          <p:cNvCxnSpPr>
            <a:cxnSpLocks/>
          </p:cNvCxnSpPr>
          <p:nvPr/>
        </p:nvCxnSpPr>
        <p:spPr>
          <a:xfrm flipV="1">
            <a:off x="7082118" y="5262282"/>
            <a:ext cx="0" cy="654424"/>
          </a:xfrm>
          <a:prstGeom prst="straightConnector1">
            <a:avLst/>
          </a:prstGeom>
          <a:ln w="381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314013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984B7A-8516-47FC-9176-8158CF0B5C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Previously: Sensitivity Sampling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5255D49-9D60-44DD-910D-2EBD0529DEC9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sz="3200" dirty="0"/>
                  <a:t>The quantity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𝑠</m:t>
                    </m:r>
                    <m:d>
                      <m:d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limLow>
                      <m:limLow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limLowPr>
                      <m:e>
                        <m:r>
                          <m:rPr>
                            <m:sty m:val="p"/>
                          </m:rPr>
                          <a:rPr lang="en-US" sz="3200" b="0" i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max</m:t>
                        </m:r>
                      </m:e>
                      <m:lim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𝐶</m:t>
                        </m:r>
                      </m:lim>
                    </m:limLow>
                    <m:f>
                      <m:fPr>
                        <m:ctrlPr>
                          <a:rPr lang="en-US" sz="320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sz="320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Cost</m:t>
                        </m:r>
                        <m:d>
                          <m:dPr>
                            <m:ctrlPr>
                              <a:rPr lang="en-US" sz="320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320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sz="320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en-US" sz="320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𝐶</m:t>
                            </m:r>
                          </m:e>
                        </m:d>
                      </m:num>
                      <m:den>
                        <m:r>
                          <m:rPr>
                            <m:sty m:val="p"/>
                          </m:r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Cost</m:t>
                        </m:r>
                        <m:d>
                          <m:dPr>
                            <m:ctrlP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𝑋</m:t>
                            </m:r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𝐶</m:t>
                            </m:r>
                          </m:e>
                        </m:d>
                      </m:den>
                    </m:f>
                  </m:oMath>
                </a14:m>
                <a:r>
                  <a:rPr lang="en-US" sz="3200" dirty="0"/>
                  <a:t> is called the </a:t>
                </a:r>
                <a:r>
                  <a:rPr lang="en-US" sz="3200" i="1" dirty="0">
                    <a:solidFill>
                      <a:srgbClr val="00B050"/>
                    </a:solidFill>
                  </a:rPr>
                  <a:t>sensitivity</a:t>
                </a:r>
                <a:r>
                  <a:rPr lang="en-US" sz="3200" dirty="0"/>
                  <a:t> of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sz="3200" dirty="0"/>
                  <a:t> and intuitively measures how “important” the point </a:t>
                </a:r>
                <a14:m>
                  <m:oMath xmlns:m="http://schemas.openxmlformats.org/officeDocument/2006/math"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sz="3200" dirty="0"/>
                  <a:t> is</a:t>
                </a:r>
              </a:p>
              <a:p>
                <a:pPr>
                  <a:buClr>
                    <a:schemeClr val="tx1"/>
                  </a:buClr>
                </a:pPr>
                <a:endParaRPr lang="en-US" sz="3200" dirty="0"/>
              </a:p>
              <a:p>
                <a:pPr>
                  <a:buClr>
                    <a:schemeClr val="tx1"/>
                  </a:buClr>
                </a:pPr>
                <a:r>
                  <a:rPr lang="en-US" sz="3200" dirty="0"/>
                  <a:t>The </a:t>
                </a:r>
                <a:r>
                  <a:rPr lang="en-US" sz="3200" i="1" dirty="0">
                    <a:solidFill>
                      <a:srgbClr val="00B050"/>
                    </a:solidFill>
                  </a:rPr>
                  <a:t>total sensitivity</a:t>
                </a:r>
                <a:r>
                  <a:rPr lang="en-US" sz="3200" dirty="0"/>
                  <a:t> of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𝑋</m:t>
                    </m:r>
                  </m:oMath>
                </a14:m>
                <a:r>
                  <a:rPr lang="en-US" sz="3200" dirty="0"/>
                  <a:t> is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supHide m:val="on"/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∈</m:t>
                        </m:r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</m:sub>
                      <m:sup/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𝑠</m:t>
                        </m:r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e>
                    </m:nary>
                  </m:oMath>
                </a14:m>
                <a:r>
                  <a:rPr lang="en-US" sz="3200" dirty="0"/>
                  <a:t> and quantifies how many points will be sampled into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𝑋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′</m:t>
                    </m:r>
                  </m:oMath>
                </a14:m>
                <a:r>
                  <a:rPr lang="en-US" sz="3200" dirty="0"/>
                  <a:t> through importance/sensitivity sampling (before the union bound)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5255D49-9D60-44DD-910D-2EBD0529DEC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1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494872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984B7A-8516-47FC-9176-8158CF0B5C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Previously: Sensitivity Sampling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5255D49-9D60-44DD-910D-2EBD0529DEC9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sz="3200" b="0" dirty="0">
                    <a:solidFill>
                      <a:srgbClr val="00B050"/>
                    </a:solidFill>
                  </a:rPr>
                  <a:t>Recall</a:t>
                </a:r>
                <a:r>
                  <a:rPr lang="en-US" sz="3200" b="0" dirty="0"/>
                  <a:t>:</a:t>
                </a:r>
                <a:r>
                  <a:rPr lang="en-US" sz="3200" b="0" dirty="0">
                    <a:solidFill>
                      <a:srgbClr val="C0000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𝑘𝑑</m:t>
                        </m:r>
                      </m:num>
                      <m:den>
                        <m:sSup>
                          <m:sSupPr>
                            <m:ctrlP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𝜀</m:t>
                            </m:r>
                          </m:e>
                          <m:sup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⋅</m:t>
                    </m:r>
                    <m:func>
                      <m:func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3200" b="0" i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log</m:t>
                        </m:r>
                      </m:fName>
                      <m:e>
                        <m:f>
                          <m:fPr>
                            <m:ctrlP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  <m:r>
                              <m:rPr>
                                <m:sty m:val="p"/>
                              </m:rPr>
                              <a:rPr lang="en-US" sz="3200" b="0" i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Δ</m:t>
                            </m:r>
                          </m:num>
                          <m:den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𝜀</m:t>
                            </m:r>
                          </m:den>
                        </m:f>
                      </m:e>
                    </m:func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⋅</m:t>
                    </m:r>
                    <m:nary>
                      <m:naryPr>
                        <m:chr m:val="∑"/>
                        <m:supHide m:val="on"/>
                        <m:ctrlP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∈</m:t>
                        </m:r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</m:sub>
                      <m:sup/>
                      <m:e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𝑠</m:t>
                        </m:r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e>
                    </m:nary>
                  </m:oMath>
                </a14:m>
                <a:r>
                  <a:rPr lang="en-US" sz="3200" dirty="0"/>
                  <a:t> points sampled</a:t>
                </a:r>
              </a:p>
              <a:p>
                <a:pPr>
                  <a:buClr>
                    <a:schemeClr val="tx1"/>
                  </a:buClr>
                </a:pPr>
                <a14:m>
                  <m:oMath xmlns:m="http://schemas.openxmlformats.org/officeDocument/2006/math">
                    <m:nary>
                      <m:naryPr>
                        <m:chr m:val="∑"/>
                        <m:supHide m:val="on"/>
                        <m:ctrlP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∈</m:t>
                        </m:r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</m:sub>
                      <m:sup/>
                      <m:e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𝑠</m:t>
                        </m:r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e>
                    </m:nary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𝑂</m:t>
                        </m:r>
                      </m:e>
                      <m:sub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𝑧</m:t>
                        </m:r>
                      </m:sub>
                    </m:sSub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sz="3200" dirty="0">
                  <a:solidFill>
                    <a:srgbClr val="00B050"/>
                  </a:solidFill>
                </a:endParaRPr>
              </a:p>
              <a:p>
                <a:pPr>
                  <a:buClr>
                    <a:schemeClr val="tx1"/>
                  </a:buClr>
                </a:pPr>
                <a:endParaRPr lang="en-US" sz="3200" dirty="0">
                  <a:solidFill>
                    <a:srgbClr val="00B050"/>
                  </a:solidFill>
                </a:endParaRPr>
              </a:p>
              <a:p>
                <a:pPr>
                  <a:buClr>
                    <a:schemeClr val="tx1"/>
                  </a:buClr>
                </a:pPr>
                <a:r>
                  <a:rPr lang="en-US" sz="3200" dirty="0"/>
                  <a:t>In total, roughly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𝑘</m:t>
                            </m:r>
                          </m:e>
                          <m:sup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𝑑</m:t>
                        </m:r>
                      </m:num>
                      <m:den>
                        <m:sSup>
                          <m:sSupPr>
                            <m:ctrlP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𝜀</m:t>
                            </m:r>
                          </m:e>
                          <m:sup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⋅</m:t>
                    </m:r>
                    <m:func>
                      <m:func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3200" b="0" i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log</m:t>
                        </m:r>
                      </m:fName>
                      <m:e>
                        <m:f>
                          <m:fPr>
                            <m:ctrlP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  <m:r>
                              <m:rPr>
                                <m:sty m:val="p"/>
                              </m:rPr>
                              <a:rPr lang="en-US" sz="3200" b="0" i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Δ</m:t>
                            </m:r>
                          </m:num>
                          <m:den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𝜀</m:t>
                            </m:r>
                          </m:den>
                        </m:f>
                      </m:e>
                    </m:func>
                  </m:oMath>
                </a14:m>
                <a:r>
                  <a:rPr lang="en-US" sz="3200" dirty="0"/>
                  <a:t> points sampled in expectation</a:t>
                </a:r>
                <a:endParaRPr lang="en-US" sz="3200" dirty="0">
                  <a:solidFill>
                    <a:srgbClr val="00B050"/>
                  </a:solidFill>
                </a:endParaRP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5255D49-9D60-44DD-910D-2EBD0529DEC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1333" t="-28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96526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984B7A-8516-47FC-9176-8158CF0B5C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Linear Algebra Review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Content Placeholder 2">
                <a:extLst>
                  <a:ext uri="{FF2B5EF4-FFF2-40B4-BE49-F238E27FC236}">
                    <a16:creationId xmlns:a16="http://schemas.microsoft.com/office/drawing/2014/main" id="{7FAFF05D-9B00-4B1A-A888-E353C11CAA78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3986074" y="1825625"/>
                <a:ext cx="7367726" cy="4667250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sz="3200" dirty="0"/>
                  <a:t>For</a:t>
                </a:r>
                <a:r>
                  <a:rPr lang="en-US" sz="3200" dirty="0">
                    <a:latin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sz="3200" b="0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sz="3200" dirty="0">
                    <a:latin typeface="Cambria Math" panose="02040503050406030204" pitchFamily="18" charset="0"/>
                  </a:rPr>
                  <a:t>, </a:t>
                </a:r>
                <a:r>
                  <a:rPr lang="en-US" sz="3200" dirty="0"/>
                  <a:t>we have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=⟨</m:t>
                    </m:r>
                    <m:sSub>
                      <m:sSub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, 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⟩</m:t>
                    </m:r>
                  </m:oMath>
                </a14:m>
                <a:endParaRPr lang="en-US" sz="3200" dirty="0">
                  <a:latin typeface="Cambria Math" panose="02040503050406030204" pitchFamily="18" charset="0"/>
                </a:endParaRPr>
              </a:p>
              <a:p>
                <a:pPr>
                  <a:buClr>
                    <a:schemeClr val="tx1"/>
                  </a:buClr>
                </a:pPr>
                <a14:m>
                  <m:oMath xmlns:m="http://schemas.openxmlformats.org/officeDocument/2006/math">
                    <m:sSubSup>
                      <m:sSubSup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d>
                          <m:dPr>
                            <m:begChr m:val="‖"/>
                            <m:endChr m:val="‖"/>
                            <m:ctrlP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𝐴</m:t>
                            </m:r>
                            <m: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d>
                      </m:e>
                      <m:sub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  <m:sup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bSup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begChr m:val="⟨"/>
                            <m:endChr m:val="⟩"/>
                            <m:ctrlP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sz="32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32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𝑎</m:t>
                                </m:r>
                              </m:e>
                              <m:sub>
                                <m:r>
                                  <a:rPr lang="en-US" sz="3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  <m: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, </m:t>
                            </m:r>
                            <m: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d>
                      </m:e>
                      <m:sup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+…+</m:t>
                    </m:r>
                    <m:sSup>
                      <m:sSup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begChr m:val="⟨"/>
                            <m:endChr m:val="⟩"/>
                            <m:ctrlP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sz="32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32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𝑎</m:t>
                                </m:r>
                              </m:e>
                              <m:sub>
                                <m:r>
                                  <a:rPr lang="en-US" sz="3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</m:sub>
                            </m:sSub>
                            <m: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, </m:t>
                            </m:r>
                            <m: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d>
                      </m:e>
                      <m:sup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n-US" sz="3200" dirty="0"/>
              </a:p>
              <a:p>
                <a:pPr>
                  <a:buClr>
                    <a:schemeClr val="tx1"/>
                  </a:buClr>
                </a:pPr>
                <a:endParaRPr lang="en-US" sz="3200" dirty="0"/>
              </a:p>
              <a:p>
                <a:pPr>
                  <a:buClr>
                    <a:schemeClr val="tx1"/>
                  </a:buClr>
                </a:pPr>
                <a:endParaRPr lang="en-US" sz="3200" dirty="0"/>
              </a:p>
            </p:txBody>
          </p:sp>
        </mc:Choice>
        <mc:Fallback xmlns="">
          <p:sp>
            <p:nvSpPr>
              <p:cNvPr id="8" name="Content Placeholder 2">
                <a:extLst>
                  <a:ext uri="{FF2B5EF4-FFF2-40B4-BE49-F238E27FC236}">
                    <a16:creationId xmlns:a16="http://schemas.microsoft.com/office/drawing/2014/main" id="{7FAFF05D-9B00-4B1A-A888-E353C11CAA7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986074" y="1825625"/>
                <a:ext cx="7367726" cy="4667250"/>
              </a:xfrm>
              <a:blipFill>
                <a:blip r:embed="rId2"/>
                <a:stretch>
                  <a:fillRect l="-1902" t="-300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Rectangle 4">
            <a:extLst>
              <a:ext uri="{FF2B5EF4-FFF2-40B4-BE49-F238E27FC236}">
                <a16:creationId xmlns:a16="http://schemas.microsoft.com/office/drawing/2014/main" id="{7EB5C823-3983-4C5C-83E7-D8CC0D6C92B7}"/>
              </a:ext>
            </a:extLst>
          </p:cNvPr>
          <p:cNvSpPr/>
          <p:nvPr/>
        </p:nvSpPr>
        <p:spPr>
          <a:xfrm>
            <a:off x="729412" y="1931668"/>
            <a:ext cx="2067907" cy="3572110"/>
          </a:xfrm>
          <a:prstGeom prst="rect">
            <a:avLst/>
          </a:prstGeom>
          <a:noFill/>
          <a:ln w="57150"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14E514E6-5229-4F78-A599-0383CCCB4707}"/>
                  </a:ext>
                </a:extLst>
              </p:cNvPr>
              <p:cNvSpPr/>
              <p:nvPr/>
            </p:nvSpPr>
            <p:spPr>
              <a:xfrm>
                <a:off x="1670460" y="5706125"/>
                <a:ext cx="394210" cy="40011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𝑑</m:t>
                      </m:r>
                    </m:oMath>
                  </m:oMathPara>
                </a14:m>
                <a:endParaRPr lang="en-US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14E514E6-5229-4F78-A599-0383CCCB470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70460" y="5706125"/>
                <a:ext cx="394210" cy="40011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Rectangle 8">
            <a:extLst>
              <a:ext uri="{FF2B5EF4-FFF2-40B4-BE49-F238E27FC236}">
                <a16:creationId xmlns:a16="http://schemas.microsoft.com/office/drawing/2014/main" id="{43A87E7B-2884-4F34-B0C4-46A53A4636B2}"/>
              </a:ext>
            </a:extLst>
          </p:cNvPr>
          <p:cNvSpPr/>
          <p:nvPr/>
        </p:nvSpPr>
        <p:spPr>
          <a:xfrm>
            <a:off x="3015687" y="1935212"/>
            <a:ext cx="398585" cy="2032729"/>
          </a:xfrm>
          <a:prstGeom prst="rect">
            <a:avLst/>
          </a:prstGeom>
          <a:noFill/>
          <a:ln w="57150"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AC5F12C4-F816-4AA2-8782-D3DA88268FA1}"/>
                  </a:ext>
                </a:extLst>
              </p:cNvPr>
              <p:cNvSpPr/>
              <p:nvPr/>
            </p:nvSpPr>
            <p:spPr>
              <a:xfrm>
                <a:off x="1596882" y="2762254"/>
                <a:ext cx="541367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𝐴</m:t>
                      </m:r>
                    </m:oMath>
                  </m:oMathPara>
                </a14:m>
                <a:endParaRPr lang="en-US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AC5F12C4-F816-4AA2-8782-D3DA88268FA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96882" y="2762254"/>
                <a:ext cx="541367" cy="58477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31A32533-50D8-4742-900A-C968A0A10E0A}"/>
                  </a:ext>
                </a:extLst>
              </p:cNvPr>
              <p:cNvSpPr/>
              <p:nvPr/>
            </p:nvSpPr>
            <p:spPr>
              <a:xfrm>
                <a:off x="3005719" y="2757341"/>
                <a:ext cx="367985" cy="58477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n-US" sz="3200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31A32533-50D8-4742-900A-C968A0A10E0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05719" y="2757341"/>
                <a:ext cx="367985" cy="58477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E4964515-E984-474F-BDF9-110412973156}"/>
                  </a:ext>
                </a:extLst>
              </p:cNvPr>
              <p:cNvSpPr/>
              <p:nvPr/>
            </p:nvSpPr>
            <p:spPr>
              <a:xfrm>
                <a:off x="162648" y="3165167"/>
                <a:ext cx="3745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𝑛</m:t>
                      </m:r>
                    </m:oMath>
                  </m:oMathPara>
                </a14:m>
                <a:endParaRPr lang="en-US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E4964515-E984-474F-BDF9-11041297315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2648" y="3165167"/>
                <a:ext cx="374590" cy="369332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>
                <a:extLst>
                  <a:ext uri="{FF2B5EF4-FFF2-40B4-BE49-F238E27FC236}">
                    <a16:creationId xmlns:a16="http://schemas.microsoft.com/office/drawing/2014/main" id="{3DC86988-61BF-2ADD-8FC5-5BDF76EF71B8}"/>
                  </a:ext>
                </a:extLst>
              </p:cNvPr>
              <p:cNvSpPr/>
              <p:nvPr/>
            </p:nvSpPr>
            <p:spPr>
              <a:xfrm>
                <a:off x="3507030" y="2874538"/>
                <a:ext cx="394210" cy="40011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𝑑</m:t>
                      </m:r>
                    </m:oMath>
                  </m:oMathPara>
                </a14:m>
                <a:endParaRPr lang="en-US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3" name="Rectangle 2">
                <a:extLst>
                  <a:ext uri="{FF2B5EF4-FFF2-40B4-BE49-F238E27FC236}">
                    <a16:creationId xmlns:a16="http://schemas.microsoft.com/office/drawing/2014/main" id="{3DC86988-61BF-2ADD-8FC5-5BDF76EF71B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07030" y="2874538"/>
                <a:ext cx="394210" cy="40011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679963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452</TotalTime>
  <Words>1312</Words>
  <Application>Microsoft Office PowerPoint</Application>
  <PresentationFormat>Widescreen</PresentationFormat>
  <Paragraphs>242</Paragraphs>
  <Slides>28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4" baseType="lpstr">
      <vt:lpstr>Arial</vt:lpstr>
      <vt:lpstr>Calibri</vt:lpstr>
      <vt:lpstr>Calibri Light</vt:lpstr>
      <vt:lpstr>Cambria Math</vt:lpstr>
      <vt:lpstr>Wingdings</vt:lpstr>
      <vt:lpstr>Office Theme</vt:lpstr>
      <vt:lpstr>CSCE 689: Special Topics in Modern Algorithms for Data Science </vt:lpstr>
      <vt:lpstr>Presentation Schedule</vt:lpstr>
      <vt:lpstr>Last Time: Linear Regression</vt:lpstr>
      <vt:lpstr>Last Time: Linear Regression</vt:lpstr>
      <vt:lpstr>Last Time: Linear Regression</vt:lpstr>
      <vt:lpstr>Previously: Coreset Construction and Sampling</vt:lpstr>
      <vt:lpstr>Previously: Sensitivity Sampling</vt:lpstr>
      <vt:lpstr>Previously: Sensitivity Sampling</vt:lpstr>
      <vt:lpstr>Linear Algebra Review</vt:lpstr>
      <vt:lpstr>Subspace Embedding</vt:lpstr>
      <vt:lpstr>Subspace Embedding</vt:lpstr>
      <vt:lpstr>Regression and Subspace Embeddings</vt:lpstr>
      <vt:lpstr>Regression and Subspace Embeddings</vt:lpstr>
      <vt:lpstr>Regression and Subspace Embeddings</vt:lpstr>
      <vt:lpstr>Previously: Coreset Construction and Sampling</vt:lpstr>
      <vt:lpstr>Previously: Sensitivity Sampling</vt:lpstr>
      <vt:lpstr>Previously: Sensitivity Sampling</vt:lpstr>
      <vt:lpstr>Subspace Embedding</vt:lpstr>
      <vt:lpstr>Subspace Embedding</vt:lpstr>
      <vt:lpstr>Subspace Embedding</vt:lpstr>
      <vt:lpstr>Subspace Embedding</vt:lpstr>
      <vt:lpstr>Subspace Embedding</vt:lpstr>
      <vt:lpstr>Bernstein’s Inequality</vt:lpstr>
      <vt:lpstr>Coreset Construction and Uniform Sampling</vt:lpstr>
      <vt:lpstr>Coreset Construction and Uniform Sampling</vt:lpstr>
      <vt:lpstr>Uniform Sampling for Subspace Embedding</vt:lpstr>
      <vt:lpstr>Coreset Construction and Sampling</vt:lpstr>
      <vt:lpstr>Leverage Scores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CSCE 689: Special Topics in Modern Algorithms for Data Science </dc:title>
  <dc:creator>Samson Zhou</dc:creator>
  <cp:lastModifiedBy>Samson Zhou</cp:lastModifiedBy>
  <cp:revision>3</cp:revision>
  <dcterms:created xsi:type="dcterms:W3CDTF">2023-11-10T21:41:19Z</dcterms:created>
  <dcterms:modified xsi:type="dcterms:W3CDTF">2023-11-14T01:15:14Z</dcterms:modified>
</cp:coreProperties>
</file>