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61" r:id="rId2"/>
    <p:sldId id="989" r:id="rId3"/>
    <p:sldId id="735" r:id="rId4"/>
    <p:sldId id="1240" r:id="rId5"/>
    <p:sldId id="1241" r:id="rId6"/>
    <p:sldId id="733" r:id="rId7"/>
    <p:sldId id="732" r:id="rId8"/>
    <p:sldId id="731" r:id="rId9"/>
    <p:sldId id="1242" r:id="rId10"/>
    <p:sldId id="1243" r:id="rId11"/>
    <p:sldId id="1245" r:id="rId12"/>
    <p:sldId id="1246" r:id="rId13"/>
    <p:sldId id="1247" r:id="rId14"/>
    <p:sldId id="1248" r:id="rId15"/>
    <p:sldId id="1249" r:id="rId16"/>
    <p:sldId id="1251" r:id="rId17"/>
    <p:sldId id="1250" r:id="rId18"/>
    <p:sldId id="1252" r:id="rId19"/>
    <p:sldId id="1254" r:id="rId20"/>
    <p:sldId id="1255" r:id="rId21"/>
    <p:sldId id="1256" r:id="rId22"/>
    <p:sldId id="673" r:id="rId23"/>
    <p:sldId id="1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0D5326D9-C0F3-4F2D-9CA5-CBA8ECEB0E58}"/>
    <pc:docChg chg="delSld">
      <pc:chgData name="Samson Zhou" userId="be955f33642ecbf5" providerId="LiveId" clId="{0D5326D9-C0F3-4F2D-9CA5-CBA8ECEB0E58}" dt="2023-11-14T04:19:32.697" v="0" actId="47"/>
      <pc:docMkLst>
        <pc:docMk/>
      </pc:docMkLst>
      <pc:sldChg chg="del">
        <pc:chgData name="Samson Zhou" userId="be955f33642ecbf5" providerId="LiveId" clId="{0D5326D9-C0F3-4F2D-9CA5-CBA8ECEB0E58}" dt="2023-11-14T04:19:32.697" v="0" actId="47"/>
        <pc:sldMkLst>
          <pc:docMk/>
          <pc:sldMk cId="326491726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BC42D-3AD6-4018-81B8-F42E5EFE9B6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5956-70C3-484C-9D8C-9CADE190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6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1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4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9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3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43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A89D-7B98-603B-57A0-CC9F55DA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FDBE1-5E2A-90EB-042E-90B10F9B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7855C-9420-3631-904A-31D0AA83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39D4-BD24-AA7D-9342-05CDC8C4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2BA6E-5B12-4F89-DF47-A2685866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9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FB18-BE2E-6A92-5C01-6EBCA67F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E517F-8DE9-A908-D311-8CF17E45D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7F34-0D0A-35E9-F0FA-2B24C95A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8D1A1-14E0-350A-4701-8E8F75DB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0E97-5E0B-61F2-8B05-088BEA13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10DB8-2D04-7D4B-CE60-31706C455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1E03B-1484-B576-4A69-883686BA2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A09D4-B28A-5DFD-C900-561C79F7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B529-59C8-9A83-B020-24B57B4D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CDF87-1477-50E6-41EA-EDD04D63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0B14-B047-1630-0FC6-33C61D6B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1B17-424C-1D91-2E73-792D36AC9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3428-E0A3-A51D-FF3B-45C691EA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BC668-EB21-6AE5-FCD6-6FCBD901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5640-4838-EEF2-D694-362CF614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85D4-4C99-2C46-73FE-0E7B9443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620DA-FE7F-9ECC-A0B1-1498ECB4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D648-F03E-DB77-B7BB-8DCB2AA3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FCE3-E29E-AFAA-15A0-73D8017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8CAF-D3AA-B6AB-84E4-FEA11B79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8257-1DB5-D50B-13F2-C0619925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932B9-1119-B5F6-78E3-29863B3F5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A2DF4-A7DC-D227-A49A-A3B96D4D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C7DBD-35EC-173D-6488-8039E6AB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214D4-2907-9433-F9E8-4E445A7C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D8669-B0EE-E9F6-F5E2-D6522411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7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5A5B-392D-C7DF-B848-3ACAEC32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AF32-3FD8-F5FD-93E5-F4EF77CEE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0261B-02A6-302F-E5B5-274A3DE2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50CE6-DDE7-9060-0FB0-EF6CF30FB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0FAC4-47D0-1910-8E59-9A8F31218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713D6-65B0-02EC-EF27-7CFBE2A4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CF11B-2DC2-5453-7EE0-235325B8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1A9C2-9C36-C5B3-9650-6ECE71BD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03FE-53F0-E047-5C71-49972CC4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2002-3134-1E87-6850-664CC774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2E7CC-2C37-0F29-9D22-EA981755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9E557-B8D6-83C3-4E27-76415822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44447-367C-22C6-6037-4DD78A59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EE013-6664-915E-9819-6F9107B4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80BE9-3B04-B861-5002-DEEED230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D127-4256-269D-5805-FB7D80D4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F2A92-65FC-E267-F2D6-F155CC8C7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F00A8-F2F4-780C-5A47-7228A94F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0AB27-13E9-6F13-B2E6-EB1A1E11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EE32A-86C6-D936-DA17-3F936485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1E358-CB36-1F17-BD7A-69372B8D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9C90-7B98-D08F-F480-9ADECED3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2A4D9-5EED-D571-93B5-2E151B4DB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4617C-E517-C1F9-F65A-00BE27699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06F10-C36D-2E78-1132-DB627640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6E39-A297-918B-B258-FF4F1326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66D7D-16F9-0541-5A84-5BF81E76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61660-54A6-BD19-5085-7D8E821D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D0222-5634-265A-4DD0-89BAF9E7C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B146-F4FB-1BC0-4850-F492AC948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CA3A-265B-4272-B7DF-E812B5ED0E2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49C9-3EAC-ABC7-C5BE-E2881A4F2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D5F55-341D-0451-1667-0B9750889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56B0-EF53-414C-8BFF-99773F53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8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NULL"/><Relationship Id="rId10" Type="http://schemas.openxmlformats.org/officeDocument/2006/relationships/image" Target="../media/image14.png"/><Relationship Id="rId9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28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32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16BC6-7A44-F137-E79C-38C98331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66" y="0"/>
            <a:ext cx="851746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D862B-7DDA-0C44-F348-BD384EA2ACEF}"/>
              </a:ext>
            </a:extLst>
          </p:cNvPr>
          <p:cNvSpPr txBox="1"/>
          <p:nvPr/>
        </p:nvSpPr>
        <p:spPr>
          <a:xfrm>
            <a:off x="67142" y="6385723"/>
            <a:ext cx="3091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from Arvind Narayanan</a:t>
            </a:r>
          </a:p>
        </p:txBody>
      </p:sp>
    </p:spTree>
    <p:extLst>
      <p:ext uri="{BB962C8B-B14F-4D97-AF65-F5344CB8AC3E}">
        <p14:creationId xmlns:p14="http://schemas.microsoft.com/office/powerpoint/2010/main" val="171925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Differencing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How many people in this classroom went to Kyle Field last weekend?</a:t>
            </a:r>
            <a:endParaRPr lang="en-US" sz="32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How many people in this classroom besides the instructor went to Kyle Field last weekend?</a:t>
            </a:r>
          </a:p>
        </p:txBody>
      </p:sp>
    </p:spTree>
    <p:extLst>
      <p:ext uri="{BB962C8B-B14F-4D97-AF65-F5344CB8AC3E}">
        <p14:creationId xmlns:p14="http://schemas.microsoft.com/office/powerpoint/2010/main" val="212262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0831B-7C66-A26B-82BF-ACDDD8D6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6" y="107103"/>
            <a:ext cx="11393707" cy="675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D862B-7DDA-0C44-F348-BD384EA2ACEF}"/>
              </a:ext>
            </a:extLst>
          </p:cNvPr>
          <p:cNvSpPr txBox="1"/>
          <p:nvPr/>
        </p:nvSpPr>
        <p:spPr>
          <a:xfrm>
            <a:off x="9859168" y="107103"/>
            <a:ext cx="224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 from Steven Wu</a:t>
            </a:r>
          </a:p>
        </p:txBody>
      </p:sp>
    </p:spTree>
    <p:extLst>
      <p:ext uri="{BB962C8B-B14F-4D97-AF65-F5344CB8AC3E}">
        <p14:creationId xmlns:p14="http://schemas.microsoft.com/office/powerpoint/2010/main" val="238914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2010 US Census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66929" cy="4871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308,745,738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people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variables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1,852,473,228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measurements collected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Total statistics: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5,578,897,932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Create a system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5.5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billion equations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billion unknowns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66929" cy="4871010"/>
              </a:xfrm>
              <a:blipFill>
                <a:blip r:embed="rId3"/>
                <a:stretch>
                  <a:fillRect l="-1211" t="-250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7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2010 US Census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28128" cy="4871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Reconstruction attack on 2010 US Census by researchers recovered information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308,745,538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people using census block and tract summary tables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28128" cy="4871010"/>
              </a:xfrm>
              <a:blipFill>
                <a:blip r:embed="rId3"/>
                <a:stretch>
                  <a:fillRect l="-3100" t="-2625" r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Tracts and Block Numbering Areas - History - U.S. Census Bureau">
            <a:extLst>
              <a:ext uri="{FF2B5EF4-FFF2-40B4-BE49-F238E27FC236}">
                <a16:creationId xmlns:a16="http://schemas.microsoft.com/office/drawing/2014/main" id="{C6D11688-7449-91CF-A652-90BA2698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5" y="238232"/>
            <a:ext cx="4930918" cy="63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8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“Ad-hoc” privacy procedures like anonymization/deidentification often fails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Publishing too many queries on a sensitive database with too much accuracy can compromise the privacy of the database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Need a formal mathematical notion for measuring privacy</a:t>
            </a:r>
          </a:p>
        </p:txBody>
      </p:sp>
    </p:spTree>
    <p:extLst>
      <p:ext uri="{BB962C8B-B14F-4D97-AF65-F5344CB8AC3E}">
        <p14:creationId xmlns:p14="http://schemas.microsoft.com/office/powerpoint/2010/main" val="138418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“The data analyst cannot learn anything about Alice”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7C6AB-DED1-0010-8E15-332D52A0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6" y="2885812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84623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>
                <a:solidFill>
                  <a:schemeClr val="tx1"/>
                </a:solidFill>
              </a:rPr>
              <a:t>“The data analyst cannot learn anything about Alice”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7C6AB-DED1-0010-8E15-332D52A0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6" y="2885812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142D7-E8C2-2639-4765-A17F602D7C0F}"/>
              </a:ext>
            </a:extLst>
          </p:cNvPr>
          <p:cNvSpPr txBox="1"/>
          <p:nvPr/>
        </p:nvSpPr>
        <p:spPr>
          <a:xfrm>
            <a:off x="1069114" y="5165046"/>
            <a:ext cx="241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Alice is known to be an Aggie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DB1A4E2-ECE5-595B-D6EF-A7824D06C509}"/>
              </a:ext>
            </a:extLst>
          </p:cNvPr>
          <p:cNvSpPr/>
          <p:nvPr/>
        </p:nvSpPr>
        <p:spPr>
          <a:xfrm>
            <a:off x="9415677" y="2197664"/>
            <a:ext cx="2403773" cy="123133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Aggies like Reveille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D9693-02FA-847F-82F8-B4F33B03A214}"/>
              </a:ext>
            </a:extLst>
          </p:cNvPr>
          <p:cNvSpPr txBox="1"/>
          <p:nvPr/>
        </p:nvSpPr>
        <p:spPr>
          <a:xfrm>
            <a:off x="3760364" y="6093584"/>
            <a:ext cx="4368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Was Alice’s privacy violated?</a:t>
            </a:r>
          </a:p>
        </p:txBody>
      </p:sp>
    </p:spTree>
    <p:extLst>
      <p:ext uri="{BB962C8B-B14F-4D97-AF65-F5344CB8AC3E}">
        <p14:creationId xmlns:p14="http://schemas.microsoft.com/office/powerpoint/2010/main" val="392619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“The data analyst cannot learn anything about Alice”</a:t>
            </a:r>
          </a:p>
        </p:txBody>
      </p:sp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142D7-E8C2-2639-4765-A17F602D7C0F}"/>
              </a:ext>
            </a:extLst>
          </p:cNvPr>
          <p:cNvSpPr txBox="1"/>
          <p:nvPr/>
        </p:nvSpPr>
        <p:spPr>
          <a:xfrm>
            <a:off x="1069114" y="5165046"/>
            <a:ext cx="241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Bob participates in the survey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DB1A4E2-ECE5-595B-D6EF-A7824D06C509}"/>
              </a:ext>
            </a:extLst>
          </p:cNvPr>
          <p:cNvSpPr/>
          <p:nvPr/>
        </p:nvSpPr>
        <p:spPr>
          <a:xfrm>
            <a:off x="9415677" y="2197664"/>
            <a:ext cx="2403773" cy="123133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Aggies like Reveille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D9693-02FA-847F-82F8-B4F33B03A214}"/>
              </a:ext>
            </a:extLst>
          </p:cNvPr>
          <p:cNvSpPr txBox="1"/>
          <p:nvPr/>
        </p:nvSpPr>
        <p:spPr>
          <a:xfrm>
            <a:off x="3521628" y="5962785"/>
            <a:ext cx="5148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Even though Alice is not in the survey, it is still known that Alice is an Aggie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32DE06-B802-AE48-F933-F4EB30204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45" y="2742322"/>
            <a:ext cx="1176785" cy="22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Suppose a survey is conducted on a sensitive dataset and concludes that “most Aggies like Reveille”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Alice is a known Aggie, and so a data analyst infers that Alice is more likely to be a dog owner and asks for higher apartment cleaning rates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FF0000"/>
                </a:solidFill>
              </a:rPr>
              <a:t>Was Alice’s privacy violated by this study?</a:t>
            </a:r>
          </a:p>
        </p:txBody>
      </p:sp>
    </p:spTree>
    <p:extLst>
      <p:ext uri="{BB962C8B-B14F-4D97-AF65-F5344CB8AC3E}">
        <p14:creationId xmlns:p14="http://schemas.microsoft.com/office/powerpoint/2010/main" val="241713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“A study is private…if the data analyst gains </a:t>
            </a:r>
            <a:r>
              <a:rPr lang="en-US" sz="3200" i="1" dirty="0">
                <a:solidFill>
                  <a:srgbClr val="FF0000"/>
                </a:solidFill>
              </a:rPr>
              <a:t>almost no additional information</a:t>
            </a:r>
            <a:r>
              <a:rPr lang="en-US" sz="3200" dirty="0">
                <a:solidFill>
                  <a:schemeClr val="tx1"/>
                </a:solidFill>
              </a:rPr>
              <a:t> about Alice from the study than if the same study was performed </a:t>
            </a:r>
            <a:r>
              <a:rPr lang="en-US" sz="3200" i="1" dirty="0">
                <a:solidFill>
                  <a:srgbClr val="FF0000"/>
                </a:solidFill>
              </a:rPr>
              <a:t>without Alice’s data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C1C3-4AB5-D857-4920-9C0F7EB6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8" y="3751975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0324A769-8455-F55B-9648-BF85B104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9" y="3707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CB6717-5C9C-17A3-3797-C1143101E18E}"/>
              </a:ext>
            </a:extLst>
          </p:cNvPr>
          <p:cNvCxnSpPr/>
          <p:nvPr/>
        </p:nvCxnSpPr>
        <p:spPr>
          <a:xfrm>
            <a:off x="1764593" y="4825767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67A3919E-0481-0479-1DBE-3A43B511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42" y="3707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0EE23-55F8-630F-10E7-C59F644B12ED}"/>
              </a:ext>
            </a:extLst>
          </p:cNvPr>
          <p:cNvCxnSpPr/>
          <p:nvPr/>
        </p:nvCxnSpPr>
        <p:spPr>
          <a:xfrm>
            <a:off x="7999976" y="4825767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B04F8-B458-2F0D-6331-B354FA1B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50" y="3608485"/>
            <a:ext cx="1176785" cy="22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Stability</a:t>
            </a:r>
            <a:r>
              <a:rPr lang="en-US" sz="3200" dirty="0">
                <a:solidFill>
                  <a:schemeClr val="tx1"/>
                </a:solidFill>
              </a:rPr>
              <a:t>: the data analyst reaches roughly similar conclusions if any individual data point is replaced by another data point of the population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C1C3-4AB5-D857-4920-9C0F7EB6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3152189"/>
            <a:ext cx="931178" cy="1743120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0324A769-8455-F55B-9648-BF85B104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10" y="4058638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CB6717-5C9C-17A3-3797-C1143101E18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303788" y="4023749"/>
            <a:ext cx="1966922" cy="87156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0EE23-55F8-630F-10E7-C59F644B12ED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1355842" y="4895309"/>
            <a:ext cx="1914868" cy="9557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B04F8-B458-2F0D-6331-B354FA1B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4895308"/>
            <a:ext cx="983232" cy="191150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17A08A-201D-7D6F-7EC9-231E7E8C62A7}"/>
              </a:ext>
            </a:extLst>
          </p:cNvPr>
          <p:cNvCxnSpPr>
            <a:cxnSpLocks/>
            <a:stCxn id="5" idx="3"/>
            <a:endCxn id="7172" idx="1"/>
          </p:cNvCxnSpPr>
          <p:nvPr/>
        </p:nvCxnSpPr>
        <p:spPr>
          <a:xfrm flipV="1">
            <a:off x="4944051" y="4895308"/>
            <a:ext cx="1564519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AA7B776E-D323-0307-4D9D-B03C926E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23" y="3823745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gorithm - Free computer icons">
            <a:extLst>
              <a:ext uri="{FF2B5EF4-FFF2-40B4-BE49-F238E27FC236}">
                <a16:creationId xmlns:a16="http://schemas.microsoft.com/office/drawing/2014/main" id="{3E15BA7F-DDD1-DF99-EB49-9D3C7124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70" y="4094124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AD3BE3-4029-6D23-3E88-D9D9F7295244}"/>
              </a:ext>
            </a:extLst>
          </p:cNvPr>
          <p:cNvCxnSpPr>
            <a:cxnSpLocks/>
            <a:stCxn id="7172" idx="3"/>
            <a:endCxn id="18" idx="1"/>
          </p:cNvCxnSpPr>
          <p:nvPr/>
        </p:nvCxnSpPr>
        <p:spPr>
          <a:xfrm>
            <a:off x="8110938" y="4895308"/>
            <a:ext cx="1871385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8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/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8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12F46F-3E33-F607-244B-C989DDF5C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11" y="4688992"/>
            <a:ext cx="839248" cy="157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19EAB-42C0-ACD0-92F7-C5E19438E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8" y="4575870"/>
            <a:ext cx="927876" cy="180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1EC0E-C239-569F-05AA-0E349989D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3" y="4626549"/>
            <a:ext cx="927876" cy="16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B1481-5582-1114-61C0-C9FA5B082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7" y="4688992"/>
            <a:ext cx="839248" cy="157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EDE6D-58FA-1653-F062-0EA7B4853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28" y="4575870"/>
            <a:ext cx="927876" cy="1803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79284-A918-37F2-95E3-63743A74E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4659101"/>
            <a:ext cx="1102068" cy="15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BCAF-62A1-DCEC-691F-CC0AE7B0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3152189"/>
            <a:ext cx="931178" cy="174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4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B5EAF2-524F-2E80-45D2-940409F5F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109" y="4155172"/>
            <a:ext cx="2683700" cy="1480272"/>
          </a:xfrm>
          <a:prstGeom prst="rect">
            <a:avLst/>
          </a:prstGeom>
        </p:spPr>
      </p:pic>
      <p:pic>
        <p:nvPicPr>
          <p:cNvPr id="9" name="Picture 8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13218FC4-563E-F871-52BC-3B6203AD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10" y="4058638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728454-93D1-85FC-19BD-305830767AF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303788" y="4023749"/>
            <a:ext cx="1966922" cy="87156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9E571E-3AD0-2F00-BE8D-F0C39DBA763B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1355842" y="4895309"/>
            <a:ext cx="1914868" cy="9557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36D5A8E-CDEB-F478-454D-CFE5512B1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4895308"/>
            <a:ext cx="983232" cy="19115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9F6024-8461-A534-4C84-9D449F85C315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V="1">
            <a:off x="4944051" y="4895308"/>
            <a:ext cx="1076986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4" descr="Algorithm - Free computer icons">
            <a:extLst>
              <a:ext uri="{FF2B5EF4-FFF2-40B4-BE49-F238E27FC236}">
                <a16:creationId xmlns:a16="http://schemas.microsoft.com/office/drawing/2014/main" id="{A373E79A-65EE-EDAB-366C-4C324C5D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37" y="4094124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767C19-09F3-8036-C662-A97EB882815F}"/>
              </a:ext>
            </a:extLst>
          </p:cNvPr>
          <p:cNvCxnSpPr>
            <a:cxnSpLocks/>
            <a:stCxn id="18" idx="3"/>
            <a:endCxn id="3" idx="1"/>
          </p:cNvCxnSpPr>
          <p:nvPr/>
        </p:nvCxnSpPr>
        <p:spPr>
          <a:xfrm>
            <a:off x="7623405" y="4895308"/>
            <a:ext cx="1734704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8536B3-92D8-7120-6172-E8D0FD4F334B}"/>
              </a:ext>
            </a:extLst>
          </p:cNvPr>
          <p:cNvSpPr txBox="1"/>
          <p:nvPr/>
        </p:nvSpPr>
        <p:spPr>
          <a:xfrm>
            <a:off x="3009587" y="5812181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0CD2F-DEF9-411B-D4A2-61219862A6DC}"/>
              </a:ext>
            </a:extLst>
          </p:cNvPr>
          <p:cNvSpPr txBox="1"/>
          <p:nvPr/>
        </p:nvSpPr>
        <p:spPr>
          <a:xfrm>
            <a:off x="6096000" y="5812180"/>
            <a:ext cx="1527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10D65-B959-CBF4-7588-7EEBA816DD05}"/>
              </a:ext>
            </a:extLst>
          </p:cNvPr>
          <p:cNvSpPr txBox="1"/>
          <p:nvPr/>
        </p:nvSpPr>
        <p:spPr>
          <a:xfrm>
            <a:off x="9135690" y="5812180"/>
            <a:ext cx="268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Output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8315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17F70-4CA1-46E7-7020-06AA7179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2" y="2577297"/>
            <a:ext cx="11531505" cy="3795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F2E66-9F02-BB6F-F96F-3BAC1F28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48" y="663854"/>
            <a:ext cx="2171700" cy="210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9DA869-16BB-67DE-522C-FCC43E9EB789}"/>
              </a:ext>
            </a:extLst>
          </p:cNvPr>
          <p:cNvSpPr txBox="1"/>
          <p:nvPr/>
        </p:nvSpPr>
        <p:spPr>
          <a:xfrm>
            <a:off x="434252" y="1131591"/>
            <a:ext cx="236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census.gov</a:t>
            </a:r>
            <a:r>
              <a:rPr lang="en-US" sz="36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A4DCC4-52FB-CA79-A6FD-6094B8E5560A}"/>
              </a:ext>
            </a:extLst>
          </p:cNvPr>
          <p:cNvSpPr/>
          <p:nvPr/>
        </p:nvSpPr>
        <p:spPr>
          <a:xfrm>
            <a:off x="226243" y="4551903"/>
            <a:ext cx="11739514" cy="552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Private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4117"/>
            <a:ext cx="11066929" cy="208875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Analysis of medical datasets to predict possible issues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Pattern detection for social networks or epidemic spread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US Census information for apportionment</a:t>
            </a:r>
          </a:p>
        </p:txBody>
      </p:sp>
      <p:pic>
        <p:nvPicPr>
          <p:cNvPr id="1028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CED05864-259D-7712-1D15-03813D33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0" y="1757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4B03DF-E90A-F1F2-3701-2C4AAB6286AD}"/>
              </a:ext>
            </a:extLst>
          </p:cNvPr>
          <p:cNvCxnSpPr/>
          <p:nvPr/>
        </p:nvCxnSpPr>
        <p:spPr>
          <a:xfrm>
            <a:off x="5436066" y="2793534"/>
            <a:ext cx="151840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12CC9F-9DBD-1C79-9C08-FCF0F92E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57" y="1633248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7C412-E016-188D-C53E-3744A9CE2ECD}"/>
              </a:ext>
            </a:extLst>
          </p:cNvPr>
          <p:cNvSpPr txBox="1"/>
          <p:nvPr/>
        </p:nvSpPr>
        <p:spPr>
          <a:xfrm>
            <a:off x="455070" y="2626523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5379F-2887-798A-9376-ED41968A029E}"/>
              </a:ext>
            </a:extLst>
          </p:cNvPr>
          <p:cNvSpPr txBox="1"/>
          <p:nvPr/>
        </p:nvSpPr>
        <p:spPr>
          <a:xfrm>
            <a:off x="10321921" y="2626523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254196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Anonymization</a:t>
            </a:r>
          </a:p>
        </p:txBody>
      </p:sp>
      <p:pic>
        <p:nvPicPr>
          <p:cNvPr id="1028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CED05864-259D-7712-1D15-03813D33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0" y="1757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4B03DF-E90A-F1F2-3701-2C4AAB6286AD}"/>
              </a:ext>
            </a:extLst>
          </p:cNvPr>
          <p:cNvCxnSpPr/>
          <p:nvPr/>
        </p:nvCxnSpPr>
        <p:spPr>
          <a:xfrm>
            <a:off x="5436066" y="2793534"/>
            <a:ext cx="151840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12CC9F-9DBD-1C79-9C08-FCF0F92E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0" y="4134235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encryption icon">
            <a:extLst>
              <a:ext uri="{FF2B5EF4-FFF2-40B4-BE49-F238E27FC236}">
                <a16:creationId xmlns:a16="http://schemas.microsoft.com/office/drawing/2014/main" id="{D991DB60-8523-169B-65C5-7A87C5C7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0" y="1924724"/>
            <a:ext cx="1975475" cy="1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22131-281F-FEC9-2CC9-91D4A1E18503}"/>
              </a:ext>
            </a:extLst>
          </p:cNvPr>
          <p:cNvSpPr txBox="1"/>
          <p:nvPr/>
        </p:nvSpPr>
        <p:spPr>
          <a:xfrm>
            <a:off x="455070" y="2626523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91E9F-0F3B-BA8F-886A-C15B8B5E517A}"/>
              </a:ext>
            </a:extLst>
          </p:cNvPr>
          <p:cNvSpPr txBox="1"/>
          <p:nvPr/>
        </p:nvSpPr>
        <p:spPr>
          <a:xfrm>
            <a:off x="10372255" y="5329622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AAF6E-D1D0-0C09-3F04-1C98A7E5AC7E}"/>
              </a:ext>
            </a:extLst>
          </p:cNvPr>
          <p:cNvSpPr txBox="1"/>
          <p:nvPr/>
        </p:nvSpPr>
        <p:spPr>
          <a:xfrm>
            <a:off x="10008066" y="2626523"/>
            <a:ext cx="1728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Anonymized dataset</a:t>
            </a:r>
          </a:p>
        </p:txBody>
      </p:sp>
    </p:spTree>
    <p:extLst>
      <p:ext uri="{BB962C8B-B14F-4D97-AF65-F5344CB8AC3E}">
        <p14:creationId xmlns:p14="http://schemas.microsoft.com/office/powerpoint/2010/main" val="32356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1874869" y="2019744"/>
          <a:ext cx="37640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1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1874869" y="2019744"/>
          <a:ext cx="37640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3CBFBB7A-91BF-2C19-47CC-57B76D82194E}"/>
              </a:ext>
            </a:extLst>
          </p:cNvPr>
          <p:cNvGraphicFramePr>
            <a:graphicFrameLocks noGrp="1"/>
          </p:cNvGraphicFramePr>
          <p:nvPr/>
        </p:nvGraphicFramePr>
        <p:xfrm>
          <a:off x="7040481" y="2019744"/>
          <a:ext cx="36974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785422533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8257">
                  <a:extLst>
                    <a:ext uri="{9D8B030D-6E8A-4147-A177-3AD203B41FA5}">
                      <a16:colId xmlns:a16="http://schemas.microsoft.com/office/drawing/2014/main" val="969931753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61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Reconstruction Attack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3241757" y="2131060"/>
          <a:ext cx="57084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785422533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058257">
                  <a:extLst>
                    <a:ext uri="{9D8B030D-6E8A-4147-A177-3AD203B41FA5}">
                      <a16:colId xmlns:a16="http://schemas.microsoft.com/office/drawing/2014/main" val="969931753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0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AA24-C4C9-418B-EE87-BA36D1B9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11" y="1723530"/>
            <a:ext cx="6814577" cy="47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Widescreen</PresentationFormat>
  <Paragraphs>232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PowerPoint Presentation</vt:lpstr>
      <vt:lpstr>Private Data Analysis</vt:lpstr>
      <vt:lpstr>Anonymization</vt:lpstr>
      <vt:lpstr>Anonymizing Data</vt:lpstr>
      <vt:lpstr>Anonymizing Data</vt:lpstr>
      <vt:lpstr>Reconstruction Attack</vt:lpstr>
      <vt:lpstr>Anonymizing Data</vt:lpstr>
      <vt:lpstr>PowerPoint Presentation</vt:lpstr>
      <vt:lpstr>Differencing Attacks</vt:lpstr>
      <vt:lpstr>PowerPoint Presentation</vt:lpstr>
      <vt:lpstr>2010 US Census</vt:lpstr>
      <vt:lpstr>2010 US Census</vt:lpstr>
      <vt:lpstr>Summary</vt:lpstr>
      <vt:lpstr>Possible Notion for Privacy #1</vt:lpstr>
      <vt:lpstr>Possible Notion for Privacy #1</vt:lpstr>
      <vt:lpstr>Possible Notion for Privacy #1</vt:lpstr>
      <vt:lpstr>Possible Notion for Privacy #1</vt:lpstr>
      <vt:lpstr>Possible Notion for Privacy #2</vt:lpstr>
      <vt:lpstr>Possible Notion for Privacy #2</vt:lpstr>
      <vt:lpstr>Differential Privacy</vt:lpstr>
      <vt:lpstr>Differential Privacy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Samson Zhou</dc:creator>
  <cp:lastModifiedBy>Samson Zhou</cp:lastModifiedBy>
  <cp:revision>1</cp:revision>
  <dcterms:created xsi:type="dcterms:W3CDTF">2023-11-14T01:18:03Z</dcterms:created>
  <dcterms:modified xsi:type="dcterms:W3CDTF">2023-11-14T04:19:38Z</dcterms:modified>
</cp:coreProperties>
</file>