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861" r:id="rId2"/>
    <p:sldId id="989" r:id="rId3"/>
    <p:sldId id="1262" r:id="rId4"/>
    <p:sldId id="673" r:id="rId5"/>
    <p:sldId id="1259" r:id="rId6"/>
    <p:sldId id="1258" r:id="rId7"/>
    <p:sldId id="1264" r:id="rId8"/>
    <p:sldId id="1269" r:id="rId9"/>
    <p:sldId id="1268" r:id="rId10"/>
    <p:sldId id="1263" r:id="rId11"/>
    <p:sldId id="1265" r:id="rId12"/>
    <p:sldId id="1266" r:id="rId13"/>
    <p:sldId id="1270" r:id="rId14"/>
    <p:sldId id="1271" r:id="rId15"/>
    <p:sldId id="1272" r:id="rId16"/>
    <p:sldId id="1267" r:id="rId17"/>
    <p:sldId id="1275" r:id="rId18"/>
    <p:sldId id="1274" r:id="rId19"/>
    <p:sldId id="1283" r:id="rId20"/>
    <p:sldId id="1276" r:id="rId21"/>
    <p:sldId id="1277" r:id="rId22"/>
    <p:sldId id="1284" r:id="rId23"/>
    <p:sldId id="1278" r:id="rId24"/>
    <p:sldId id="1285" r:id="rId25"/>
    <p:sldId id="1280" r:id="rId26"/>
    <p:sldId id="1286" r:id="rId27"/>
    <p:sldId id="1282" r:id="rId28"/>
    <p:sldId id="1281" r:id="rId29"/>
    <p:sldId id="1279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7F0A-4A79-4E0C-BCFF-9C9FBDE7E9BF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D5565-E65C-4D87-A433-D971067C5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44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41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966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46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814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9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190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778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37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042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212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90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498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143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771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64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707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135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825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162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97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73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51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80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15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66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24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85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452DB-101E-0FA3-1E10-26039253C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86058-232C-695B-C3DC-8A1DEB761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9484-0502-672E-09B0-291095B02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F28EC-8954-0EC0-E867-ED069C584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6DB10-6F6A-CC09-BE4F-A6BF2A22C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5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E0C40-2F7C-8BBB-9287-7F92F4A27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C4332-6128-A134-3D83-CB9948B82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A0F4F-219D-9C8A-FB90-9316959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F6F28-1C2E-E8FA-36E9-98741695E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D1C68-38E8-85F9-EF0F-761A905CB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0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9E9EA6-F5F6-D685-6909-6AA53B905A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120CE-7682-B556-1B78-3EE7B995B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000AA-8C7F-35D5-B1DA-891F449AF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9B8AB-D6AF-2ACB-90CC-CE6B3E16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E5617-7887-FC4B-1B41-69CCEE48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7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C9910-792D-923A-1DE6-411773971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95F63-68AE-7F4A-8222-6F7F3F573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408B7-C00D-4119-23F0-88F377C82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7419A-E627-A18D-D89E-78DC7FCA0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8367F-2E0A-961D-A4E9-EE8ABCA64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7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E8318-3C47-9B13-389F-CD6A6CEEA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94891-EC56-3EAB-1E91-33CEE5054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E62AB-AF9C-D0C0-8384-72F420E24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1A74B-B08C-4BF1-D897-5BF28C202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78A20-DA7A-E75C-A38B-669F84DA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9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F693A-C29E-2928-DF59-5B4594C19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F26D0-8A1F-62D5-9CD5-9F11361CC4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658FD9-687A-2817-D5E6-3C856CBE1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0725F-A0F4-A085-2725-64EC09373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B27A1-4A53-7594-C53B-FE392042F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DC2B4-0F27-C2A1-41A7-668D74A0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1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4FED0-61FC-7613-2B39-D0E34C304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69B75-2715-0A6A-4DF7-A36EC327C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A43C6-C933-7DAB-3025-FBE7CE126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4A8CBD-B802-0DDB-FA55-4EB54EB2F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89B869-AF3E-DF8B-7190-9756312BF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458F02-F388-3F75-1A12-6EC1C3F30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21C3F6-5034-49B3-B8A4-1B6FAAF4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C48B8-BEE3-76A6-135C-39104B6B5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6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1D46-A3D2-C364-63C6-164D57D6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28990A-751B-C63F-44E5-4CE1F304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CA28AC-BBB5-D15E-8809-4C2AE6681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74E513-190C-C751-F165-A668A4FB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8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1852B4-F481-85A5-39F3-C7738E62F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F7FDD-AD70-96FE-207B-F100238C2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73B22-912B-90E1-ADED-95872CEF8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6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21273-E5C2-9380-0E2F-774299E2E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1633-68AA-E74F-9251-18E68D1BE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33498-6F6E-2F8C-8B95-E91C6164D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E0DBE-6294-4107-1F6F-13A9C735D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024F4-B9FE-76D7-3702-1802D6BF9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E7535-0042-244F-CE3D-2D121D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04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40FB-A279-1BD2-8537-99B517A6F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24AF32-546D-1CC8-8C1D-EFA23CA4E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BFC85-DF15-417D-778D-1F3055936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2F0BD-A857-F07A-5FD2-397F2CC26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1721CC-B98C-3085-3D37-12D80D50E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7139A-A451-5F04-C730-E448B5677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7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C8C0B1-2A13-2BF3-6E15-5D62C0E74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A0C69-14D1-0F13-209B-E9606D6D0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E5D4C-4617-0A40-1796-5261DECB7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589A-8305-47A6-9E14-73AB7100AF1C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A3CBF-D164-2EE0-E00E-9ED0889F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5A619-80FE-88F5-672F-F3A32BE95F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C1863-E933-4C4E-8212-B682B525F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6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11" Type="http://schemas.openxmlformats.org/officeDocument/2006/relationships/image" Target="../media/image26.png"/><Relationship Id="rId5" Type="http://schemas.openxmlformats.org/officeDocument/2006/relationships/image" Target="../media/image5.png"/><Relationship Id="rId10" Type="http://schemas.openxmlformats.org/officeDocument/2006/relationships/image" Target="../media/image25.png"/><Relationship Id="rId4" Type="http://schemas.openxmlformats.org/officeDocument/2006/relationships/image" Target="../media/image7.png"/><Relationship Id="rId9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281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0.png"/><Relationship Id="rId10" Type="http://schemas.openxmlformats.org/officeDocument/2006/relationships/image" Target="../media/image4.png"/><Relationship Id="rId4" Type="http://schemas.openxmlformats.org/officeDocument/2006/relationships/image" Target="../media/image14.png"/><Relationship Id="rId9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1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4.png"/><Relationship Id="rId4" Type="http://schemas.openxmlformats.org/officeDocument/2006/relationships/image" Target="../media/image281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33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17176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How many people in the population satisfy some property?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How many people in this class have a pet?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780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17176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How many people in this class have a pet?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happens if each person answers with their truth?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05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17176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How many people in this class have a pet?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happens if each person flips a coin and answers with the coin flip?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Think of your favorite (integer) number: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If it is even, answer </a:t>
            </a:r>
            <a:r>
              <a:rPr lang="en-US" sz="3200" dirty="0">
                <a:solidFill>
                  <a:srgbClr val="00B050"/>
                </a:solidFill>
              </a:rPr>
              <a:t>YES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Otherwise if it is odd, answer </a:t>
            </a:r>
            <a:r>
              <a:rPr lang="en-US" sz="3200" dirty="0">
                <a:solidFill>
                  <a:srgbClr val="FF0000"/>
                </a:solidFill>
              </a:rPr>
              <a:t>NO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447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17176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How many people in this class have a pet?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Think of your home address: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If it is even, answer </a:t>
            </a:r>
            <a:r>
              <a:rPr lang="en-US" sz="3200" dirty="0">
                <a:solidFill>
                  <a:srgbClr val="00B050"/>
                </a:solidFill>
              </a:rPr>
              <a:t>truthfully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Otherwise, proceed below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Think of your phone number:</a:t>
            </a:r>
            <a:endParaRPr lang="en-US" sz="3200" dirty="0">
              <a:solidFill>
                <a:srgbClr val="00B050"/>
              </a:solidFill>
            </a:endParaRPr>
          </a:p>
          <a:p>
            <a:pPr lvl="1">
              <a:buClr>
                <a:schemeClr val="tx1"/>
              </a:buClr>
            </a:pPr>
            <a:r>
              <a:rPr lang="en-US" sz="3200" dirty="0"/>
              <a:t>If it is even, answer </a:t>
            </a:r>
            <a:r>
              <a:rPr lang="en-US" sz="3200" dirty="0">
                <a:solidFill>
                  <a:srgbClr val="00B050"/>
                </a:solidFill>
              </a:rPr>
              <a:t>YES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Otherwise if it is odd, answer </a:t>
            </a:r>
            <a:r>
              <a:rPr lang="en-US" sz="3200" dirty="0">
                <a:solidFill>
                  <a:srgbClr val="FF0000"/>
                </a:solidFill>
              </a:rPr>
              <a:t>NO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598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to estimate the true number?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 any person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3200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∈{0,1}</m:t>
                    </m:r>
                  </m:oMath>
                </a14:m>
                <a:r>
                  <a:rPr lang="en-US" sz="3200" dirty="0"/>
                  <a:t> be the true answer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 be the reported answer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b="0" dirty="0"/>
                  <a:t>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=1−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  <a:blipFill>
                <a:blip r:embed="rId3"/>
                <a:stretch>
                  <a:fillRect l="-1369" t="-3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65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b="0" dirty="0"/>
                  <a:t>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=1−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 …+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 …+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Report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for true fraction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  <a:blipFill>
                <a:blip r:embed="rId3"/>
                <a:stretch>
                  <a:fillRect l="-1369" t="-584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033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Randomized Response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 | 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 | 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 | 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≤3⋅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 | 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 | 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≤3⋅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=1 | 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Privacy loss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  <a:blipFill>
                <a:blip r:embed="rId3"/>
                <a:stretch>
                  <a:fillRect l="-1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3546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Differential Privacy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frequency vectors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0029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Local Differential Privacy (LDP)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[KLNRS08]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pairs of users’ possible data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Algorithm takes a single user's data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Compared to previous definition of DP, where algorithm takes all users' data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257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114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Local Differential Privacy (LDP)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4CA585F-F1BD-7DBD-5639-A9AE9E7906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0176" y="3499365"/>
            <a:ext cx="2870154" cy="2870154"/>
          </a:xfr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DDC9323-6874-2717-FB93-60801F2D2609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10242755" cy="4467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Mobile Data Analytics</a:t>
            </a:r>
            <a:r>
              <a:rPr lang="en-US" sz="3200" dirty="0"/>
              <a:t>: LDP can be applied to data collected from mobile devices to allow analysis of aggregate movement patterns and trends without compromising the privacy of individual users</a:t>
            </a:r>
          </a:p>
          <a:p>
            <a:pPr lvl="1"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Location-based services</a:t>
            </a:r>
          </a:p>
          <a:p>
            <a:pPr lvl="1"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User behavior analysis</a:t>
            </a:r>
          </a:p>
        </p:txBody>
      </p:sp>
    </p:spTree>
    <p:extLst>
      <p:ext uri="{BB962C8B-B14F-4D97-AF65-F5344CB8AC3E}">
        <p14:creationId xmlns:p14="http://schemas.microsoft.com/office/powerpoint/2010/main" val="361861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27</a:t>
            </a:r>
            <a:r>
              <a:rPr lang="en-US" dirty="0"/>
              <a:t>: </a:t>
            </a:r>
            <a:r>
              <a:rPr lang="en-US" dirty="0" err="1"/>
              <a:t>Chunkai</a:t>
            </a:r>
            <a:r>
              <a:rPr lang="en-US" dirty="0"/>
              <a:t>, Jung, Galaxy AI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29</a:t>
            </a:r>
            <a:r>
              <a:rPr lang="en-US" dirty="0"/>
              <a:t>: STMI, Anmol,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December 1</a:t>
            </a:r>
            <a:r>
              <a:rPr lang="en-US" dirty="0"/>
              <a:t>: </a:t>
            </a:r>
            <a:r>
              <a:rPr lang="en-US" dirty="0" err="1"/>
              <a:t>Bokun</a:t>
            </a:r>
            <a:r>
              <a:rPr lang="en-US" dirty="0"/>
              <a:t>, Ayesha, </a:t>
            </a:r>
            <a:r>
              <a:rPr lang="en-US" dirty="0" err="1"/>
              <a:t>Dawei</a:t>
            </a:r>
            <a:r>
              <a:rPr lang="en-US" dirty="0"/>
              <a:t>, </a:t>
            </a:r>
            <a:r>
              <a:rPr lang="en-US" dirty="0" err="1"/>
              <a:t>Lipai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Privacy and Noise</a:t>
            </a:r>
          </a:p>
        </p:txBody>
      </p:sp>
      <p:pic>
        <p:nvPicPr>
          <p:cNvPr id="3" name="Picture 2" descr="51,700+ Database Illustrations, Royalty-Free Vector Graphics &amp; Clip Art -  iStock | Data icon, Big data, Infographic">
            <a:extLst>
              <a:ext uri="{FF2B5EF4-FFF2-40B4-BE49-F238E27FC236}">
                <a16:creationId xmlns:a16="http://schemas.microsoft.com/office/drawing/2014/main" id="{B2D3A7A8-5053-D3F0-05CA-1B1492E2D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1" y="4184144"/>
            <a:ext cx="1673341" cy="167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E304987-B35F-3FCA-0140-6CE624E6EA33}"/>
              </a:ext>
            </a:extLst>
          </p:cNvPr>
          <p:cNvCxnSpPr>
            <a:cxnSpLocks/>
            <a:stCxn id="3" idx="3"/>
            <a:endCxn id="7" idx="1"/>
          </p:cNvCxnSpPr>
          <p:nvPr/>
        </p:nvCxnSpPr>
        <p:spPr>
          <a:xfrm flipV="1">
            <a:off x="2640122" y="5020814"/>
            <a:ext cx="1076986" cy="1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7" name="Picture 4" descr="Algorithm - Free computer icons">
            <a:extLst>
              <a:ext uri="{FF2B5EF4-FFF2-40B4-BE49-F238E27FC236}">
                <a16:creationId xmlns:a16="http://schemas.microsoft.com/office/drawing/2014/main" id="{73111C11-79F4-AE63-B9A5-64A0A6E47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108" y="4219630"/>
            <a:ext cx="1602368" cy="160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A1B3A9-BFD9-1F43-EAF0-7F782239E4CF}"/>
              </a:ext>
            </a:extLst>
          </p:cNvPr>
          <p:cNvCxnSpPr>
            <a:cxnSpLocks/>
            <a:stCxn id="7" idx="3"/>
            <a:endCxn id="11" idx="1"/>
          </p:cNvCxnSpPr>
          <p:nvPr/>
        </p:nvCxnSpPr>
        <p:spPr>
          <a:xfrm>
            <a:off x="5319476" y="5020814"/>
            <a:ext cx="1842281" cy="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08A193C-1B31-69D5-0D88-BB3B0511ACBF}"/>
              </a:ext>
            </a:extLst>
          </p:cNvPr>
          <p:cNvSpPr txBox="1"/>
          <p:nvPr/>
        </p:nvSpPr>
        <p:spPr>
          <a:xfrm>
            <a:off x="3792071" y="5937686"/>
            <a:ext cx="1527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Algorithm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584A92-3740-D61C-E582-83CF40EE97D5}"/>
              </a:ext>
            </a:extLst>
          </p:cNvPr>
          <p:cNvSpPr txBox="1"/>
          <p:nvPr/>
        </p:nvSpPr>
        <p:spPr>
          <a:xfrm>
            <a:off x="6831761" y="5937686"/>
            <a:ext cx="2683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Output distribution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18426B2-295F-0C36-27CB-BBA5114901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1757" y="4280678"/>
            <a:ext cx="2683700" cy="1480272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D4ECFC9-AF8C-CDE7-DA6A-27B3249F6E50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6240617" y="3400201"/>
            <a:ext cx="25712" cy="1620613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7A1E9198-1DC9-1C45-C38A-BF1F876349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77" y="2107855"/>
            <a:ext cx="1842280" cy="129234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910D907-8416-F31F-C012-EA0E8997B73C}"/>
              </a:ext>
            </a:extLst>
          </p:cNvPr>
          <p:cNvSpPr txBox="1"/>
          <p:nvPr/>
        </p:nvSpPr>
        <p:spPr>
          <a:xfrm>
            <a:off x="7409908" y="2475750"/>
            <a:ext cx="210555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Random noise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314918-6002-73CC-830E-8E51B925EC58}"/>
              </a:ext>
            </a:extLst>
          </p:cNvPr>
          <p:cNvSpPr txBox="1"/>
          <p:nvPr/>
        </p:nvSpPr>
        <p:spPr>
          <a:xfrm>
            <a:off x="1380407" y="5937685"/>
            <a:ext cx="9773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Input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EEB5022-A9C6-F116-B279-DB0F4808E01E}"/>
                  </a:ext>
                </a:extLst>
              </p:cNvPr>
              <p:cNvSpPr txBox="1"/>
              <p:nvPr/>
            </p:nvSpPr>
            <p:spPr>
              <a:xfrm>
                <a:off x="285688" y="3400201"/>
                <a:ext cx="283097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EEB5022-A9C6-F116-B279-DB0F4808E0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88" y="3400201"/>
                <a:ext cx="2830976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A0E4B8B-2DC0-182B-587F-45CCE67A729C}"/>
                  </a:ext>
                </a:extLst>
              </p:cNvPr>
              <p:cNvSpPr txBox="1"/>
              <p:nvPr/>
            </p:nvSpPr>
            <p:spPr>
              <a:xfrm>
                <a:off x="3724930" y="3400201"/>
                <a:ext cx="166168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A0E4B8B-2DC0-182B-587F-45CCE67A7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930" y="3400201"/>
                <a:ext cx="166168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5663B66-32F7-2792-A9A6-CCCDCE0FC3C0}"/>
                  </a:ext>
                </a:extLst>
              </p:cNvPr>
              <p:cNvSpPr txBox="1"/>
              <p:nvPr/>
            </p:nvSpPr>
            <p:spPr>
              <a:xfrm>
                <a:off x="7257024" y="3430089"/>
                <a:ext cx="33034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5663B66-32F7-2792-A9A6-CCCDCE0FC3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024" y="3430089"/>
                <a:ext cx="33034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7F80171-D57C-D705-43DB-1A5721DCF1D4}"/>
                  </a:ext>
                </a:extLst>
              </p:cNvPr>
              <p:cNvSpPr txBox="1"/>
              <p:nvPr/>
            </p:nvSpPr>
            <p:spPr>
              <a:xfrm>
                <a:off x="5841956" y="1475980"/>
                <a:ext cx="989805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7F80171-D57C-D705-43DB-1A5721DCF1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956" y="1475980"/>
                <a:ext cx="989805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861C3BA-DBDE-D2B3-522F-E7B125A3D152}"/>
                  </a:ext>
                </a:extLst>
              </p:cNvPr>
              <p:cNvSpPr txBox="1"/>
              <p:nvPr/>
            </p:nvSpPr>
            <p:spPr>
              <a:xfrm>
                <a:off x="2640122" y="4236871"/>
                <a:ext cx="989805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861C3BA-DBDE-D2B3-522F-E7B125A3D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122" y="4236871"/>
                <a:ext cx="989805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2962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Privacy and Noise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Goal</a:t>
                </a:r>
                <a:r>
                  <a:rPr lang="en-US" sz="3200" dirty="0"/>
                  <a:t>: release private approximation to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Intuition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200" dirty="0"/>
                  <a:t> can be released accurately if the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is not sensitive to changes by any of the individuals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Sensitivity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neighbor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lim>
                    </m:limLow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4167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Sensitivity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Sensitivity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neighbor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lim>
                    </m:limLow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a study is conducted that measures the height of individuals, ranging from 1 to 300 centimeters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is the sensitivity of the maximum height query?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is the sensitivity of the average height query?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636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Laplace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Goal</a:t>
                </a:r>
                <a:r>
                  <a:rPr lang="en-US" sz="3200" dirty="0"/>
                  <a:t>: Algorithm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200" dirty="0"/>
                  <a:t> and releases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Laplacian distribution</a:t>
                </a:r>
                <a:r>
                  <a:rPr lang="en-US" sz="3200" dirty="0"/>
                  <a:t>: Probability density function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3200" dirty="0"/>
                  <a:t> is 	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  <a:blipFill>
                <a:blip r:embed="rId3"/>
                <a:stretch>
                  <a:fillRect l="-2066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C55C3D6-EDCC-71F0-6EBD-C424A21343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17" y="2253596"/>
            <a:ext cx="46482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214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Laplace Mechanism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What does the Laplace mechanism do in the following cases?</a:t>
            </a: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Suppose a study is conducted that measures the height of individuals, ranging from 1 to 300 centimeters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is the sensitivity of the maximum height query?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What is the sensitivity of the average height query?</a:t>
            </a:r>
          </a:p>
        </p:txBody>
      </p:sp>
    </p:spTree>
    <p:extLst>
      <p:ext uri="{BB962C8B-B14F-4D97-AF65-F5344CB8AC3E}">
        <p14:creationId xmlns:p14="http://schemas.microsoft.com/office/powerpoint/2010/main" val="2830771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Laplace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Theorem</a:t>
                </a:r>
                <a:r>
                  <a:rPr lang="en-US" sz="3200" dirty="0"/>
                  <a:t>: Laplace mechanism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3200" dirty="0"/>
                  <a:t>-differentially private (pure DP)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3935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Beyond Laplace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if the output is not a scalar, e.g., a vector?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the outputs lie in some space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9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8815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Beyond Laplace Mechanism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Suppose a study is conducted that finds the current location of individuals, in the two-dimensional plane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Who is the closest individual to a query location?</a:t>
            </a:r>
          </a:p>
        </p:txBody>
      </p:sp>
    </p:spTree>
    <p:extLst>
      <p:ext uri="{BB962C8B-B14F-4D97-AF65-F5344CB8AC3E}">
        <p14:creationId xmlns:p14="http://schemas.microsoft.com/office/powerpoint/2010/main" val="9052330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Choose a score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sz="3200" i="1" dirty="0"/>
                  <a:t> </a:t>
                </a:r>
                <a:r>
                  <a:rPr lang="en-US" sz="3200" dirty="0"/>
                  <a:t>and global sensitivity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Sample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with probability proportional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den>
                            </m:f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</m:func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2365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Theorem</a:t>
                </a:r>
                <a:r>
                  <a:rPr lang="en-US" sz="3200" dirty="0"/>
                  <a:t>: Exponential mechanism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3200" dirty="0"/>
                  <a:t>-differentially private (pure DP)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 fact, when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the set of the real numbers, there is a setting of the score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3200" dirty="0"/>
                  <a:t> for which the exponential mechanism reduces down to the Laplace mechanism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FF0000"/>
                    </a:solidFill>
                  </a:rPr>
                  <a:t>Downside</a:t>
                </a:r>
                <a:r>
                  <a:rPr lang="en-US" sz="3200" dirty="0"/>
                  <a:t>: sampling process may be inefficient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 r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71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frequency vectors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5281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frequency vectors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/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</m:e>
                      </m:d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</m:t>
                          </m:r>
                          <m:r>
                            <a:rPr lang="en-US" sz="8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8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012F46F-3E33-F607-244B-C989DDF5CF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911" y="4688992"/>
            <a:ext cx="839248" cy="15710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119EAB-42C0-ACD0-92F7-C5E19438EB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338" y="4575870"/>
            <a:ext cx="927876" cy="18038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21EC0E-C239-569F-05AA-0E349989D9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93" y="4626549"/>
            <a:ext cx="927876" cy="16361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4B1481-5582-1114-61C0-C9FA5B082E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597" y="4688992"/>
            <a:ext cx="839248" cy="15710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F9EDE6D-58FA-1653-F062-0EA7B4853C1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928" y="4575870"/>
            <a:ext cx="927876" cy="180388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E679284-A918-37F2-95E3-63743A74E42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887" y="4659101"/>
            <a:ext cx="1102068" cy="15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65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frequency vectors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 small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3200" dirty="0"/>
                  <a:t>, can think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sup>
                    </m:sSup>
                  </m:oMath>
                </a14:m>
                <a:r>
                  <a:rPr lang="en-US" sz="3200" dirty="0"/>
                  <a:t> as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1821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57BCC7F-7CA7-1C6E-9832-274AD8E37BEC}"/>
                  </a:ext>
                </a:extLst>
              </p:cNvPr>
              <p:cNvSpPr txBox="1"/>
              <p:nvPr/>
            </p:nvSpPr>
            <p:spPr>
              <a:xfrm>
                <a:off x="2039470" y="5619802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57BCC7F-7CA7-1C6E-9832-274AD8E37B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5619802"/>
                <a:ext cx="81130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124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BAEBCAF-62A1-DCEC-691F-CC0AE7B0C9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10" y="3152189"/>
            <a:ext cx="931178" cy="17431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frequency vectors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4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FFB5EAF2-524F-2E80-45D2-940409F5FA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58109" y="4155172"/>
            <a:ext cx="2683700" cy="1480272"/>
          </a:xfrm>
          <a:prstGeom prst="rect">
            <a:avLst/>
          </a:prstGeom>
        </p:spPr>
      </p:pic>
      <p:pic>
        <p:nvPicPr>
          <p:cNvPr id="9" name="Picture 8" descr="51,700+ Database Illustrations, Royalty-Free Vector Graphics &amp; Clip Art -  iStock | Data icon, Big data, Infographic">
            <a:extLst>
              <a:ext uri="{FF2B5EF4-FFF2-40B4-BE49-F238E27FC236}">
                <a16:creationId xmlns:a16="http://schemas.microsoft.com/office/drawing/2014/main" id="{13218FC4-563E-F871-52BC-3B6203AD6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710" y="4058638"/>
            <a:ext cx="1673341" cy="167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4728454-93D1-85FC-19BD-305830767AF3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1303788" y="4023749"/>
            <a:ext cx="1966922" cy="87156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9E571E-3AD0-2F00-BE8D-F0C39DBA763B}"/>
              </a:ext>
            </a:extLst>
          </p:cNvPr>
          <p:cNvCxnSpPr>
            <a:cxnSpLocks/>
            <a:stCxn id="15" idx="3"/>
            <a:endCxn id="9" idx="1"/>
          </p:cNvCxnSpPr>
          <p:nvPr/>
        </p:nvCxnSpPr>
        <p:spPr>
          <a:xfrm flipV="1">
            <a:off x="1355842" y="4895309"/>
            <a:ext cx="1914868" cy="95575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236D5A8E-CDEB-F478-454D-CFE5512B1DC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10" y="4895308"/>
            <a:ext cx="983232" cy="1911501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99F6024-8461-A534-4C84-9D449F85C315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4944051" y="4895308"/>
            <a:ext cx="1076986" cy="1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Picture 4" descr="Algorithm - Free computer icons">
            <a:extLst>
              <a:ext uri="{FF2B5EF4-FFF2-40B4-BE49-F238E27FC236}">
                <a16:creationId xmlns:a16="http://schemas.microsoft.com/office/drawing/2014/main" id="{A373E79A-65EE-EDAB-366C-4C324C5D4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037" y="4094124"/>
            <a:ext cx="1602368" cy="160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8767C19-09F3-8036-C662-A97EB882815F}"/>
              </a:ext>
            </a:extLst>
          </p:cNvPr>
          <p:cNvCxnSpPr>
            <a:cxnSpLocks/>
            <a:stCxn id="18" idx="3"/>
            <a:endCxn id="3" idx="1"/>
          </p:cNvCxnSpPr>
          <p:nvPr/>
        </p:nvCxnSpPr>
        <p:spPr>
          <a:xfrm>
            <a:off x="7623405" y="4895308"/>
            <a:ext cx="1734704" cy="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A8536B3-92D8-7120-6172-E8D0FD4F334B}"/>
              </a:ext>
            </a:extLst>
          </p:cNvPr>
          <p:cNvSpPr txBox="1"/>
          <p:nvPr/>
        </p:nvSpPr>
        <p:spPr>
          <a:xfrm>
            <a:off x="3009587" y="5812181"/>
            <a:ext cx="2413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Sensitive dataset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30CD2F-DEF9-411B-D4A2-61219862A6DC}"/>
              </a:ext>
            </a:extLst>
          </p:cNvPr>
          <p:cNvSpPr txBox="1"/>
          <p:nvPr/>
        </p:nvSpPr>
        <p:spPr>
          <a:xfrm>
            <a:off x="6096000" y="5812180"/>
            <a:ext cx="1527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Algorithm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4710D65-B959-CBF4-7588-7EEBA816DD05}"/>
              </a:ext>
            </a:extLst>
          </p:cNvPr>
          <p:cNvSpPr txBox="1"/>
          <p:nvPr/>
        </p:nvSpPr>
        <p:spPr>
          <a:xfrm>
            <a:off x="9135690" y="5812180"/>
            <a:ext cx="2683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Output distribution</a:t>
            </a:r>
          </a:p>
        </p:txBody>
      </p:sp>
    </p:spTree>
    <p:extLst>
      <p:ext uri="{BB962C8B-B14F-4D97-AF65-F5344CB8AC3E}">
        <p14:creationId xmlns:p14="http://schemas.microsoft.com/office/powerpoint/2010/main" val="178315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frequency vectors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Implication</a:t>
                </a:r>
                <a:r>
                  <a:rPr lang="en-US" sz="3200" dirty="0"/>
                  <a:t>: Deterministic algorithms cannot be differentially private unless they are a constant function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215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821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Differential Privacy Properties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100047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What properties would we like from a rigorous definition of privacy?</a:t>
            </a:r>
          </a:p>
        </p:txBody>
      </p:sp>
    </p:spTree>
    <p:extLst>
      <p:ext uri="{BB962C8B-B14F-4D97-AF65-F5344CB8AC3E}">
        <p14:creationId xmlns:p14="http://schemas.microsoft.com/office/powerpoint/2010/main" val="2409075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Differential Privacy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7992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Privacy loss measure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3200" dirty="0"/>
                  <a:t> accumulates across multiple computations and datasets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If mechanism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has privacy loss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and mechanism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has privacy loss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, then releasing the results of both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has privacy loss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Ability to handle post-processing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If mechanism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has privacy loss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and we release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200" dirty="0"/>
                  <a:t>, then we have privacy loss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799294"/>
              </a:xfrm>
              <a:blipFill>
                <a:blip r:embed="rId3"/>
                <a:stretch>
                  <a:fillRect l="-1369" t="-2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04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1407</Words>
  <Application>Microsoft Office PowerPoint</Application>
  <PresentationFormat>Widescreen</PresentationFormat>
  <Paragraphs>214</Paragraphs>
  <Slides>29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Last Time: Differential Privacy</vt:lpstr>
      <vt:lpstr>Last Time: Differential Privacy</vt:lpstr>
      <vt:lpstr>Last Time: Differential Privacy</vt:lpstr>
      <vt:lpstr>Last Time: Differential Privacy</vt:lpstr>
      <vt:lpstr>Last Time: Differential Privacy</vt:lpstr>
      <vt:lpstr>Differential Privacy Properties</vt:lpstr>
      <vt:lpstr>Differential Privacy Properties</vt:lpstr>
      <vt:lpstr>Counting</vt:lpstr>
      <vt:lpstr>Counting</vt:lpstr>
      <vt:lpstr>Counting</vt:lpstr>
      <vt:lpstr>Counting</vt:lpstr>
      <vt:lpstr>Counting</vt:lpstr>
      <vt:lpstr>Counting</vt:lpstr>
      <vt:lpstr>Randomized Response</vt:lpstr>
      <vt:lpstr>Differential Privacy</vt:lpstr>
      <vt:lpstr>Local Differential Privacy (LDP)</vt:lpstr>
      <vt:lpstr>Local Differential Privacy (LDP)</vt:lpstr>
      <vt:lpstr>Privacy and Noise</vt:lpstr>
      <vt:lpstr>Privacy and Noise</vt:lpstr>
      <vt:lpstr>Sensitivity</vt:lpstr>
      <vt:lpstr>Laplace Mechanism</vt:lpstr>
      <vt:lpstr>Laplace Mechanism</vt:lpstr>
      <vt:lpstr>Laplace Mechanism</vt:lpstr>
      <vt:lpstr>Beyond Laplace Mechanism</vt:lpstr>
      <vt:lpstr>Beyond Laplace Mechanism</vt:lpstr>
      <vt:lpstr>Exponential Mechanism</vt:lpstr>
      <vt:lpstr>Exponential Mechanism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 </dc:title>
  <dc:creator>Samson Zhou</dc:creator>
  <cp:lastModifiedBy>Samson Zhou</cp:lastModifiedBy>
  <cp:revision>11</cp:revision>
  <dcterms:created xsi:type="dcterms:W3CDTF">2023-11-15T21:13:06Z</dcterms:created>
  <dcterms:modified xsi:type="dcterms:W3CDTF">2023-11-17T21:24:27Z</dcterms:modified>
</cp:coreProperties>
</file>