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861" r:id="rId2"/>
    <p:sldId id="989" r:id="rId3"/>
    <p:sldId id="700" r:id="rId4"/>
    <p:sldId id="816" r:id="rId5"/>
    <p:sldId id="706" r:id="rId6"/>
    <p:sldId id="820" r:id="rId7"/>
    <p:sldId id="817" r:id="rId8"/>
    <p:sldId id="705" r:id="rId9"/>
    <p:sldId id="660" r:id="rId10"/>
    <p:sldId id="661" r:id="rId11"/>
    <p:sldId id="665" r:id="rId12"/>
    <p:sldId id="720" r:id="rId13"/>
    <p:sldId id="784" r:id="rId14"/>
    <p:sldId id="807" r:id="rId15"/>
    <p:sldId id="808" r:id="rId16"/>
    <p:sldId id="809" r:id="rId17"/>
    <p:sldId id="810" r:id="rId18"/>
    <p:sldId id="786" r:id="rId19"/>
    <p:sldId id="804" r:id="rId20"/>
    <p:sldId id="819" r:id="rId21"/>
    <p:sldId id="794" r:id="rId22"/>
    <p:sldId id="793" r:id="rId23"/>
    <p:sldId id="788" r:id="rId24"/>
    <p:sldId id="789" r:id="rId25"/>
    <p:sldId id="790" r:id="rId26"/>
    <p:sldId id="791" r:id="rId27"/>
    <p:sldId id="795" r:id="rId28"/>
    <p:sldId id="787" r:id="rId29"/>
    <p:sldId id="797" r:id="rId30"/>
    <p:sldId id="796" r:id="rId31"/>
    <p:sldId id="799" r:id="rId32"/>
    <p:sldId id="800" r:id="rId33"/>
    <p:sldId id="718" r:id="rId34"/>
    <p:sldId id="805" r:id="rId35"/>
    <p:sldId id="801" r:id="rId36"/>
    <p:sldId id="802" r:id="rId37"/>
    <p:sldId id="803" r:id="rId38"/>
    <p:sldId id="818" r:id="rId39"/>
    <p:sldId id="668" r:id="rId40"/>
    <p:sldId id="761" r:id="rId41"/>
    <p:sldId id="719" r:id="rId42"/>
    <p:sldId id="8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74219-0624-4AB6-A821-B5BE7FCE9E8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85EA-1879-4D74-8713-235EF29B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8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7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5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[Mitzenmacher18], [HsuIndykKatabiVakilian19], [JiangLiRuanWoodruff20], [ChenEdenIndykLinNarayananRubinfeldWagnerWoodruffZhang22], [IndykVakilianYuan19], [ChenSilwalVakilianZhang22], [DaviesMoseleyVassilivskiWang23], [DinitzImLavastidaMoseleyVassilvitskii21], [EdenIndykNarayananRubinfeldSilwalWanger21], [BamasMaggioriSvensson20], [LattanziLavastidaMoseleyVassilvitskii20], [ScullyGrosofMitzenmacher22] [KhodakAminDickVassilvitskii23]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3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4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8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03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[Mitzenmacher18], [HsuIndykKatabiVakilian19], [JiangLiRuanWoodruff20], [ChenEdenIndykLinNarayananRubinfeldWagnerWoodruffZhang22], [IndykVakilianYuan19], [ChenSilwalVakilianZhang22], [DaviesMoseleyVassilivskiWang23], [DinitzImLavastidaMoseleyVassilvitskii21], [EdenIndykNarayananRubinfeldSilwalWanger21], [BamasMaggioriSvensson20], [LattanziLavastidaMoseleyVassilvitskii20], [ScullyGrosofMitzenmacher22] [KhodakAminDickVassilvitskii23]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9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8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InabaKatohImai94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4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2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6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[AshtianiKushagraBen-David16], [KimGhosh17], [MazumdarSaha17], [GamlathHuangSvensson18], [AilonBhattacharyaJaiswalKumar18]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5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[Cohen-AddadC.S.20], [LeeSchmidtWright17]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4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1963-FCAE-8CD6-4D29-9041C339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9D1D5-4705-60CF-3C2B-49CA1462B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1CE4C-7A7E-986F-5B37-DA45D9D1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F320-D1E0-40A8-79AA-FD4B3F94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8A7C8-5A42-C1F1-2715-FCE90A95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4A13-1561-5896-14D3-02033FB6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CF8CB-E925-9563-4EA4-A45729302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4B6C-DF70-B36E-A5B5-9AFBBDA9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456AA-69ED-E56F-FFD2-2600D54F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0E74B-638E-61AD-B3E0-640D4683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1C7C7-DDD0-F0CD-4C09-9C61AB33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4C0BA-0230-705F-9235-AC9599071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1502B-193B-DDA4-E9F7-E1ACEAA6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589B-9B0D-55CD-2141-E0E910A0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50FC-78FB-29A0-951C-D5EEC6A7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74A0-0E51-FB59-8A7B-96AEE62C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711D-359A-2E6B-D611-D7D4F74D7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1B31-A5CC-AFB1-9251-824D44D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D2413-E8C0-F38A-DB57-4960810D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81A9-8F10-0CFA-F3C7-453EBEF8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3E71-364A-CFC7-2749-62A31CC9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9EC08-FBE3-DD41-9979-E6409B52C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8DA5C-1F23-F804-E863-9F82121E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46177-A6F6-4FC5-364F-EE2CC70C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C0CF-C174-0422-AF7F-7C1DB7B0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E34-F47B-0066-919C-98A7C25D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166A-CE6C-C142-E333-583CC5EC8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CC96-CD29-37C5-F663-A436E1C2E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09035-EEB5-E82B-813D-8A3695D1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937D2-39CB-6399-78C0-D82037AA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CB6EB-2D50-7A3F-B883-FDBBC1F8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A6F7-5C4F-9E50-3AA0-5FEBBE45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3527-DCDD-B3B9-4D59-EB2E261E6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773D1-2D89-F917-432D-42C09C00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EDA35-4AB4-0C5A-6631-0FFCA1630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228F3-2507-3614-53A3-DC577D62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8C0A8-348F-CEDD-0B4F-F83B90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81A7A-3284-BDE8-5BFA-F925E2E4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10E52-D701-60A9-92DA-13899915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22D8-043A-AEB6-8917-7400C5E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2768B-8DF5-4A64-2BDD-331BCDD7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61EFB-3F05-B4F6-F734-5C52F1F3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2A746-4358-170A-6E55-FA3219BC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CC96A-03A5-59DD-C144-5B4E48E2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79BB8-36A5-4857-E65C-BCFDEEE1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CE258-32DD-543B-A227-5B66EE2D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7276-7524-2961-82AD-7E55C11A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ADDB-FEF2-53D3-BE3A-078F3136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B846E-E5C6-3361-CD73-D8623B04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FEC47-5537-3B1D-4435-9F7307A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A467-3ED7-67F8-4972-D6210AFA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D7D11-E241-919A-3538-2C49FBB7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FE9F-2065-2F2C-B352-C512604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41221-BE06-63C6-4EB4-6485857F3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206A5-8104-34B9-1221-A286AFD8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9D5A2-87FE-60C7-E60B-6C0260FA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B8DD3-B0E9-F666-4328-4D89E477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756FB-86D3-D2B8-2B2F-0EF00874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28E93-E0AB-3454-38B5-D249ED00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555F-3616-3D8A-50DA-A7DF20F9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D0290-5492-B2A6-722B-B4B9F49AD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D52F-18F3-4647-84C0-52245623C4A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6E0E-535B-672B-C965-160F3425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BA9-AC57-870C-C490-2DA521C11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7B84-4A16-49B8-AF94-66202201D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0" Type="http://schemas.openxmlformats.org/officeDocument/2006/relationships/image" Target="../media/image8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34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dimensions, output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centers to minimize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NP-hard</a:t>
                </a:r>
                <a:r>
                  <a:rPr lang="en-US" dirty="0"/>
                  <a:t> to even approximate within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1.07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[Cohen-AddadC.S.20, LeeSchmidtWright17]</a:t>
                </a:r>
                <a:r>
                  <a:rPr lang="en-US" sz="28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Beyond worst-case</a:t>
                </a:r>
                <a:r>
                  <a:rPr lang="en-US" dirty="0"/>
                  <a:t>: Clustering on inputs from some “nice” distribution, similar inputs or inputs with auxiliary information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Hope</a:t>
                </a:r>
                <a:r>
                  <a:rPr lang="en-US" dirty="0"/>
                  <a:t>: ML can guide the clustering, so we can overcome worst-case with advice!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Learning-Augmented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8B4B8-02AE-184E-ADA3-BDDE38179AD6}"/>
                  </a:ext>
                </a:extLst>
              </p:cNvPr>
              <p:cNvSpPr txBox="1"/>
              <p:nvPr/>
            </p:nvSpPr>
            <p:spPr>
              <a:xfrm>
                <a:off x="2526258" y="2280683"/>
                <a:ext cx="6094428" cy="1185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8B4B8-02AE-184E-ADA3-BDDE38179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58" y="2280683"/>
                <a:ext cx="6094428" cy="1185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0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C058AE-50F3-2444-0C4E-F9024F039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3" y="2214934"/>
            <a:ext cx="2283741" cy="3643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outputs noisy labels according to a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approximate clustering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error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4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Predictor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AADD9469-E885-3591-E592-4669E7659572}"/>
                  </a:ext>
                </a:extLst>
              </p:cNvPr>
              <p:cNvSpPr/>
              <p:nvPr/>
            </p:nvSpPr>
            <p:spPr>
              <a:xfrm>
                <a:off x="2907944" y="2567051"/>
                <a:ext cx="2392759" cy="1325562"/>
              </a:xfrm>
              <a:prstGeom prst="wedgeEllipseCallou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What is the label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AADD9469-E885-3591-E592-4669E765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44" y="2567051"/>
                <a:ext cx="2392759" cy="1325562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1B136D98-6B33-F103-8613-FDEA5D8277DC}"/>
                  </a:ext>
                </a:extLst>
              </p:cNvPr>
              <p:cNvSpPr/>
              <p:nvPr/>
            </p:nvSpPr>
            <p:spPr>
              <a:xfrm>
                <a:off x="2907944" y="4253611"/>
                <a:ext cx="2392759" cy="1325562"/>
              </a:xfrm>
              <a:prstGeom prst="wedgeEllipseCallou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What is the label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1B136D98-6B33-F103-8613-FDEA5D827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44" y="4253611"/>
                <a:ext cx="2392759" cy="1325562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7FBA8D25-4579-0499-857C-401B13014A3B}"/>
                  </a:ext>
                </a:extLst>
              </p:cNvPr>
              <p:cNvSpPr/>
              <p:nvPr/>
            </p:nvSpPr>
            <p:spPr>
              <a:xfrm>
                <a:off x="5803544" y="2567051"/>
                <a:ext cx="2392759" cy="1325562"/>
              </a:xfrm>
              <a:prstGeom prst="wedgeEllipseCallout">
                <a:avLst>
                  <a:gd name="adj1" fmla="val 36490"/>
                  <a:gd name="adj2" fmla="val 57135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belongs to cluster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7FBA8D25-4579-0499-857C-401B13014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44" y="2567051"/>
                <a:ext cx="2392759" cy="1325562"/>
              </a:xfrm>
              <a:prstGeom prst="wedgeEllipseCallout">
                <a:avLst>
                  <a:gd name="adj1" fmla="val 36490"/>
                  <a:gd name="adj2" fmla="val 57135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229E54F8-BEAE-FB5A-5B7D-EFC5C31C21B0}"/>
                  </a:ext>
                </a:extLst>
              </p:cNvPr>
              <p:cNvSpPr/>
              <p:nvPr/>
            </p:nvSpPr>
            <p:spPr>
              <a:xfrm>
                <a:off x="5694919" y="4253611"/>
                <a:ext cx="2392759" cy="1325562"/>
              </a:xfrm>
              <a:prstGeom prst="wedgeEllipseCallout">
                <a:avLst>
                  <a:gd name="adj1" fmla="val 36490"/>
                  <a:gd name="adj2" fmla="val 57135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belongs to cluster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229E54F8-BEAE-FB5A-5B7D-EFC5C31C2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19" y="4253611"/>
                <a:ext cx="2392759" cy="1325562"/>
              </a:xfrm>
              <a:prstGeom prst="wedgeEllipseCallout">
                <a:avLst>
                  <a:gd name="adj1" fmla="val 36490"/>
                  <a:gd name="adj2" fmla="val 57135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F5FCAFA-3A29-F557-530F-12412B1B9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566" y="2756982"/>
            <a:ext cx="2204957" cy="29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outputs noisy labels according to a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approximate clustering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error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Main result </a:t>
                </a:r>
                <a:r>
                  <a:rPr lang="en-US" dirty="0">
                    <a:solidFill>
                      <a:srgbClr val="7030A0"/>
                    </a:solidFill>
                  </a:rPr>
                  <a:t>[EFSW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>
                    <a:solidFill>
                      <a:srgbClr val="7030A0"/>
                    </a:solidFill>
                  </a:rPr>
                  <a:t>22]</a:t>
                </a:r>
                <a:r>
                  <a:rPr lang="en-US" dirty="0"/>
                  <a:t>: Algorithm that outputs a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clustering in nearly linear time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“Predictions can overcome complexity hardness barriers!”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Theoretical Guarantee</a:t>
            </a:r>
          </a:p>
        </p:txBody>
      </p:sp>
    </p:spTree>
    <p:extLst>
      <p:ext uri="{BB962C8B-B14F-4D97-AF65-F5344CB8AC3E}">
        <p14:creationId xmlns:p14="http://schemas.microsoft.com/office/powerpoint/2010/main" val="218418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480AD-21A8-4AE4-2D36-F67D0833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7886"/>
            <a:ext cx="10393052" cy="3239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Not enough to blindly follow predictions!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Optimal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Predictor with arbitrary small error has large cost!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4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Naïve Approach Does Not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BE3AC-8BFA-85BB-4B65-6A1B13EFC5D2}"/>
              </a:ext>
            </a:extLst>
          </p:cNvPr>
          <p:cNvSpPr/>
          <p:nvPr/>
        </p:nvSpPr>
        <p:spPr>
          <a:xfrm>
            <a:off x="838200" y="2107096"/>
            <a:ext cx="10273748" cy="2941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Can a predictor even help?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Naïve Approach Does Not 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EE217A-141A-7D30-288E-88BB7569BD26}"/>
              </a:ext>
            </a:extLst>
          </p:cNvPr>
          <p:cNvSpPr/>
          <p:nvPr/>
        </p:nvSpPr>
        <p:spPr>
          <a:xfrm rot="17587204">
            <a:off x="703202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1475A-0FF6-626E-463C-6A50BBB8A9B1}"/>
              </a:ext>
            </a:extLst>
          </p:cNvPr>
          <p:cNvSpPr/>
          <p:nvPr/>
        </p:nvSpPr>
        <p:spPr>
          <a:xfrm rot="17587204">
            <a:off x="7238500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1D27B1-9969-EF3F-95A9-A444F36DDA74}"/>
              </a:ext>
            </a:extLst>
          </p:cNvPr>
          <p:cNvSpPr/>
          <p:nvPr/>
        </p:nvSpPr>
        <p:spPr>
          <a:xfrm rot="17587204">
            <a:off x="7444974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16FAD6-4536-5A21-CEBC-CC8644FFA6EB}"/>
              </a:ext>
            </a:extLst>
          </p:cNvPr>
          <p:cNvSpPr/>
          <p:nvPr/>
        </p:nvSpPr>
        <p:spPr>
          <a:xfrm>
            <a:off x="2879884" y="4042949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970D0-D4F9-DB3E-21CB-2C4578DB8D81}"/>
              </a:ext>
            </a:extLst>
          </p:cNvPr>
          <p:cNvSpPr/>
          <p:nvPr/>
        </p:nvSpPr>
        <p:spPr>
          <a:xfrm rot="17587204">
            <a:off x="7651448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D6E249-7D19-05C1-9303-978B2E8D2E94}"/>
              </a:ext>
            </a:extLst>
          </p:cNvPr>
          <p:cNvSpPr/>
          <p:nvPr/>
        </p:nvSpPr>
        <p:spPr>
          <a:xfrm rot="17587204">
            <a:off x="7857922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C2DBC4-27AE-1A6A-70B8-8EBCBE4BCBAD}"/>
              </a:ext>
            </a:extLst>
          </p:cNvPr>
          <p:cNvSpPr/>
          <p:nvPr/>
        </p:nvSpPr>
        <p:spPr>
          <a:xfrm rot="17587204">
            <a:off x="806439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C7D31F-E451-B5ED-7B40-A9998A20BCFF}"/>
              </a:ext>
            </a:extLst>
          </p:cNvPr>
          <p:cNvSpPr/>
          <p:nvPr/>
        </p:nvSpPr>
        <p:spPr>
          <a:xfrm rot="17587204">
            <a:off x="8270870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87833-FC97-8A0D-2103-E9B00733A013}"/>
              </a:ext>
            </a:extLst>
          </p:cNvPr>
          <p:cNvSpPr/>
          <p:nvPr/>
        </p:nvSpPr>
        <p:spPr>
          <a:xfrm rot="17587204">
            <a:off x="8477344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821D04-84F6-93A5-21CF-C71558ABB8F5}"/>
              </a:ext>
            </a:extLst>
          </p:cNvPr>
          <p:cNvSpPr/>
          <p:nvPr/>
        </p:nvSpPr>
        <p:spPr>
          <a:xfrm rot="17587204">
            <a:off x="6619078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3D3F10-C261-D83E-FC8E-545A488D046E}"/>
              </a:ext>
            </a:extLst>
          </p:cNvPr>
          <p:cNvSpPr/>
          <p:nvPr/>
        </p:nvSpPr>
        <p:spPr>
          <a:xfrm rot="17587204">
            <a:off x="6825552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1B7A30-53E5-B056-BFB1-39B312B40AF4}"/>
              </a:ext>
            </a:extLst>
          </p:cNvPr>
          <p:cNvSpPr/>
          <p:nvPr/>
        </p:nvSpPr>
        <p:spPr>
          <a:xfrm rot="17587204">
            <a:off x="718442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485197-E190-F098-4A4F-9CA056EAF579}"/>
              </a:ext>
            </a:extLst>
          </p:cNvPr>
          <p:cNvSpPr/>
          <p:nvPr/>
        </p:nvSpPr>
        <p:spPr>
          <a:xfrm rot="17587204">
            <a:off x="7390900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23E15B-E77C-1E80-84ED-377F60B324A5}"/>
              </a:ext>
            </a:extLst>
          </p:cNvPr>
          <p:cNvSpPr/>
          <p:nvPr/>
        </p:nvSpPr>
        <p:spPr>
          <a:xfrm rot="17587204">
            <a:off x="7597374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390B2-271B-1111-271C-6590CB4EA92A}"/>
              </a:ext>
            </a:extLst>
          </p:cNvPr>
          <p:cNvSpPr/>
          <p:nvPr/>
        </p:nvSpPr>
        <p:spPr>
          <a:xfrm rot="17587204">
            <a:off x="7803848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3DA995D-AF24-CA1B-BB9B-5DCCEFD66406}"/>
              </a:ext>
            </a:extLst>
          </p:cNvPr>
          <p:cNvSpPr/>
          <p:nvPr/>
        </p:nvSpPr>
        <p:spPr>
          <a:xfrm rot="17587204">
            <a:off x="8010322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78AF53-294D-8348-AC18-427C2858CFC4}"/>
              </a:ext>
            </a:extLst>
          </p:cNvPr>
          <p:cNvSpPr/>
          <p:nvPr/>
        </p:nvSpPr>
        <p:spPr>
          <a:xfrm rot="17587204">
            <a:off x="821679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710A4D-2740-8751-1B0C-70E163769BC4}"/>
              </a:ext>
            </a:extLst>
          </p:cNvPr>
          <p:cNvSpPr/>
          <p:nvPr/>
        </p:nvSpPr>
        <p:spPr>
          <a:xfrm rot="17587204">
            <a:off x="8423270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EA33AE-1D5A-B54C-2D6F-CC6AF9E17106}"/>
              </a:ext>
            </a:extLst>
          </p:cNvPr>
          <p:cNvSpPr/>
          <p:nvPr/>
        </p:nvSpPr>
        <p:spPr>
          <a:xfrm rot="17587204">
            <a:off x="8629744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914469-8EA7-A215-D5D1-454F12D81D30}"/>
              </a:ext>
            </a:extLst>
          </p:cNvPr>
          <p:cNvSpPr/>
          <p:nvPr/>
        </p:nvSpPr>
        <p:spPr>
          <a:xfrm rot="17587204">
            <a:off x="6771478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56B565-8DB7-0E94-6C17-A39FFE6B06E7}"/>
              </a:ext>
            </a:extLst>
          </p:cNvPr>
          <p:cNvSpPr/>
          <p:nvPr/>
        </p:nvSpPr>
        <p:spPr>
          <a:xfrm rot="17587204">
            <a:off x="6977952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001389-60B8-7343-7F49-AD30E0FD6793}"/>
              </a:ext>
            </a:extLst>
          </p:cNvPr>
          <p:cNvSpPr/>
          <p:nvPr/>
        </p:nvSpPr>
        <p:spPr>
          <a:xfrm rot="17587204">
            <a:off x="733682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B94069-B8E8-7FEC-D0D0-02943F604E0E}"/>
              </a:ext>
            </a:extLst>
          </p:cNvPr>
          <p:cNvSpPr/>
          <p:nvPr/>
        </p:nvSpPr>
        <p:spPr>
          <a:xfrm rot="17587204">
            <a:off x="7543300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C9D09A-0C32-BB19-9845-86ED76A49D9B}"/>
              </a:ext>
            </a:extLst>
          </p:cNvPr>
          <p:cNvSpPr/>
          <p:nvPr/>
        </p:nvSpPr>
        <p:spPr>
          <a:xfrm rot="17587204">
            <a:off x="7749774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739927-0368-E330-B74C-458ECAFAC9AB}"/>
              </a:ext>
            </a:extLst>
          </p:cNvPr>
          <p:cNvSpPr/>
          <p:nvPr/>
        </p:nvSpPr>
        <p:spPr>
          <a:xfrm rot="17587204">
            <a:off x="7956248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52E938-CED4-B03D-87C5-2849F4647160}"/>
              </a:ext>
            </a:extLst>
          </p:cNvPr>
          <p:cNvSpPr/>
          <p:nvPr/>
        </p:nvSpPr>
        <p:spPr>
          <a:xfrm rot="17587204">
            <a:off x="8162722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BBBC73-9A54-9C18-9F6B-9E0F72266111}"/>
              </a:ext>
            </a:extLst>
          </p:cNvPr>
          <p:cNvSpPr/>
          <p:nvPr/>
        </p:nvSpPr>
        <p:spPr>
          <a:xfrm rot="17587204">
            <a:off x="836919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F479F6-E34E-A168-C0BA-9C6B78F42C7A}"/>
              </a:ext>
            </a:extLst>
          </p:cNvPr>
          <p:cNvSpPr/>
          <p:nvPr/>
        </p:nvSpPr>
        <p:spPr>
          <a:xfrm rot="17587204">
            <a:off x="8575670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CEBC63-C30A-76F1-E9AE-B2C7AECB077D}"/>
              </a:ext>
            </a:extLst>
          </p:cNvPr>
          <p:cNvSpPr/>
          <p:nvPr/>
        </p:nvSpPr>
        <p:spPr>
          <a:xfrm rot="17587204">
            <a:off x="8782144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0E937A2-CDA4-ECD1-F004-F7229A90CAEE}"/>
              </a:ext>
            </a:extLst>
          </p:cNvPr>
          <p:cNvSpPr/>
          <p:nvPr/>
        </p:nvSpPr>
        <p:spPr>
          <a:xfrm rot="17587204">
            <a:off x="6923878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53106A-0E14-FE1D-5CBF-E9539C077A9F}"/>
              </a:ext>
            </a:extLst>
          </p:cNvPr>
          <p:cNvSpPr/>
          <p:nvPr/>
        </p:nvSpPr>
        <p:spPr>
          <a:xfrm rot="17587204">
            <a:off x="7130352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B0ED4F-8B8F-9F40-6D9C-FFBE222F51EB}"/>
              </a:ext>
            </a:extLst>
          </p:cNvPr>
          <p:cNvSpPr/>
          <p:nvPr/>
        </p:nvSpPr>
        <p:spPr>
          <a:xfrm rot="17587204">
            <a:off x="748922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4D4C88-F741-736A-072B-9ACFC8C485D1}"/>
              </a:ext>
            </a:extLst>
          </p:cNvPr>
          <p:cNvSpPr/>
          <p:nvPr/>
        </p:nvSpPr>
        <p:spPr>
          <a:xfrm rot="17587204">
            <a:off x="7695700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D0A028-1BE4-C282-742A-9AD893B74FFB}"/>
              </a:ext>
            </a:extLst>
          </p:cNvPr>
          <p:cNvSpPr/>
          <p:nvPr/>
        </p:nvSpPr>
        <p:spPr>
          <a:xfrm rot="17587204">
            <a:off x="7902174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9FE92A-2BA0-E9EA-1FCC-5B14DEF3F10A}"/>
              </a:ext>
            </a:extLst>
          </p:cNvPr>
          <p:cNvSpPr/>
          <p:nvPr/>
        </p:nvSpPr>
        <p:spPr>
          <a:xfrm rot="17587204">
            <a:off x="8108648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E5C7BB-C74E-70BF-8CC5-14B82F214197}"/>
              </a:ext>
            </a:extLst>
          </p:cNvPr>
          <p:cNvSpPr/>
          <p:nvPr/>
        </p:nvSpPr>
        <p:spPr>
          <a:xfrm rot="17587204">
            <a:off x="8315122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67EFC0-DBD0-FD7D-87CC-742F87F3FE7A}"/>
              </a:ext>
            </a:extLst>
          </p:cNvPr>
          <p:cNvSpPr/>
          <p:nvPr/>
        </p:nvSpPr>
        <p:spPr>
          <a:xfrm rot="17587204">
            <a:off x="852159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4DEBA6-9492-9F39-DFE0-9BE244D9FD45}"/>
              </a:ext>
            </a:extLst>
          </p:cNvPr>
          <p:cNvSpPr/>
          <p:nvPr/>
        </p:nvSpPr>
        <p:spPr>
          <a:xfrm rot="17587204">
            <a:off x="8728070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644A4-D974-2EDE-5672-807F795086E5}"/>
              </a:ext>
            </a:extLst>
          </p:cNvPr>
          <p:cNvSpPr/>
          <p:nvPr/>
        </p:nvSpPr>
        <p:spPr>
          <a:xfrm rot="17587204">
            <a:off x="8934544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5C5F7C9-D205-59D1-3634-FA3DF8DBA4EF}"/>
              </a:ext>
            </a:extLst>
          </p:cNvPr>
          <p:cNvSpPr/>
          <p:nvPr/>
        </p:nvSpPr>
        <p:spPr>
          <a:xfrm rot="17587204">
            <a:off x="7076278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1774545-F160-891E-DCFA-B18A04BCA363}"/>
              </a:ext>
            </a:extLst>
          </p:cNvPr>
          <p:cNvSpPr/>
          <p:nvPr/>
        </p:nvSpPr>
        <p:spPr>
          <a:xfrm rot="17587204">
            <a:off x="7282752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B2466B0-8EEF-D9D0-5CFE-1421DC6940E3}"/>
              </a:ext>
            </a:extLst>
          </p:cNvPr>
          <p:cNvSpPr/>
          <p:nvPr/>
        </p:nvSpPr>
        <p:spPr>
          <a:xfrm rot="17587204">
            <a:off x="764162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726427F-FEE5-A56F-F9C8-37330C60F7AD}"/>
              </a:ext>
            </a:extLst>
          </p:cNvPr>
          <p:cNvSpPr/>
          <p:nvPr/>
        </p:nvSpPr>
        <p:spPr>
          <a:xfrm rot="17587204">
            <a:off x="7848100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2548C3-DD9A-9364-A1A2-88F32D1788D1}"/>
              </a:ext>
            </a:extLst>
          </p:cNvPr>
          <p:cNvSpPr/>
          <p:nvPr/>
        </p:nvSpPr>
        <p:spPr>
          <a:xfrm rot="17587204">
            <a:off x="8054574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8A2A8F-71E9-E00F-9796-42F5933BC8B0}"/>
              </a:ext>
            </a:extLst>
          </p:cNvPr>
          <p:cNvSpPr/>
          <p:nvPr/>
        </p:nvSpPr>
        <p:spPr>
          <a:xfrm rot="17587204">
            <a:off x="8261048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7B85ED-1D7D-6151-295E-6D815AF00123}"/>
              </a:ext>
            </a:extLst>
          </p:cNvPr>
          <p:cNvSpPr/>
          <p:nvPr/>
        </p:nvSpPr>
        <p:spPr>
          <a:xfrm rot="17587204">
            <a:off x="8467522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787F67D-74DB-D4BA-0E68-1EC757FA744B}"/>
              </a:ext>
            </a:extLst>
          </p:cNvPr>
          <p:cNvSpPr/>
          <p:nvPr/>
        </p:nvSpPr>
        <p:spPr>
          <a:xfrm rot="17587204">
            <a:off x="867399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4039B19-0482-34D8-FA49-FEDFC941094B}"/>
              </a:ext>
            </a:extLst>
          </p:cNvPr>
          <p:cNvSpPr/>
          <p:nvPr/>
        </p:nvSpPr>
        <p:spPr>
          <a:xfrm rot="17587204">
            <a:off x="8880470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39DCD96-6253-FA06-F2AB-5666D501CA35}"/>
              </a:ext>
            </a:extLst>
          </p:cNvPr>
          <p:cNvSpPr/>
          <p:nvPr/>
        </p:nvSpPr>
        <p:spPr>
          <a:xfrm rot="17587204">
            <a:off x="9086944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8D48B0-029E-A281-A4AC-D0F025D7E85A}"/>
              </a:ext>
            </a:extLst>
          </p:cNvPr>
          <p:cNvSpPr/>
          <p:nvPr/>
        </p:nvSpPr>
        <p:spPr>
          <a:xfrm rot="17587204">
            <a:off x="7228678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BE3498-3E3B-8720-5621-E1083A35EB54}"/>
              </a:ext>
            </a:extLst>
          </p:cNvPr>
          <p:cNvSpPr/>
          <p:nvPr/>
        </p:nvSpPr>
        <p:spPr>
          <a:xfrm rot="17587204">
            <a:off x="7435152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AE5C55-8671-0D89-35FF-84C4BF6D79C4}"/>
              </a:ext>
            </a:extLst>
          </p:cNvPr>
          <p:cNvSpPr/>
          <p:nvPr/>
        </p:nvSpPr>
        <p:spPr>
          <a:xfrm rot="17587204">
            <a:off x="779402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7C8AFA-D9E3-B231-A61B-E06FE5908BBB}"/>
              </a:ext>
            </a:extLst>
          </p:cNvPr>
          <p:cNvSpPr/>
          <p:nvPr/>
        </p:nvSpPr>
        <p:spPr>
          <a:xfrm rot="17587204">
            <a:off x="8000500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B005D1-98C7-6F4E-CD97-763A034C7426}"/>
              </a:ext>
            </a:extLst>
          </p:cNvPr>
          <p:cNvSpPr/>
          <p:nvPr/>
        </p:nvSpPr>
        <p:spPr>
          <a:xfrm rot="17587204">
            <a:off x="8206974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8A290B-B5B1-2C84-BF1B-D292600F7480}"/>
              </a:ext>
            </a:extLst>
          </p:cNvPr>
          <p:cNvSpPr/>
          <p:nvPr/>
        </p:nvSpPr>
        <p:spPr>
          <a:xfrm rot="17587204">
            <a:off x="8413448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D2B44A5-F95E-51DA-B443-4879EA6C0204}"/>
              </a:ext>
            </a:extLst>
          </p:cNvPr>
          <p:cNvSpPr/>
          <p:nvPr/>
        </p:nvSpPr>
        <p:spPr>
          <a:xfrm rot="17587204">
            <a:off x="8619922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8C852B4-BAB7-4C4D-C669-E54FABB05AF1}"/>
              </a:ext>
            </a:extLst>
          </p:cNvPr>
          <p:cNvSpPr/>
          <p:nvPr/>
        </p:nvSpPr>
        <p:spPr>
          <a:xfrm rot="17587204">
            <a:off x="882639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974A64D-4604-AC05-CAE7-041797A8A22A}"/>
              </a:ext>
            </a:extLst>
          </p:cNvPr>
          <p:cNvSpPr/>
          <p:nvPr/>
        </p:nvSpPr>
        <p:spPr>
          <a:xfrm rot="17587204">
            <a:off x="9032870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3945A7-6893-E656-3BDC-63E9B96E1EE2}"/>
              </a:ext>
            </a:extLst>
          </p:cNvPr>
          <p:cNvSpPr/>
          <p:nvPr/>
        </p:nvSpPr>
        <p:spPr>
          <a:xfrm rot="17587204">
            <a:off x="9239344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B6F0C9-F563-9CEB-EF43-CAE483FACA73}"/>
              </a:ext>
            </a:extLst>
          </p:cNvPr>
          <p:cNvSpPr/>
          <p:nvPr/>
        </p:nvSpPr>
        <p:spPr>
          <a:xfrm rot="17587204">
            <a:off x="7381078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5656BE4-12BE-58BE-4708-750E71FF4C6E}"/>
              </a:ext>
            </a:extLst>
          </p:cNvPr>
          <p:cNvSpPr/>
          <p:nvPr/>
        </p:nvSpPr>
        <p:spPr>
          <a:xfrm rot="17587204">
            <a:off x="7587552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7B69449-C4B6-F897-21DC-71BB8858E34C}"/>
              </a:ext>
            </a:extLst>
          </p:cNvPr>
          <p:cNvSpPr/>
          <p:nvPr/>
        </p:nvSpPr>
        <p:spPr>
          <a:xfrm rot="17587204">
            <a:off x="794642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FC0E38-9A24-E091-B1C5-F7C24E864AC1}"/>
              </a:ext>
            </a:extLst>
          </p:cNvPr>
          <p:cNvSpPr/>
          <p:nvPr/>
        </p:nvSpPr>
        <p:spPr>
          <a:xfrm rot="17587204">
            <a:off x="8152900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B1580C9-D094-58C1-38E5-DA8FDBFFCDAC}"/>
              </a:ext>
            </a:extLst>
          </p:cNvPr>
          <p:cNvSpPr/>
          <p:nvPr/>
        </p:nvSpPr>
        <p:spPr>
          <a:xfrm rot="17587204">
            <a:off x="8359374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E6D3D08-A092-E6EF-768C-662363410EB2}"/>
              </a:ext>
            </a:extLst>
          </p:cNvPr>
          <p:cNvSpPr/>
          <p:nvPr/>
        </p:nvSpPr>
        <p:spPr>
          <a:xfrm rot="17587204">
            <a:off x="8565848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D66CFF-2FA9-1519-CCC5-470C5111262A}"/>
              </a:ext>
            </a:extLst>
          </p:cNvPr>
          <p:cNvSpPr/>
          <p:nvPr/>
        </p:nvSpPr>
        <p:spPr>
          <a:xfrm rot="17587204">
            <a:off x="8772322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24F8176-61D5-00D0-9F21-63309DEB9FA4}"/>
              </a:ext>
            </a:extLst>
          </p:cNvPr>
          <p:cNvSpPr/>
          <p:nvPr/>
        </p:nvSpPr>
        <p:spPr>
          <a:xfrm rot="17587204">
            <a:off x="897879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F04767-3559-8190-1075-37DC96AC5AAD}"/>
              </a:ext>
            </a:extLst>
          </p:cNvPr>
          <p:cNvSpPr/>
          <p:nvPr/>
        </p:nvSpPr>
        <p:spPr>
          <a:xfrm rot="17587204">
            <a:off x="9185270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05F640A-7ADD-2E18-6E01-4D342B238EBE}"/>
              </a:ext>
            </a:extLst>
          </p:cNvPr>
          <p:cNvSpPr/>
          <p:nvPr/>
        </p:nvSpPr>
        <p:spPr>
          <a:xfrm rot="17587204">
            <a:off x="9391744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A654A50-B40C-D851-2CB9-39BF7F7F6079}"/>
              </a:ext>
            </a:extLst>
          </p:cNvPr>
          <p:cNvSpPr/>
          <p:nvPr/>
        </p:nvSpPr>
        <p:spPr>
          <a:xfrm rot="17587204">
            <a:off x="7533478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E60DDED-710A-443E-3369-CD31672E7A2D}"/>
              </a:ext>
            </a:extLst>
          </p:cNvPr>
          <p:cNvSpPr/>
          <p:nvPr/>
        </p:nvSpPr>
        <p:spPr>
          <a:xfrm rot="17587204">
            <a:off x="7739952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748DDDD-1B2C-83C6-02FF-D33D284089DE}"/>
              </a:ext>
            </a:extLst>
          </p:cNvPr>
          <p:cNvSpPr/>
          <p:nvPr/>
        </p:nvSpPr>
        <p:spPr>
          <a:xfrm rot="17587204">
            <a:off x="809882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5EFF81B-F24B-3752-982C-F3D253EC1FAE}"/>
              </a:ext>
            </a:extLst>
          </p:cNvPr>
          <p:cNvSpPr/>
          <p:nvPr/>
        </p:nvSpPr>
        <p:spPr>
          <a:xfrm rot="17587204">
            <a:off x="8305300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9B876A0-6E97-52BB-0BC3-36B35B5F691D}"/>
              </a:ext>
            </a:extLst>
          </p:cNvPr>
          <p:cNvSpPr/>
          <p:nvPr/>
        </p:nvSpPr>
        <p:spPr>
          <a:xfrm rot="17587204">
            <a:off x="8511774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5BB543A-7964-8384-F980-ADC1E79C6E06}"/>
              </a:ext>
            </a:extLst>
          </p:cNvPr>
          <p:cNvSpPr/>
          <p:nvPr/>
        </p:nvSpPr>
        <p:spPr>
          <a:xfrm rot="17587204">
            <a:off x="8718248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20B6059-EA50-3B25-B1DC-80EEFF14FF92}"/>
              </a:ext>
            </a:extLst>
          </p:cNvPr>
          <p:cNvSpPr/>
          <p:nvPr/>
        </p:nvSpPr>
        <p:spPr>
          <a:xfrm rot="17587204">
            <a:off x="8924722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4247EC7-78E4-E01D-8823-017EB27DB2D3}"/>
              </a:ext>
            </a:extLst>
          </p:cNvPr>
          <p:cNvSpPr/>
          <p:nvPr/>
        </p:nvSpPr>
        <p:spPr>
          <a:xfrm rot="17587204">
            <a:off x="913119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9F5F979-3D9A-C24B-B706-CDA716A89F5C}"/>
              </a:ext>
            </a:extLst>
          </p:cNvPr>
          <p:cNvSpPr/>
          <p:nvPr/>
        </p:nvSpPr>
        <p:spPr>
          <a:xfrm rot="17587204">
            <a:off x="9337670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08F2761-EC3B-6548-5FCF-F5C50787FEDE}"/>
              </a:ext>
            </a:extLst>
          </p:cNvPr>
          <p:cNvSpPr/>
          <p:nvPr/>
        </p:nvSpPr>
        <p:spPr>
          <a:xfrm rot="17587204">
            <a:off x="9544144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1D5B522-25E5-FF63-74E1-47774D82B051}"/>
              </a:ext>
            </a:extLst>
          </p:cNvPr>
          <p:cNvSpPr/>
          <p:nvPr/>
        </p:nvSpPr>
        <p:spPr>
          <a:xfrm rot="17587204">
            <a:off x="7685878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1FC2B04-93D0-4A7A-68D1-1B500CCA6B55}"/>
              </a:ext>
            </a:extLst>
          </p:cNvPr>
          <p:cNvSpPr/>
          <p:nvPr/>
        </p:nvSpPr>
        <p:spPr>
          <a:xfrm rot="17587204">
            <a:off x="7892352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FEB34DE-0AB9-5DA7-27DF-1273DC1EFF73}"/>
              </a:ext>
            </a:extLst>
          </p:cNvPr>
          <p:cNvSpPr/>
          <p:nvPr/>
        </p:nvSpPr>
        <p:spPr>
          <a:xfrm rot="17587204">
            <a:off x="825122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D60C6EA-23FD-0FC3-E499-3F7337FCFC30}"/>
              </a:ext>
            </a:extLst>
          </p:cNvPr>
          <p:cNvSpPr/>
          <p:nvPr/>
        </p:nvSpPr>
        <p:spPr>
          <a:xfrm rot="17587204">
            <a:off x="8457700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0F1D843-B21A-2071-B86E-A26DAB9216DB}"/>
              </a:ext>
            </a:extLst>
          </p:cNvPr>
          <p:cNvSpPr/>
          <p:nvPr/>
        </p:nvSpPr>
        <p:spPr>
          <a:xfrm rot="17587204">
            <a:off x="8664174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0F9D5A8-87BF-F028-20AC-31448A7BBC05}"/>
              </a:ext>
            </a:extLst>
          </p:cNvPr>
          <p:cNvSpPr/>
          <p:nvPr/>
        </p:nvSpPr>
        <p:spPr>
          <a:xfrm rot="17587204">
            <a:off x="8870648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71CB819-C90F-5B1A-9B5A-9F9DD01C7332}"/>
              </a:ext>
            </a:extLst>
          </p:cNvPr>
          <p:cNvSpPr/>
          <p:nvPr/>
        </p:nvSpPr>
        <p:spPr>
          <a:xfrm rot="17587204">
            <a:off x="9077122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EF6234F-6367-8BD9-36F4-35146FF8D114}"/>
              </a:ext>
            </a:extLst>
          </p:cNvPr>
          <p:cNvSpPr/>
          <p:nvPr/>
        </p:nvSpPr>
        <p:spPr>
          <a:xfrm rot="17587204">
            <a:off x="928359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DE57270-FDA1-EFD8-C0C2-F916ECDCE0CF}"/>
              </a:ext>
            </a:extLst>
          </p:cNvPr>
          <p:cNvSpPr/>
          <p:nvPr/>
        </p:nvSpPr>
        <p:spPr>
          <a:xfrm rot="17587204">
            <a:off x="9490070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33E5B08-E39D-57E0-1EEC-D545126B1C43}"/>
              </a:ext>
            </a:extLst>
          </p:cNvPr>
          <p:cNvSpPr/>
          <p:nvPr/>
        </p:nvSpPr>
        <p:spPr>
          <a:xfrm rot="17587204">
            <a:off x="9696544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27F0D6D-235E-085F-F4EE-1DF2BB872E24}"/>
              </a:ext>
            </a:extLst>
          </p:cNvPr>
          <p:cNvSpPr/>
          <p:nvPr/>
        </p:nvSpPr>
        <p:spPr>
          <a:xfrm rot="17587204">
            <a:off x="7838278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5A4C4C5-0254-97A7-9F91-0153BABB9BE1}"/>
              </a:ext>
            </a:extLst>
          </p:cNvPr>
          <p:cNvSpPr/>
          <p:nvPr/>
        </p:nvSpPr>
        <p:spPr>
          <a:xfrm rot="17587204">
            <a:off x="8044752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A1FF0-D238-D494-DE01-52C64915DA48}"/>
              </a:ext>
            </a:extLst>
          </p:cNvPr>
          <p:cNvSpPr txBox="1"/>
          <p:nvPr/>
        </p:nvSpPr>
        <p:spPr>
          <a:xfrm>
            <a:off x="2159280" y="3389678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30CAA-3961-5368-E964-9247374FB5EA}"/>
              </a:ext>
            </a:extLst>
          </p:cNvPr>
          <p:cNvSpPr txBox="1"/>
          <p:nvPr/>
        </p:nvSpPr>
        <p:spPr>
          <a:xfrm>
            <a:off x="6865357" y="2538189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339465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Can a predictor even help?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Naïve Approach Does Not 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EE217A-141A-7D30-288E-88BB7569BD26}"/>
              </a:ext>
            </a:extLst>
          </p:cNvPr>
          <p:cNvSpPr/>
          <p:nvPr/>
        </p:nvSpPr>
        <p:spPr>
          <a:xfrm rot="17587204">
            <a:off x="703202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1475A-0FF6-626E-463C-6A50BBB8A9B1}"/>
              </a:ext>
            </a:extLst>
          </p:cNvPr>
          <p:cNvSpPr/>
          <p:nvPr/>
        </p:nvSpPr>
        <p:spPr>
          <a:xfrm rot="17587204">
            <a:off x="7238500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1D27B1-9969-EF3F-95A9-A444F36DDA74}"/>
              </a:ext>
            </a:extLst>
          </p:cNvPr>
          <p:cNvSpPr/>
          <p:nvPr/>
        </p:nvSpPr>
        <p:spPr>
          <a:xfrm rot="17587204">
            <a:off x="7444974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16FAD6-4536-5A21-CEBC-CC8644FFA6EB}"/>
              </a:ext>
            </a:extLst>
          </p:cNvPr>
          <p:cNvSpPr/>
          <p:nvPr/>
        </p:nvSpPr>
        <p:spPr>
          <a:xfrm>
            <a:off x="2879884" y="40429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970D0-D4F9-DB3E-21CB-2C4578DB8D81}"/>
              </a:ext>
            </a:extLst>
          </p:cNvPr>
          <p:cNvSpPr/>
          <p:nvPr/>
        </p:nvSpPr>
        <p:spPr>
          <a:xfrm rot="17587204">
            <a:off x="7651448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D6E249-7D19-05C1-9303-978B2E8D2E94}"/>
              </a:ext>
            </a:extLst>
          </p:cNvPr>
          <p:cNvSpPr/>
          <p:nvPr/>
        </p:nvSpPr>
        <p:spPr>
          <a:xfrm rot="17587204">
            <a:off x="7857922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C2DBC4-27AE-1A6A-70B8-8EBCBE4BCBAD}"/>
              </a:ext>
            </a:extLst>
          </p:cNvPr>
          <p:cNvSpPr/>
          <p:nvPr/>
        </p:nvSpPr>
        <p:spPr>
          <a:xfrm rot="17587204">
            <a:off x="806439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C7D31F-E451-B5ED-7B40-A9998A20BCFF}"/>
              </a:ext>
            </a:extLst>
          </p:cNvPr>
          <p:cNvSpPr/>
          <p:nvPr/>
        </p:nvSpPr>
        <p:spPr>
          <a:xfrm rot="17587204">
            <a:off x="8270870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87833-FC97-8A0D-2103-E9B00733A013}"/>
              </a:ext>
            </a:extLst>
          </p:cNvPr>
          <p:cNvSpPr/>
          <p:nvPr/>
        </p:nvSpPr>
        <p:spPr>
          <a:xfrm rot="17587204">
            <a:off x="8477344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821D04-84F6-93A5-21CF-C71558ABB8F5}"/>
              </a:ext>
            </a:extLst>
          </p:cNvPr>
          <p:cNvSpPr/>
          <p:nvPr/>
        </p:nvSpPr>
        <p:spPr>
          <a:xfrm rot="17587204">
            <a:off x="6619078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3D3F10-C261-D83E-FC8E-545A488D046E}"/>
              </a:ext>
            </a:extLst>
          </p:cNvPr>
          <p:cNvSpPr/>
          <p:nvPr/>
        </p:nvSpPr>
        <p:spPr>
          <a:xfrm rot="17587204">
            <a:off x="6825552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1B7A30-53E5-B056-BFB1-39B312B40AF4}"/>
              </a:ext>
            </a:extLst>
          </p:cNvPr>
          <p:cNvSpPr/>
          <p:nvPr/>
        </p:nvSpPr>
        <p:spPr>
          <a:xfrm rot="17587204">
            <a:off x="718442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485197-E190-F098-4A4F-9CA056EAF579}"/>
              </a:ext>
            </a:extLst>
          </p:cNvPr>
          <p:cNvSpPr/>
          <p:nvPr/>
        </p:nvSpPr>
        <p:spPr>
          <a:xfrm rot="17587204">
            <a:off x="7390900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23E15B-E77C-1E80-84ED-377F60B324A5}"/>
              </a:ext>
            </a:extLst>
          </p:cNvPr>
          <p:cNvSpPr/>
          <p:nvPr/>
        </p:nvSpPr>
        <p:spPr>
          <a:xfrm rot="17587204">
            <a:off x="7597374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390B2-271B-1111-271C-6590CB4EA92A}"/>
              </a:ext>
            </a:extLst>
          </p:cNvPr>
          <p:cNvSpPr/>
          <p:nvPr/>
        </p:nvSpPr>
        <p:spPr>
          <a:xfrm rot="17587204">
            <a:off x="7803848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3DA995D-AF24-CA1B-BB9B-5DCCEFD66406}"/>
              </a:ext>
            </a:extLst>
          </p:cNvPr>
          <p:cNvSpPr/>
          <p:nvPr/>
        </p:nvSpPr>
        <p:spPr>
          <a:xfrm rot="17587204">
            <a:off x="8010322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78AF53-294D-8348-AC18-427C2858CFC4}"/>
              </a:ext>
            </a:extLst>
          </p:cNvPr>
          <p:cNvSpPr/>
          <p:nvPr/>
        </p:nvSpPr>
        <p:spPr>
          <a:xfrm rot="17587204">
            <a:off x="821679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710A4D-2740-8751-1B0C-70E163769BC4}"/>
              </a:ext>
            </a:extLst>
          </p:cNvPr>
          <p:cNvSpPr/>
          <p:nvPr/>
        </p:nvSpPr>
        <p:spPr>
          <a:xfrm rot="17587204">
            <a:off x="8423270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EA33AE-1D5A-B54C-2D6F-CC6AF9E17106}"/>
              </a:ext>
            </a:extLst>
          </p:cNvPr>
          <p:cNvSpPr/>
          <p:nvPr/>
        </p:nvSpPr>
        <p:spPr>
          <a:xfrm rot="17587204">
            <a:off x="8629744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914469-8EA7-A215-D5D1-454F12D81D30}"/>
              </a:ext>
            </a:extLst>
          </p:cNvPr>
          <p:cNvSpPr/>
          <p:nvPr/>
        </p:nvSpPr>
        <p:spPr>
          <a:xfrm rot="17587204">
            <a:off x="6771478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56B565-8DB7-0E94-6C17-A39FFE6B06E7}"/>
              </a:ext>
            </a:extLst>
          </p:cNvPr>
          <p:cNvSpPr/>
          <p:nvPr/>
        </p:nvSpPr>
        <p:spPr>
          <a:xfrm rot="17587204">
            <a:off x="6977952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001389-60B8-7343-7F49-AD30E0FD6793}"/>
              </a:ext>
            </a:extLst>
          </p:cNvPr>
          <p:cNvSpPr/>
          <p:nvPr/>
        </p:nvSpPr>
        <p:spPr>
          <a:xfrm rot="17587204">
            <a:off x="733682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B94069-B8E8-7FEC-D0D0-02943F604E0E}"/>
              </a:ext>
            </a:extLst>
          </p:cNvPr>
          <p:cNvSpPr/>
          <p:nvPr/>
        </p:nvSpPr>
        <p:spPr>
          <a:xfrm rot="17587204">
            <a:off x="7543300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C9D09A-0C32-BB19-9845-86ED76A49D9B}"/>
              </a:ext>
            </a:extLst>
          </p:cNvPr>
          <p:cNvSpPr/>
          <p:nvPr/>
        </p:nvSpPr>
        <p:spPr>
          <a:xfrm rot="17587204">
            <a:off x="7749774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739927-0368-E330-B74C-458ECAFAC9AB}"/>
              </a:ext>
            </a:extLst>
          </p:cNvPr>
          <p:cNvSpPr/>
          <p:nvPr/>
        </p:nvSpPr>
        <p:spPr>
          <a:xfrm rot="17587204">
            <a:off x="7956248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52E938-CED4-B03D-87C5-2849F4647160}"/>
              </a:ext>
            </a:extLst>
          </p:cNvPr>
          <p:cNvSpPr/>
          <p:nvPr/>
        </p:nvSpPr>
        <p:spPr>
          <a:xfrm rot="17587204">
            <a:off x="8162722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BBBC73-9A54-9C18-9F6B-9E0F72266111}"/>
              </a:ext>
            </a:extLst>
          </p:cNvPr>
          <p:cNvSpPr/>
          <p:nvPr/>
        </p:nvSpPr>
        <p:spPr>
          <a:xfrm rot="17587204">
            <a:off x="836919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F479F6-E34E-A168-C0BA-9C6B78F42C7A}"/>
              </a:ext>
            </a:extLst>
          </p:cNvPr>
          <p:cNvSpPr/>
          <p:nvPr/>
        </p:nvSpPr>
        <p:spPr>
          <a:xfrm rot="17587204">
            <a:off x="8575670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CEBC63-C30A-76F1-E9AE-B2C7AECB077D}"/>
              </a:ext>
            </a:extLst>
          </p:cNvPr>
          <p:cNvSpPr/>
          <p:nvPr/>
        </p:nvSpPr>
        <p:spPr>
          <a:xfrm rot="17587204">
            <a:off x="8782144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0E937A2-CDA4-ECD1-F004-F7229A90CAEE}"/>
              </a:ext>
            </a:extLst>
          </p:cNvPr>
          <p:cNvSpPr/>
          <p:nvPr/>
        </p:nvSpPr>
        <p:spPr>
          <a:xfrm rot="17587204">
            <a:off x="6923878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53106A-0E14-FE1D-5CBF-E9539C077A9F}"/>
              </a:ext>
            </a:extLst>
          </p:cNvPr>
          <p:cNvSpPr/>
          <p:nvPr/>
        </p:nvSpPr>
        <p:spPr>
          <a:xfrm rot="17587204">
            <a:off x="7130352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B0ED4F-8B8F-9F40-6D9C-FFBE222F51EB}"/>
              </a:ext>
            </a:extLst>
          </p:cNvPr>
          <p:cNvSpPr/>
          <p:nvPr/>
        </p:nvSpPr>
        <p:spPr>
          <a:xfrm rot="17587204">
            <a:off x="748922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4D4C88-F741-736A-072B-9ACFC8C485D1}"/>
              </a:ext>
            </a:extLst>
          </p:cNvPr>
          <p:cNvSpPr/>
          <p:nvPr/>
        </p:nvSpPr>
        <p:spPr>
          <a:xfrm rot="17587204">
            <a:off x="7695700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D0A028-1BE4-C282-742A-9AD893B74FFB}"/>
              </a:ext>
            </a:extLst>
          </p:cNvPr>
          <p:cNvSpPr/>
          <p:nvPr/>
        </p:nvSpPr>
        <p:spPr>
          <a:xfrm rot="17587204">
            <a:off x="7902174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9FE92A-2BA0-E9EA-1FCC-5B14DEF3F10A}"/>
              </a:ext>
            </a:extLst>
          </p:cNvPr>
          <p:cNvSpPr/>
          <p:nvPr/>
        </p:nvSpPr>
        <p:spPr>
          <a:xfrm rot="17587204">
            <a:off x="8108648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E5C7BB-C74E-70BF-8CC5-14B82F214197}"/>
              </a:ext>
            </a:extLst>
          </p:cNvPr>
          <p:cNvSpPr/>
          <p:nvPr/>
        </p:nvSpPr>
        <p:spPr>
          <a:xfrm rot="17587204">
            <a:off x="8315122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67EFC0-DBD0-FD7D-87CC-742F87F3FE7A}"/>
              </a:ext>
            </a:extLst>
          </p:cNvPr>
          <p:cNvSpPr/>
          <p:nvPr/>
        </p:nvSpPr>
        <p:spPr>
          <a:xfrm rot="17587204">
            <a:off x="852159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4DEBA6-9492-9F39-DFE0-9BE244D9FD45}"/>
              </a:ext>
            </a:extLst>
          </p:cNvPr>
          <p:cNvSpPr/>
          <p:nvPr/>
        </p:nvSpPr>
        <p:spPr>
          <a:xfrm rot="17587204">
            <a:off x="8728070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644A4-D974-2EDE-5672-807F795086E5}"/>
              </a:ext>
            </a:extLst>
          </p:cNvPr>
          <p:cNvSpPr/>
          <p:nvPr/>
        </p:nvSpPr>
        <p:spPr>
          <a:xfrm rot="17587204">
            <a:off x="8934544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5C5F7C9-D205-59D1-3634-FA3DF8DBA4EF}"/>
              </a:ext>
            </a:extLst>
          </p:cNvPr>
          <p:cNvSpPr/>
          <p:nvPr/>
        </p:nvSpPr>
        <p:spPr>
          <a:xfrm rot="17587204">
            <a:off x="7076278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1774545-F160-891E-DCFA-B18A04BCA363}"/>
              </a:ext>
            </a:extLst>
          </p:cNvPr>
          <p:cNvSpPr/>
          <p:nvPr/>
        </p:nvSpPr>
        <p:spPr>
          <a:xfrm rot="17587204">
            <a:off x="7282752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B2466B0-8EEF-D9D0-5CFE-1421DC6940E3}"/>
              </a:ext>
            </a:extLst>
          </p:cNvPr>
          <p:cNvSpPr/>
          <p:nvPr/>
        </p:nvSpPr>
        <p:spPr>
          <a:xfrm rot="17587204">
            <a:off x="764162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726427F-FEE5-A56F-F9C8-37330C60F7AD}"/>
              </a:ext>
            </a:extLst>
          </p:cNvPr>
          <p:cNvSpPr/>
          <p:nvPr/>
        </p:nvSpPr>
        <p:spPr>
          <a:xfrm rot="17587204">
            <a:off x="7848100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2548C3-DD9A-9364-A1A2-88F32D1788D1}"/>
              </a:ext>
            </a:extLst>
          </p:cNvPr>
          <p:cNvSpPr/>
          <p:nvPr/>
        </p:nvSpPr>
        <p:spPr>
          <a:xfrm rot="17587204">
            <a:off x="8054574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8A2A8F-71E9-E00F-9796-42F5933BC8B0}"/>
              </a:ext>
            </a:extLst>
          </p:cNvPr>
          <p:cNvSpPr/>
          <p:nvPr/>
        </p:nvSpPr>
        <p:spPr>
          <a:xfrm rot="17587204">
            <a:off x="8261048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7B85ED-1D7D-6151-295E-6D815AF00123}"/>
              </a:ext>
            </a:extLst>
          </p:cNvPr>
          <p:cNvSpPr/>
          <p:nvPr/>
        </p:nvSpPr>
        <p:spPr>
          <a:xfrm rot="17587204">
            <a:off x="8467522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787F67D-74DB-D4BA-0E68-1EC757FA744B}"/>
              </a:ext>
            </a:extLst>
          </p:cNvPr>
          <p:cNvSpPr/>
          <p:nvPr/>
        </p:nvSpPr>
        <p:spPr>
          <a:xfrm rot="17587204">
            <a:off x="867399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4039B19-0482-34D8-FA49-FEDFC941094B}"/>
              </a:ext>
            </a:extLst>
          </p:cNvPr>
          <p:cNvSpPr/>
          <p:nvPr/>
        </p:nvSpPr>
        <p:spPr>
          <a:xfrm rot="17587204">
            <a:off x="8880470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39DCD96-6253-FA06-F2AB-5666D501CA35}"/>
              </a:ext>
            </a:extLst>
          </p:cNvPr>
          <p:cNvSpPr/>
          <p:nvPr/>
        </p:nvSpPr>
        <p:spPr>
          <a:xfrm rot="17587204">
            <a:off x="9086944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8D48B0-029E-A281-A4AC-D0F025D7E85A}"/>
              </a:ext>
            </a:extLst>
          </p:cNvPr>
          <p:cNvSpPr/>
          <p:nvPr/>
        </p:nvSpPr>
        <p:spPr>
          <a:xfrm rot="17587204">
            <a:off x="7228678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BE3498-3E3B-8720-5621-E1083A35EB54}"/>
              </a:ext>
            </a:extLst>
          </p:cNvPr>
          <p:cNvSpPr/>
          <p:nvPr/>
        </p:nvSpPr>
        <p:spPr>
          <a:xfrm rot="17587204">
            <a:off x="7435152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AE5C55-8671-0D89-35FF-84C4BF6D79C4}"/>
              </a:ext>
            </a:extLst>
          </p:cNvPr>
          <p:cNvSpPr/>
          <p:nvPr/>
        </p:nvSpPr>
        <p:spPr>
          <a:xfrm rot="17587204">
            <a:off x="779402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7C8AFA-D9E3-B231-A61B-E06FE5908BBB}"/>
              </a:ext>
            </a:extLst>
          </p:cNvPr>
          <p:cNvSpPr/>
          <p:nvPr/>
        </p:nvSpPr>
        <p:spPr>
          <a:xfrm rot="17587204">
            <a:off x="8000500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B005D1-98C7-6F4E-CD97-763A034C7426}"/>
              </a:ext>
            </a:extLst>
          </p:cNvPr>
          <p:cNvSpPr/>
          <p:nvPr/>
        </p:nvSpPr>
        <p:spPr>
          <a:xfrm rot="17587204">
            <a:off x="8206974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8A290B-B5B1-2C84-BF1B-D292600F7480}"/>
              </a:ext>
            </a:extLst>
          </p:cNvPr>
          <p:cNvSpPr/>
          <p:nvPr/>
        </p:nvSpPr>
        <p:spPr>
          <a:xfrm rot="17587204">
            <a:off x="8413448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D2B44A5-F95E-51DA-B443-4879EA6C0204}"/>
              </a:ext>
            </a:extLst>
          </p:cNvPr>
          <p:cNvSpPr/>
          <p:nvPr/>
        </p:nvSpPr>
        <p:spPr>
          <a:xfrm rot="17587204">
            <a:off x="8619922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8C852B4-BAB7-4C4D-C669-E54FABB05AF1}"/>
              </a:ext>
            </a:extLst>
          </p:cNvPr>
          <p:cNvSpPr/>
          <p:nvPr/>
        </p:nvSpPr>
        <p:spPr>
          <a:xfrm rot="17587204">
            <a:off x="882639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974A64D-4604-AC05-CAE7-041797A8A22A}"/>
              </a:ext>
            </a:extLst>
          </p:cNvPr>
          <p:cNvSpPr/>
          <p:nvPr/>
        </p:nvSpPr>
        <p:spPr>
          <a:xfrm rot="17587204">
            <a:off x="9032870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3945A7-6893-E656-3BDC-63E9B96E1EE2}"/>
              </a:ext>
            </a:extLst>
          </p:cNvPr>
          <p:cNvSpPr/>
          <p:nvPr/>
        </p:nvSpPr>
        <p:spPr>
          <a:xfrm rot="17587204">
            <a:off x="9239344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B6F0C9-F563-9CEB-EF43-CAE483FACA73}"/>
              </a:ext>
            </a:extLst>
          </p:cNvPr>
          <p:cNvSpPr/>
          <p:nvPr/>
        </p:nvSpPr>
        <p:spPr>
          <a:xfrm rot="17587204">
            <a:off x="7381078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5656BE4-12BE-58BE-4708-750E71FF4C6E}"/>
              </a:ext>
            </a:extLst>
          </p:cNvPr>
          <p:cNvSpPr/>
          <p:nvPr/>
        </p:nvSpPr>
        <p:spPr>
          <a:xfrm rot="17587204">
            <a:off x="7587552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7B69449-C4B6-F897-21DC-71BB8858E34C}"/>
              </a:ext>
            </a:extLst>
          </p:cNvPr>
          <p:cNvSpPr/>
          <p:nvPr/>
        </p:nvSpPr>
        <p:spPr>
          <a:xfrm rot="17587204">
            <a:off x="794642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FC0E38-9A24-E091-B1C5-F7C24E864AC1}"/>
              </a:ext>
            </a:extLst>
          </p:cNvPr>
          <p:cNvSpPr/>
          <p:nvPr/>
        </p:nvSpPr>
        <p:spPr>
          <a:xfrm rot="17587204">
            <a:off x="8152900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B1580C9-D094-58C1-38E5-DA8FDBFFCDAC}"/>
              </a:ext>
            </a:extLst>
          </p:cNvPr>
          <p:cNvSpPr/>
          <p:nvPr/>
        </p:nvSpPr>
        <p:spPr>
          <a:xfrm rot="17587204">
            <a:off x="8359374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E6D3D08-A092-E6EF-768C-662363410EB2}"/>
              </a:ext>
            </a:extLst>
          </p:cNvPr>
          <p:cNvSpPr/>
          <p:nvPr/>
        </p:nvSpPr>
        <p:spPr>
          <a:xfrm rot="17587204">
            <a:off x="8565848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D66CFF-2FA9-1519-CCC5-470C5111262A}"/>
              </a:ext>
            </a:extLst>
          </p:cNvPr>
          <p:cNvSpPr/>
          <p:nvPr/>
        </p:nvSpPr>
        <p:spPr>
          <a:xfrm rot="17587204">
            <a:off x="8772322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24F8176-61D5-00D0-9F21-63309DEB9FA4}"/>
              </a:ext>
            </a:extLst>
          </p:cNvPr>
          <p:cNvSpPr/>
          <p:nvPr/>
        </p:nvSpPr>
        <p:spPr>
          <a:xfrm rot="17587204">
            <a:off x="897879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F04767-3559-8190-1075-37DC96AC5AAD}"/>
              </a:ext>
            </a:extLst>
          </p:cNvPr>
          <p:cNvSpPr/>
          <p:nvPr/>
        </p:nvSpPr>
        <p:spPr>
          <a:xfrm rot="17587204">
            <a:off x="9185270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05F640A-7ADD-2E18-6E01-4D342B238EBE}"/>
              </a:ext>
            </a:extLst>
          </p:cNvPr>
          <p:cNvSpPr/>
          <p:nvPr/>
        </p:nvSpPr>
        <p:spPr>
          <a:xfrm rot="17587204">
            <a:off x="9391744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A654A50-B40C-D851-2CB9-39BF7F7F6079}"/>
              </a:ext>
            </a:extLst>
          </p:cNvPr>
          <p:cNvSpPr/>
          <p:nvPr/>
        </p:nvSpPr>
        <p:spPr>
          <a:xfrm rot="17587204">
            <a:off x="7533478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E60DDED-710A-443E-3369-CD31672E7A2D}"/>
              </a:ext>
            </a:extLst>
          </p:cNvPr>
          <p:cNvSpPr/>
          <p:nvPr/>
        </p:nvSpPr>
        <p:spPr>
          <a:xfrm rot="17587204">
            <a:off x="7739952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748DDDD-1B2C-83C6-02FF-D33D284089DE}"/>
              </a:ext>
            </a:extLst>
          </p:cNvPr>
          <p:cNvSpPr/>
          <p:nvPr/>
        </p:nvSpPr>
        <p:spPr>
          <a:xfrm rot="17587204">
            <a:off x="809882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5EFF81B-F24B-3752-982C-F3D253EC1FAE}"/>
              </a:ext>
            </a:extLst>
          </p:cNvPr>
          <p:cNvSpPr/>
          <p:nvPr/>
        </p:nvSpPr>
        <p:spPr>
          <a:xfrm rot="17587204">
            <a:off x="8305300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9B876A0-6E97-52BB-0BC3-36B35B5F691D}"/>
              </a:ext>
            </a:extLst>
          </p:cNvPr>
          <p:cNvSpPr/>
          <p:nvPr/>
        </p:nvSpPr>
        <p:spPr>
          <a:xfrm rot="17587204">
            <a:off x="8511774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5BB543A-7964-8384-F980-ADC1E79C6E06}"/>
              </a:ext>
            </a:extLst>
          </p:cNvPr>
          <p:cNvSpPr/>
          <p:nvPr/>
        </p:nvSpPr>
        <p:spPr>
          <a:xfrm rot="17587204">
            <a:off x="8718248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20B6059-EA50-3B25-B1DC-80EEFF14FF92}"/>
              </a:ext>
            </a:extLst>
          </p:cNvPr>
          <p:cNvSpPr/>
          <p:nvPr/>
        </p:nvSpPr>
        <p:spPr>
          <a:xfrm rot="17587204">
            <a:off x="8924722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4247EC7-78E4-E01D-8823-017EB27DB2D3}"/>
              </a:ext>
            </a:extLst>
          </p:cNvPr>
          <p:cNvSpPr/>
          <p:nvPr/>
        </p:nvSpPr>
        <p:spPr>
          <a:xfrm rot="17587204">
            <a:off x="913119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9F5F979-3D9A-C24B-B706-CDA716A89F5C}"/>
              </a:ext>
            </a:extLst>
          </p:cNvPr>
          <p:cNvSpPr/>
          <p:nvPr/>
        </p:nvSpPr>
        <p:spPr>
          <a:xfrm rot="17587204">
            <a:off x="9337670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08F2761-EC3B-6548-5FCF-F5C50787FEDE}"/>
              </a:ext>
            </a:extLst>
          </p:cNvPr>
          <p:cNvSpPr/>
          <p:nvPr/>
        </p:nvSpPr>
        <p:spPr>
          <a:xfrm rot="17587204">
            <a:off x="9544144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1D5B522-25E5-FF63-74E1-47774D82B051}"/>
              </a:ext>
            </a:extLst>
          </p:cNvPr>
          <p:cNvSpPr/>
          <p:nvPr/>
        </p:nvSpPr>
        <p:spPr>
          <a:xfrm rot="17587204">
            <a:off x="7685878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1FC2B04-93D0-4A7A-68D1-1B500CCA6B55}"/>
              </a:ext>
            </a:extLst>
          </p:cNvPr>
          <p:cNvSpPr/>
          <p:nvPr/>
        </p:nvSpPr>
        <p:spPr>
          <a:xfrm rot="17587204">
            <a:off x="7892352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FEB34DE-0AB9-5DA7-27DF-1273DC1EFF73}"/>
              </a:ext>
            </a:extLst>
          </p:cNvPr>
          <p:cNvSpPr/>
          <p:nvPr/>
        </p:nvSpPr>
        <p:spPr>
          <a:xfrm rot="17587204">
            <a:off x="825122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D60C6EA-23FD-0FC3-E499-3F7337FCFC30}"/>
              </a:ext>
            </a:extLst>
          </p:cNvPr>
          <p:cNvSpPr/>
          <p:nvPr/>
        </p:nvSpPr>
        <p:spPr>
          <a:xfrm rot="17587204">
            <a:off x="8457700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0F1D843-B21A-2071-B86E-A26DAB9216DB}"/>
              </a:ext>
            </a:extLst>
          </p:cNvPr>
          <p:cNvSpPr/>
          <p:nvPr/>
        </p:nvSpPr>
        <p:spPr>
          <a:xfrm rot="17587204">
            <a:off x="8664174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0F9D5A8-87BF-F028-20AC-31448A7BBC05}"/>
              </a:ext>
            </a:extLst>
          </p:cNvPr>
          <p:cNvSpPr/>
          <p:nvPr/>
        </p:nvSpPr>
        <p:spPr>
          <a:xfrm rot="17587204">
            <a:off x="8870648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71CB819-C90F-5B1A-9B5A-9F9DD01C7332}"/>
              </a:ext>
            </a:extLst>
          </p:cNvPr>
          <p:cNvSpPr/>
          <p:nvPr/>
        </p:nvSpPr>
        <p:spPr>
          <a:xfrm rot="17587204">
            <a:off x="9077122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EF6234F-6367-8BD9-36F4-35146FF8D114}"/>
              </a:ext>
            </a:extLst>
          </p:cNvPr>
          <p:cNvSpPr/>
          <p:nvPr/>
        </p:nvSpPr>
        <p:spPr>
          <a:xfrm rot="17587204">
            <a:off x="928359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DE57270-FDA1-EFD8-C0C2-F916ECDCE0CF}"/>
              </a:ext>
            </a:extLst>
          </p:cNvPr>
          <p:cNvSpPr/>
          <p:nvPr/>
        </p:nvSpPr>
        <p:spPr>
          <a:xfrm rot="17587204">
            <a:off x="9490070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33E5B08-E39D-57E0-1EEC-D545126B1C43}"/>
              </a:ext>
            </a:extLst>
          </p:cNvPr>
          <p:cNvSpPr/>
          <p:nvPr/>
        </p:nvSpPr>
        <p:spPr>
          <a:xfrm rot="17587204">
            <a:off x="9696544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27F0D6D-235E-085F-F4EE-1DF2BB872E24}"/>
              </a:ext>
            </a:extLst>
          </p:cNvPr>
          <p:cNvSpPr/>
          <p:nvPr/>
        </p:nvSpPr>
        <p:spPr>
          <a:xfrm rot="17587204">
            <a:off x="7838278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5A4C4C5-0254-97A7-9F91-0153BABB9BE1}"/>
              </a:ext>
            </a:extLst>
          </p:cNvPr>
          <p:cNvSpPr/>
          <p:nvPr/>
        </p:nvSpPr>
        <p:spPr>
          <a:xfrm rot="17587204">
            <a:off x="8044752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063F2-7DA9-460E-98A2-B4D4383F0D8E}"/>
              </a:ext>
            </a:extLst>
          </p:cNvPr>
          <p:cNvSpPr txBox="1"/>
          <p:nvPr/>
        </p:nvSpPr>
        <p:spPr>
          <a:xfrm>
            <a:off x="1290238" y="5160514"/>
            <a:ext cx="3316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single incorrect label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DBA699-D04F-44FF-858F-DB06006E2AD1}"/>
              </a:ext>
            </a:extLst>
          </p:cNvPr>
          <p:cNvCxnSpPr>
            <a:cxnSpLocks/>
            <a:stCxn id="5" idx="0"/>
            <a:endCxn id="11" idx="4"/>
          </p:cNvCxnSpPr>
          <p:nvPr/>
        </p:nvCxnSpPr>
        <p:spPr>
          <a:xfrm flipV="1">
            <a:off x="2948709" y="4174508"/>
            <a:ext cx="0" cy="986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CB6795-304B-4056-E1B6-A81CDA4B77E0}"/>
              </a:ext>
            </a:extLst>
          </p:cNvPr>
          <p:cNvSpPr txBox="1"/>
          <p:nvPr/>
        </p:nvSpPr>
        <p:spPr>
          <a:xfrm>
            <a:off x="2159280" y="3389678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163C0-622E-9732-97FB-36BEB8D83A3F}"/>
              </a:ext>
            </a:extLst>
          </p:cNvPr>
          <p:cNvSpPr txBox="1"/>
          <p:nvPr/>
        </p:nvSpPr>
        <p:spPr>
          <a:xfrm>
            <a:off x="6865357" y="2538189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157347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Can a predictor even help?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have assumptions about the accuracy on each cluster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Naïve Approach Does Not 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EE217A-141A-7D30-288E-88BB7569BD26}"/>
              </a:ext>
            </a:extLst>
          </p:cNvPr>
          <p:cNvSpPr/>
          <p:nvPr/>
        </p:nvSpPr>
        <p:spPr>
          <a:xfrm rot="17587204">
            <a:off x="703202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1475A-0FF6-626E-463C-6A50BBB8A9B1}"/>
              </a:ext>
            </a:extLst>
          </p:cNvPr>
          <p:cNvSpPr/>
          <p:nvPr/>
        </p:nvSpPr>
        <p:spPr>
          <a:xfrm rot="17587204">
            <a:off x="7238500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1D27B1-9969-EF3F-95A9-A444F36DDA74}"/>
              </a:ext>
            </a:extLst>
          </p:cNvPr>
          <p:cNvSpPr/>
          <p:nvPr/>
        </p:nvSpPr>
        <p:spPr>
          <a:xfrm rot="17587204">
            <a:off x="7444974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16FAD6-4536-5A21-CEBC-CC8644FFA6EB}"/>
              </a:ext>
            </a:extLst>
          </p:cNvPr>
          <p:cNvSpPr/>
          <p:nvPr/>
        </p:nvSpPr>
        <p:spPr>
          <a:xfrm>
            <a:off x="2879884" y="40429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970D0-D4F9-DB3E-21CB-2C4578DB8D81}"/>
              </a:ext>
            </a:extLst>
          </p:cNvPr>
          <p:cNvSpPr/>
          <p:nvPr/>
        </p:nvSpPr>
        <p:spPr>
          <a:xfrm rot="17587204">
            <a:off x="7651448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D6E249-7D19-05C1-9303-978B2E8D2E94}"/>
              </a:ext>
            </a:extLst>
          </p:cNvPr>
          <p:cNvSpPr/>
          <p:nvPr/>
        </p:nvSpPr>
        <p:spPr>
          <a:xfrm rot="17587204">
            <a:off x="7857922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C2DBC4-27AE-1A6A-70B8-8EBCBE4BCBAD}"/>
              </a:ext>
            </a:extLst>
          </p:cNvPr>
          <p:cNvSpPr/>
          <p:nvPr/>
        </p:nvSpPr>
        <p:spPr>
          <a:xfrm rot="17587204">
            <a:off x="8064396" y="3452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C7D31F-E451-B5ED-7B40-A9998A20BCFF}"/>
              </a:ext>
            </a:extLst>
          </p:cNvPr>
          <p:cNvSpPr/>
          <p:nvPr/>
        </p:nvSpPr>
        <p:spPr>
          <a:xfrm rot="17587204">
            <a:off x="8270870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87833-FC97-8A0D-2103-E9B00733A013}"/>
              </a:ext>
            </a:extLst>
          </p:cNvPr>
          <p:cNvSpPr/>
          <p:nvPr/>
        </p:nvSpPr>
        <p:spPr>
          <a:xfrm rot="17587204">
            <a:off x="8477344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821D04-84F6-93A5-21CF-C71558ABB8F5}"/>
              </a:ext>
            </a:extLst>
          </p:cNvPr>
          <p:cNvSpPr/>
          <p:nvPr/>
        </p:nvSpPr>
        <p:spPr>
          <a:xfrm rot="17587204">
            <a:off x="6619078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3D3F10-C261-D83E-FC8E-545A488D046E}"/>
              </a:ext>
            </a:extLst>
          </p:cNvPr>
          <p:cNvSpPr/>
          <p:nvPr/>
        </p:nvSpPr>
        <p:spPr>
          <a:xfrm rot="17587204">
            <a:off x="6825552" y="3452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1B7A30-53E5-B056-BFB1-39B312B40AF4}"/>
              </a:ext>
            </a:extLst>
          </p:cNvPr>
          <p:cNvSpPr/>
          <p:nvPr/>
        </p:nvSpPr>
        <p:spPr>
          <a:xfrm rot="17587204">
            <a:off x="718442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485197-E190-F098-4A4F-9CA056EAF579}"/>
              </a:ext>
            </a:extLst>
          </p:cNvPr>
          <p:cNvSpPr/>
          <p:nvPr/>
        </p:nvSpPr>
        <p:spPr>
          <a:xfrm rot="17587204">
            <a:off x="7390900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23E15B-E77C-1E80-84ED-377F60B324A5}"/>
              </a:ext>
            </a:extLst>
          </p:cNvPr>
          <p:cNvSpPr/>
          <p:nvPr/>
        </p:nvSpPr>
        <p:spPr>
          <a:xfrm rot="17587204">
            <a:off x="7597374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390B2-271B-1111-271C-6590CB4EA92A}"/>
              </a:ext>
            </a:extLst>
          </p:cNvPr>
          <p:cNvSpPr/>
          <p:nvPr/>
        </p:nvSpPr>
        <p:spPr>
          <a:xfrm rot="17587204">
            <a:off x="7803848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3DA995D-AF24-CA1B-BB9B-5DCCEFD66406}"/>
              </a:ext>
            </a:extLst>
          </p:cNvPr>
          <p:cNvSpPr/>
          <p:nvPr/>
        </p:nvSpPr>
        <p:spPr>
          <a:xfrm rot="17587204">
            <a:off x="8010322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78AF53-294D-8348-AC18-427C2858CFC4}"/>
              </a:ext>
            </a:extLst>
          </p:cNvPr>
          <p:cNvSpPr/>
          <p:nvPr/>
        </p:nvSpPr>
        <p:spPr>
          <a:xfrm rot="17587204">
            <a:off x="8216796" y="3604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710A4D-2740-8751-1B0C-70E163769BC4}"/>
              </a:ext>
            </a:extLst>
          </p:cNvPr>
          <p:cNvSpPr/>
          <p:nvPr/>
        </p:nvSpPr>
        <p:spPr>
          <a:xfrm rot="17587204">
            <a:off x="8423270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EA33AE-1D5A-B54C-2D6F-CC6AF9E17106}"/>
              </a:ext>
            </a:extLst>
          </p:cNvPr>
          <p:cNvSpPr/>
          <p:nvPr/>
        </p:nvSpPr>
        <p:spPr>
          <a:xfrm rot="17587204">
            <a:off x="8629744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914469-8EA7-A215-D5D1-454F12D81D30}"/>
              </a:ext>
            </a:extLst>
          </p:cNvPr>
          <p:cNvSpPr/>
          <p:nvPr/>
        </p:nvSpPr>
        <p:spPr>
          <a:xfrm rot="17587204">
            <a:off x="6771478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56B565-8DB7-0E94-6C17-A39FFE6B06E7}"/>
              </a:ext>
            </a:extLst>
          </p:cNvPr>
          <p:cNvSpPr/>
          <p:nvPr/>
        </p:nvSpPr>
        <p:spPr>
          <a:xfrm rot="17587204">
            <a:off x="6977952" y="3604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001389-60B8-7343-7F49-AD30E0FD6793}"/>
              </a:ext>
            </a:extLst>
          </p:cNvPr>
          <p:cNvSpPr/>
          <p:nvPr/>
        </p:nvSpPr>
        <p:spPr>
          <a:xfrm rot="17587204">
            <a:off x="733682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B94069-B8E8-7FEC-D0D0-02943F604E0E}"/>
              </a:ext>
            </a:extLst>
          </p:cNvPr>
          <p:cNvSpPr/>
          <p:nvPr/>
        </p:nvSpPr>
        <p:spPr>
          <a:xfrm rot="17587204">
            <a:off x="7543300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C9D09A-0C32-BB19-9845-86ED76A49D9B}"/>
              </a:ext>
            </a:extLst>
          </p:cNvPr>
          <p:cNvSpPr/>
          <p:nvPr/>
        </p:nvSpPr>
        <p:spPr>
          <a:xfrm rot="17587204">
            <a:off x="7749774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739927-0368-E330-B74C-458ECAFAC9AB}"/>
              </a:ext>
            </a:extLst>
          </p:cNvPr>
          <p:cNvSpPr/>
          <p:nvPr/>
        </p:nvSpPr>
        <p:spPr>
          <a:xfrm rot="17587204">
            <a:off x="7956248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52E938-CED4-B03D-87C5-2849F4647160}"/>
              </a:ext>
            </a:extLst>
          </p:cNvPr>
          <p:cNvSpPr/>
          <p:nvPr/>
        </p:nvSpPr>
        <p:spPr>
          <a:xfrm rot="17587204">
            <a:off x="8162722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BBBC73-9A54-9C18-9F6B-9E0F72266111}"/>
              </a:ext>
            </a:extLst>
          </p:cNvPr>
          <p:cNvSpPr/>
          <p:nvPr/>
        </p:nvSpPr>
        <p:spPr>
          <a:xfrm rot="17587204">
            <a:off x="8369196" y="3757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F479F6-E34E-A168-C0BA-9C6B78F42C7A}"/>
              </a:ext>
            </a:extLst>
          </p:cNvPr>
          <p:cNvSpPr/>
          <p:nvPr/>
        </p:nvSpPr>
        <p:spPr>
          <a:xfrm rot="17587204">
            <a:off x="8575670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CEBC63-C30A-76F1-E9AE-B2C7AECB077D}"/>
              </a:ext>
            </a:extLst>
          </p:cNvPr>
          <p:cNvSpPr/>
          <p:nvPr/>
        </p:nvSpPr>
        <p:spPr>
          <a:xfrm rot="17587204">
            <a:off x="8782144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0E937A2-CDA4-ECD1-F004-F7229A90CAEE}"/>
              </a:ext>
            </a:extLst>
          </p:cNvPr>
          <p:cNvSpPr/>
          <p:nvPr/>
        </p:nvSpPr>
        <p:spPr>
          <a:xfrm rot="17587204">
            <a:off x="6923878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53106A-0E14-FE1D-5CBF-E9539C077A9F}"/>
              </a:ext>
            </a:extLst>
          </p:cNvPr>
          <p:cNvSpPr/>
          <p:nvPr/>
        </p:nvSpPr>
        <p:spPr>
          <a:xfrm rot="17587204">
            <a:off x="7130352" y="3757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B0ED4F-8B8F-9F40-6D9C-FFBE222F51EB}"/>
              </a:ext>
            </a:extLst>
          </p:cNvPr>
          <p:cNvSpPr/>
          <p:nvPr/>
        </p:nvSpPr>
        <p:spPr>
          <a:xfrm rot="17587204">
            <a:off x="748922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4D4C88-F741-736A-072B-9ACFC8C485D1}"/>
              </a:ext>
            </a:extLst>
          </p:cNvPr>
          <p:cNvSpPr/>
          <p:nvPr/>
        </p:nvSpPr>
        <p:spPr>
          <a:xfrm rot="17587204">
            <a:off x="7695700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D0A028-1BE4-C282-742A-9AD893B74FFB}"/>
              </a:ext>
            </a:extLst>
          </p:cNvPr>
          <p:cNvSpPr/>
          <p:nvPr/>
        </p:nvSpPr>
        <p:spPr>
          <a:xfrm rot="17587204">
            <a:off x="7902174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9FE92A-2BA0-E9EA-1FCC-5B14DEF3F10A}"/>
              </a:ext>
            </a:extLst>
          </p:cNvPr>
          <p:cNvSpPr/>
          <p:nvPr/>
        </p:nvSpPr>
        <p:spPr>
          <a:xfrm rot="17587204">
            <a:off x="8108648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E5C7BB-C74E-70BF-8CC5-14B82F214197}"/>
              </a:ext>
            </a:extLst>
          </p:cNvPr>
          <p:cNvSpPr/>
          <p:nvPr/>
        </p:nvSpPr>
        <p:spPr>
          <a:xfrm rot="17587204">
            <a:off x="8315122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67EFC0-DBD0-FD7D-87CC-742F87F3FE7A}"/>
              </a:ext>
            </a:extLst>
          </p:cNvPr>
          <p:cNvSpPr/>
          <p:nvPr/>
        </p:nvSpPr>
        <p:spPr>
          <a:xfrm rot="17587204">
            <a:off x="8521596" y="3909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4DEBA6-9492-9F39-DFE0-9BE244D9FD45}"/>
              </a:ext>
            </a:extLst>
          </p:cNvPr>
          <p:cNvSpPr/>
          <p:nvPr/>
        </p:nvSpPr>
        <p:spPr>
          <a:xfrm rot="17587204">
            <a:off x="8728070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644A4-D974-2EDE-5672-807F795086E5}"/>
              </a:ext>
            </a:extLst>
          </p:cNvPr>
          <p:cNvSpPr/>
          <p:nvPr/>
        </p:nvSpPr>
        <p:spPr>
          <a:xfrm rot="17587204">
            <a:off x="8934544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5C5F7C9-D205-59D1-3634-FA3DF8DBA4EF}"/>
              </a:ext>
            </a:extLst>
          </p:cNvPr>
          <p:cNvSpPr/>
          <p:nvPr/>
        </p:nvSpPr>
        <p:spPr>
          <a:xfrm rot="17587204">
            <a:off x="7076278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1774545-F160-891E-DCFA-B18A04BCA363}"/>
              </a:ext>
            </a:extLst>
          </p:cNvPr>
          <p:cNvSpPr/>
          <p:nvPr/>
        </p:nvSpPr>
        <p:spPr>
          <a:xfrm rot="17587204">
            <a:off x="7282752" y="3909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B2466B0-8EEF-D9D0-5CFE-1421DC6940E3}"/>
              </a:ext>
            </a:extLst>
          </p:cNvPr>
          <p:cNvSpPr/>
          <p:nvPr/>
        </p:nvSpPr>
        <p:spPr>
          <a:xfrm rot="17587204">
            <a:off x="764162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726427F-FEE5-A56F-F9C8-37330C60F7AD}"/>
              </a:ext>
            </a:extLst>
          </p:cNvPr>
          <p:cNvSpPr/>
          <p:nvPr/>
        </p:nvSpPr>
        <p:spPr>
          <a:xfrm rot="17587204">
            <a:off x="7848100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2548C3-DD9A-9364-A1A2-88F32D1788D1}"/>
              </a:ext>
            </a:extLst>
          </p:cNvPr>
          <p:cNvSpPr/>
          <p:nvPr/>
        </p:nvSpPr>
        <p:spPr>
          <a:xfrm rot="17587204">
            <a:off x="8054574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8A2A8F-71E9-E00F-9796-42F5933BC8B0}"/>
              </a:ext>
            </a:extLst>
          </p:cNvPr>
          <p:cNvSpPr/>
          <p:nvPr/>
        </p:nvSpPr>
        <p:spPr>
          <a:xfrm rot="17587204">
            <a:off x="8261048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7B85ED-1D7D-6151-295E-6D815AF00123}"/>
              </a:ext>
            </a:extLst>
          </p:cNvPr>
          <p:cNvSpPr/>
          <p:nvPr/>
        </p:nvSpPr>
        <p:spPr>
          <a:xfrm rot="17587204">
            <a:off x="8467522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787F67D-74DB-D4BA-0E68-1EC757FA744B}"/>
              </a:ext>
            </a:extLst>
          </p:cNvPr>
          <p:cNvSpPr/>
          <p:nvPr/>
        </p:nvSpPr>
        <p:spPr>
          <a:xfrm rot="17587204">
            <a:off x="8673996" y="40619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4039B19-0482-34D8-FA49-FEDFC941094B}"/>
              </a:ext>
            </a:extLst>
          </p:cNvPr>
          <p:cNvSpPr/>
          <p:nvPr/>
        </p:nvSpPr>
        <p:spPr>
          <a:xfrm rot="17587204">
            <a:off x="8880470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39DCD96-6253-FA06-F2AB-5666D501CA35}"/>
              </a:ext>
            </a:extLst>
          </p:cNvPr>
          <p:cNvSpPr/>
          <p:nvPr/>
        </p:nvSpPr>
        <p:spPr>
          <a:xfrm rot="17587204">
            <a:off x="9086944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8D48B0-029E-A281-A4AC-D0F025D7E85A}"/>
              </a:ext>
            </a:extLst>
          </p:cNvPr>
          <p:cNvSpPr/>
          <p:nvPr/>
        </p:nvSpPr>
        <p:spPr>
          <a:xfrm rot="17587204">
            <a:off x="7228678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BE3498-3E3B-8720-5621-E1083A35EB54}"/>
              </a:ext>
            </a:extLst>
          </p:cNvPr>
          <p:cNvSpPr/>
          <p:nvPr/>
        </p:nvSpPr>
        <p:spPr>
          <a:xfrm rot="17587204">
            <a:off x="7435152" y="40619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AE5C55-8671-0D89-35FF-84C4BF6D79C4}"/>
              </a:ext>
            </a:extLst>
          </p:cNvPr>
          <p:cNvSpPr/>
          <p:nvPr/>
        </p:nvSpPr>
        <p:spPr>
          <a:xfrm rot="17587204">
            <a:off x="779402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7C8AFA-D9E3-B231-A61B-E06FE5908BBB}"/>
              </a:ext>
            </a:extLst>
          </p:cNvPr>
          <p:cNvSpPr/>
          <p:nvPr/>
        </p:nvSpPr>
        <p:spPr>
          <a:xfrm rot="17587204">
            <a:off x="8000500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B005D1-98C7-6F4E-CD97-763A034C7426}"/>
              </a:ext>
            </a:extLst>
          </p:cNvPr>
          <p:cNvSpPr/>
          <p:nvPr/>
        </p:nvSpPr>
        <p:spPr>
          <a:xfrm rot="17587204">
            <a:off x="8206974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8A290B-B5B1-2C84-BF1B-D292600F7480}"/>
              </a:ext>
            </a:extLst>
          </p:cNvPr>
          <p:cNvSpPr/>
          <p:nvPr/>
        </p:nvSpPr>
        <p:spPr>
          <a:xfrm rot="17587204">
            <a:off x="8413448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D2B44A5-F95E-51DA-B443-4879EA6C0204}"/>
              </a:ext>
            </a:extLst>
          </p:cNvPr>
          <p:cNvSpPr/>
          <p:nvPr/>
        </p:nvSpPr>
        <p:spPr>
          <a:xfrm rot="17587204">
            <a:off x="8619922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8C852B4-BAB7-4C4D-C669-E54FABB05AF1}"/>
              </a:ext>
            </a:extLst>
          </p:cNvPr>
          <p:cNvSpPr/>
          <p:nvPr/>
        </p:nvSpPr>
        <p:spPr>
          <a:xfrm rot="17587204">
            <a:off x="8826396" y="42143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974A64D-4604-AC05-CAE7-041797A8A22A}"/>
              </a:ext>
            </a:extLst>
          </p:cNvPr>
          <p:cNvSpPr/>
          <p:nvPr/>
        </p:nvSpPr>
        <p:spPr>
          <a:xfrm rot="17587204">
            <a:off x="9032870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3945A7-6893-E656-3BDC-63E9B96E1EE2}"/>
              </a:ext>
            </a:extLst>
          </p:cNvPr>
          <p:cNvSpPr/>
          <p:nvPr/>
        </p:nvSpPr>
        <p:spPr>
          <a:xfrm rot="17587204">
            <a:off x="9239344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B6F0C9-F563-9CEB-EF43-CAE483FACA73}"/>
              </a:ext>
            </a:extLst>
          </p:cNvPr>
          <p:cNvSpPr/>
          <p:nvPr/>
        </p:nvSpPr>
        <p:spPr>
          <a:xfrm rot="17587204">
            <a:off x="7381078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5656BE4-12BE-58BE-4708-750E71FF4C6E}"/>
              </a:ext>
            </a:extLst>
          </p:cNvPr>
          <p:cNvSpPr/>
          <p:nvPr/>
        </p:nvSpPr>
        <p:spPr>
          <a:xfrm rot="17587204">
            <a:off x="7587552" y="42143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7B69449-C4B6-F897-21DC-71BB8858E34C}"/>
              </a:ext>
            </a:extLst>
          </p:cNvPr>
          <p:cNvSpPr/>
          <p:nvPr/>
        </p:nvSpPr>
        <p:spPr>
          <a:xfrm rot="17587204">
            <a:off x="794642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FC0E38-9A24-E091-B1C5-F7C24E864AC1}"/>
              </a:ext>
            </a:extLst>
          </p:cNvPr>
          <p:cNvSpPr/>
          <p:nvPr/>
        </p:nvSpPr>
        <p:spPr>
          <a:xfrm rot="17587204">
            <a:off x="8152900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B1580C9-D094-58C1-38E5-DA8FDBFFCDAC}"/>
              </a:ext>
            </a:extLst>
          </p:cNvPr>
          <p:cNvSpPr/>
          <p:nvPr/>
        </p:nvSpPr>
        <p:spPr>
          <a:xfrm rot="17587204">
            <a:off x="8359374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E6D3D08-A092-E6EF-768C-662363410EB2}"/>
              </a:ext>
            </a:extLst>
          </p:cNvPr>
          <p:cNvSpPr/>
          <p:nvPr/>
        </p:nvSpPr>
        <p:spPr>
          <a:xfrm rot="17587204">
            <a:off x="8565848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D66CFF-2FA9-1519-CCC5-470C5111262A}"/>
              </a:ext>
            </a:extLst>
          </p:cNvPr>
          <p:cNvSpPr/>
          <p:nvPr/>
        </p:nvSpPr>
        <p:spPr>
          <a:xfrm rot="17587204">
            <a:off x="8772322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24F8176-61D5-00D0-9F21-63309DEB9FA4}"/>
              </a:ext>
            </a:extLst>
          </p:cNvPr>
          <p:cNvSpPr/>
          <p:nvPr/>
        </p:nvSpPr>
        <p:spPr>
          <a:xfrm rot="17587204">
            <a:off x="8978796" y="43667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F04767-3559-8190-1075-37DC96AC5AAD}"/>
              </a:ext>
            </a:extLst>
          </p:cNvPr>
          <p:cNvSpPr/>
          <p:nvPr/>
        </p:nvSpPr>
        <p:spPr>
          <a:xfrm rot="17587204">
            <a:off x="9185270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05F640A-7ADD-2E18-6E01-4D342B238EBE}"/>
              </a:ext>
            </a:extLst>
          </p:cNvPr>
          <p:cNvSpPr/>
          <p:nvPr/>
        </p:nvSpPr>
        <p:spPr>
          <a:xfrm rot="17587204">
            <a:off x="9391744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A654A50-B40C-D851-2CB9-39BF7F7F6079}"/>
              </a:ext>
            </a:extLst>
          </p:cNvPr>
          <p:cNvSpPr/>
          <p:nvPr/>
        </p:nvSpPr>
        <p:spPr>
          <a:xfrm rot="17587204">
            <a:off x="7533478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E60DDED-710A-443E-3369-CD31672E7A2D}"/>
              </a:ext>
            </a:extLst>
          </p:cNvPr>
          <p:cNvSpPr/>
          <p:nvPr/>
        </p:nvSpPr>
        <p:spPr>
          <a:xfrm rot="17587204">
            <a:off x="7739952" y="43667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748DDDD-1B2C-83C6-02FF-D33D284089DE}"/>
              </a:ext>
            </a:extLst>
          </p:cNvPr>
          <p:cNvSpPr/>
          <p:nvPr/>
        </p:nvSpPr>
        <p:spPr>
          <a:xfrm rot="17587204">
            <a:off x="809882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5EFF81B-F24B-3752-982C-F3D253EC1FAE}"/>
              </a:ext>
            </a:extLst>
          </p:cNvPr>
          <p:cNvSpPr/>
          <p:nvPr/>
        </p:nvSpPr>
        <p:spPr>
          <a:xfrm rot="17587204">
            <a:off x="8305300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9B876A0-6E97-52BB-0BC3-36B35B5F691D}"/>
              </a:ext>
            </a:extLst>
          </p:cNvPr>
          <p:cNvSpPr/>
          <p:nvPr/>
        </p:nvSpPr>
        <p:spPr>
          <a:xfrm rot="17587204">
            <a:off x="8511774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5BB543A-7964-8384-F980-ADC1E79C6E06}"/>
              </a:ext>
            </a:extLst>
          </p:cNvPr>
          <p:cNvSpPr/>
          <p:nvPr/>
        </p:nvSpPr>
        <p:spPr>
          <a:xfrm rot="17587204">
            <a:off x="8718248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20B6059-EA50-3B25-B1DC-80EEFF14FF92}"/>
              </a:ext>
            </a:extLst>
          </p:cNvPr>
          <p:cNvSpPr/>
          <p:nvPr/>
        </p:nvSpPr>
        <p:spPr>
          <a:xfrm rot="17587204">
            <a:off x="8924722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4247EC7-78E4-E01D-8823-017EB27DB2D3}"/>
              </a:ext>
            </a:extLst>
          </p:cNvPr>
          <p:cNvSpPr/>
          <p:nvPr/>
        </p:nvSpPr>
        <p:spPr>
          <a:xfrm rot="17587204">
            <a:off x="9131196" y="45191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9F5F979-3D9A-C24B-B706-CDA716A89F5C}"/>
              </a:ext>
            </a:extLst>
          </p:cNvPr>
          <p:cNvSpPr/>
          <p:nvPr/>
        </p:nvSpPr>
        <p:spPr>
          <a:xfrm rot="17587204">
            <a:off x="9337670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08F2761-EC3B-6548-5FCF-F5C50787FEDE}"/>
              </a:ext>
            </a:extLst>
          </p:cNvPr>
          <p:cNvSpPr/>
          <p:nvPr/>
        </p:nvSpPr>
        <p:spPr>
          <a:xfrm rot="17587204">
            <a:off x="9544144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1D5B522-25E5-FF63-74E1-47774D82B051}"/>
              </a:ext>
            </a:extLst>
          </p:cNvPr>
          <p:cNvSpPr/>
          <p:nvPr/>
        </p:nvSpPr>
        <p:spPr>
          <a:xfrm rot="17587204">
            <a:off x="7685878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1FC2B04-93D0-4A7A-68D1-1B500CCA6B55}"/>
              </a:ext>
            </a:extLst>
          </p:cNvPr>
          <p:cNvSpPr/>
          <p:nvPr/>
        </p:nvSpPr>
        <p:spPr>
          <a:xfrm rot="17587204">
            <a:off x="7892352" y="45191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FEB34DE-0AB9-5DA7-27DF-1273DC1EFF73}"/>
              </a:ext>
            </a:extLst>
          </p:cNvPr>
          <p:cNvSpPr/>
          <p:nvPr/>
        </p:nvSpPr>
        <p:spPr>
          <a:xfrm rot="17587204">
            <a:off x="825122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D60C6EA-23FD-0FC3-E499-3F7337FCFC30}"/>
              </a:ext>
            </a:extLst>
          </p:cNvPr>
          <p:cNvSpPr/>
          <p:nvPr/>
        </p:nvSpPr>
        <p:spPr>
          <a:xfrm rot="17587204">
            <a:off x="8457700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0F1D843-B21A-2071-B86E-A26DAB9216DB}"/>
              </a:ext>
            </a:extLst>
          </p:cNvPr>
          <p:cNvSpPr/>
          <p:nvPr/>
        </p:nvSpPr>
        <p:spPr>
          <a:xfrm rot="17587204">
            <a:off x="8664174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0F9D5A8-87BF-F028-20AC-31448A7BBC05}"/>
              </a:ext>
            </a:extLst>
          </p:cNvPr>
          <p:cNvSpPr/>
          <p:nvPr/>
        </p:nvSpPr>
        <p:spPr>
          <a:xfrm rot="17587204">
            <a:off x="8870648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71CB819-C90F-5B1A-9B5A-9F9DD01C7332}"/>
              </a:ext>
            </a:extLst>
          </p:cNvPr>
          <p:cNvSpPr/>
          <p:nvPr/>
        </p:nvSpPr>
        <p:spPr>
          <a:xfrm rot="17587204">
            <a:off x="9077122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EF6234F-6367-8BD9-36F4-35146FF8D114}"/>
              </a:ext>
            </a:extLst>
          </p:cNvPr>
          <p:cNvSpPr/>
          <p:nvPr/>
        </p:nvSpPr>
        <p:spPr>
          <a:xfrm rot="17587204">
            <a:off x="9283596" y="467154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DE57270-FDA1-EFD8-C0C2-F916ECDCE0CF}"/>
              </a:ext>
            </a:extLst>
          </p:cNvPr>
          <p:cNvSpPr/>
          <p:nvPr/>
        </p:nvSpPr>
        <p:spPr>
          <a:xfrm rot="17587204">
            <a:off x="9490070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33E5B08-E39D-57E0-1EEC-D545126B1C43}"/>
              </a:ext>
            </a:extLst>
          </p:cNvPr>
          <p:cNvSpPr/>
          <p:nvPr/>
        </p:nvSpPr>
        <p:spPr>
          <a:xfrm rot="17587204">
            <a:off x="9696544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27F0D6D-235E-085F-F4EE-1DF2BB872E24}"/>
              </a:ext>
            </a:extLst>
          </p:cNvPr>
          <p:cNvSpPr/>
          <p:nvPr/>
        </p:nvSpPr>
        <p:spPr>
          <a:xfrm rot="17587204">
            <a:off x="7838278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5A4C4C5-0254-97A7-9F91-0153BABB9BE1}"/>
              </a:ext>
            </a:extLst>
          </p:cNvPr>
          <p:cNvSpPr/>
          <p:nvPr/>
        </p:nvSpPr>
        <p:spPr>
          <a:xfrm rot="17587204">
            <a:off x="8044752" y="467154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1C16-EB46-5E3A-DEBD-1A8D11CBC0C8}"/>
              </a:ext>
            </a:extLst>
          </p:cNvPr>
          <p:cNvSpPr txBox="1"/>
          <p:nvPr/>
        </p:nvSpPr>
        <p:spPr>
          <a:xfrm>
            <a:off x="6865357" y="2538189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E1BE1-5E91-F0C2-3DED-D971C7F3B662}"/>
              </a:ext>
            </a:extLst>
          </p:cNvPr>
          <p:cNvSpPr txBox="1"/>
          <p:nvPr/>
        </p:nvSpPr>
        <p:spPr>
          <a:xfrm>
            <a:off x="2159280" y="3389678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?</a:t>
            </a:r>
          </a:p>
        </p:txBody>
      </p:sp>
    </p:spTree>
    <p:extLst>
      <p:ext uri="{BB962C8B-B14F-4D97-AF65-F5344CB8AC3E}">
        <p14:creationId xmlns:p14="http://schemas.microsoft.com/office/powerpoint/2010/main" val="68192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[EFSW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>
                    <a:solidFill>
                      <a:srgbClr val="7030A0"/>
                    </a:solidFill>
                  </a:rPr>
                  <a:t>22]</a:t>
                </a:r>
                <a:r>
                  <a:rPr lang="en-US" dirty="0"/>
                  <a:t>: Assume cluster sizes are “balanced”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[NCN23]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optimal cluster with 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points that are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Then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Precision and Recall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085FE-CA8B-5D23-3CC4-C50A2AEB8614}"/>
              </a:ext>
            </a:extLst>
          </p:cNvPr>
          <p:cNvSpPr txBox="1"/>
          <p:nvPr/>
        </p:nvSpPr>
        <p:spPr>
          <a:xfrm>
            <a:off x="3271102" y="5310282"/>
            <a:ext cx="148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F75BF-5D82-D910-2626-55A8C015718A}"/>
              </a:ext>
            </a:extLst>
          </p:cNvPr>
          <p:cNvSpPr txBox="1"/>
          <p:nvPr/>
        </p:nvSpPr>
        <p:spPr>
          <a:xfrm>
            <a:off x="5332429" y="5310282"/>
            <a:ext cx="148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Recall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D85B64-DBC6-892E-EB1D-EA7A5183B8A1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015819" y="4611376"/>
            <a:ext cx="0" cy="698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6AF011-76E7-CDF2-BC9C-D256875CA454}"/>
              </a:ext>
            </a:extLst>
          </p:cNvPr>
          <p:cNvCxnSpPr>
            <a:cxnSpLocks/>
          </p:cNvCxnSpPr>
          <p:nvPr/>
        </p:nvCxnSpPr>
        <p:spPr>
          <a:xfrm flipV="1">
            <a:off x="5780203" y="4611376"/>
            <a:ext cx="0" cy="698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Our approach</a:t>
            </a:r>
            <a:r>
              <a:rPr lang="en-US" dirty="0"/>
              <a:t>: Closed-form solution for best center of a </a:t>
            </a:r>
            <a:r>
              <a:rPr lang="en-US" i="1" dirty="0">
                <a:solidFill>
                  <a:schemeClr val="accent1"/>
                </a:solidFill>
              </a:rPr>
              <a:t>fixed</a:t>
            </a:r>
            <a:r>
              <a:rPr lang="en-US" dirty="0"/>
              <a:t> set of points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05E19-0969-1280-33A4-38AF0D0A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69" y="3004718"/>
            <a:ext cx="2836525" cy="2350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6382F-A19D-F46D-93B3-05A72992ABE7}"/>
                  </a:ext>
                </a:extLst>
              </p:cNvPr>
              <p:cNvSpPr txBox="1"/>
              <p:nvPr/>
            </p:nvSpPr>
            <p:spPr>
              <a:xfrm>
                <a:off x="4453671" y="2825741"/>
                <a:ext cx="7343882" cy="270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6382F-A19D-F46D-93B3-05A72992A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71" y="2825741"/>
                <a:ext cx="7343882" cy="2708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8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Consider each </a:t>
            </a:r>
            <a:r>
              <a:rPr lang="en-US" i="1" dirty="0">
                <a:solidFill>
                  <a:srgbClr val="0070C0"/>
                </a:solidFill>
              </a:rPr>
              <a:t>dimension</a:t>
            </a:r>
            <a:r>
              <a:rPr lang="en-US" dirty="0"/>
              <a:t> separately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58CBE5-3C26-24E1-E79B-65799CB1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59" y="2099482"/>
            <a:ext cx="6454076" cy="47585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CE049C-FBA2-64A8-07DF-A91718CF13D9}"/>
              </a:ext>
            </a:extLst>
          </p:cNvPr>
          <p:cNvSpPr/>
          <p:nvPr/>
        </p:nvSpPr>
        <p:spPr>
          <a:xfrm>
            <a:off x="1935864" y="5118847"/>
            <a:ext cx="7754982" cy="9771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Consider each </a:t>
            </a:r>
            <a:r>
              <a:rPr lang="en-US" i="1" dirty="0">
                <a:solidFill>
                  <a:srgbClr val="00B050"/>
                </a:solidFill>
              </a:rPr>
              <a:t>label</a:t>
            </a:r>
            <a:r>
              <a:rPr lang="en-US" dirty="0"/>
              <a:t> separately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58CBE5-3C26-24E1-E79B-65799CB1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59" y="2099482"/>
            <a:ext cx="6454076" cy="47585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CE049C-FBA2-64A8-07DF-A91718CF13D9}"/>
              </a:ext>
            </a:extLst>
          </p:cNvPr>
          <p:cNvSpPr/>
          <p:nvPr/>
        </p:nvSpPr>
        <p:spPr>
          <a:xfrm>
            <a:off x="1935864" y="5118847"/>
            <a:ext cx="7754982" cy="9771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22CDAF-C2E0-2EBB-E7E6-B56204C1ABDE}"/>
              </a:ext>
            </a:extLst>
          </p:cNvPr>
          <p:cNvSpPr/>
          <p:nvPr/>
        </p:nvSpPr>
        <p:spPr>
          <a:xfrm>
            <a:off x="1935864" y="4182101"/>
            <a:ext cx="7754982" cy="5932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83654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836543" y="488128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3043017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3043017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3249491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3249491" y="342900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3455965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3455965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662439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662439" y="374276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868913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86891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3249491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3249491" y="576402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3455965" y="576402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3455965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3249491" y="557201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3249491" y="537911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3455965" y="5379111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3455965" y="356392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4075387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4281861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2423595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630069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662439" y="59529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868913" y="3541444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662439" y="576004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726727" y="500841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726727" y="481550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726727" y="461816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726727" y="442526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726727" y="423325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726727" y="404034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9520253" y="44526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2A8ADE-645F-328B-A942-EEBF667D1E9A}"/>
              </a:ext>
            </a:extLst>
          </p:cNvPr>
          <p:cNvSpPr/>
          <p:nvPr/>
        </p:nvSpPr>
        <p:spPr>
          <a:xfrm>
            <a:off x="4021313" y="3693844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F13CEE-F27B-F3CB-BEF2-8A0028D3205C}"/>
              </a:ext>
            </a:extLst>
          </p:cNvPr>
          <p:cNvSpPr/>
          <p:nvPr/>
        </p:nvSpPr>
        <p:spPr>
          <a:xfrm>
            <a:off x="3372389" y="3084419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BFD3AC-BE5D-FCCD-E955-9975A13C911D}"/>
              </a:ext>
            </a:extLst>
          </p:cNvPr>
          <p:cNvSpPr/>
          <p:nvPr/>
        </p:nvSpPr>
        <p:spPr>
          <a:xfrm>
            <a:off x="3524789" y="3236819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EEB52C-B867-C2CB-F703-F6A5A200EE34}"/>
              </a:ext>
            </a:extLst>
          </p:cNvPr>
          <p:cNvSpPr/>
          <p:nvPr/>
        </p:nvSpPr>
        <p:spPr>
          <a:xfrm>
            <a:off x="3677189" y="3389219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F3387A-5AA9-56A0-50AB-859414405B46}"/>
              </a:ext>
            </a:extLst>
          </p:cNvPr>
          <p:cNvSpPr/>
          <p:nvPr/>
        </p:nvSpPr>
        <p:spPr>
          <a:xfrm>
            <a:off x="3856394" y="3196766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B9696E-09CC-0CF2-1210-C10CE1E6B9FB}"/>
              </a:ext>
            </a:extLst>
          </p:cNvPr>
          <p:cNvSpPr/>
          <p:nvPr/>
        </p:nvSpPr>
        <p:spPr>
          <a:xfrm>
            <a:off x="4062868" y="299544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36D45B-0E92-D44C-75F2-B486A08CD4AF}"/>
              </a:ext>
            </a:extLst>
          </p:cNvPr>
          <p:cNvSpPr/>
          <p:nvPr/>
        </p:nvSpPr>
        <p:spPr>
          <a:xfrm>
            <a:off x="4215268" y="314784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E635B7-8885-801B-9274-E67BAF436549}"/>
              </a:ext>
            </a:extLst>
          </p:cNvPr>
          <p:cNvSpPr/>
          <p:nvPr/>
        </p:nvSpPr>
        <p:spPr>
          <a:xfrm>
            <a:off x="3871144" y="284322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C08036-120E-4CFE-0B5E-8FD58B752A03}"/>
              </a:ext>
            </a:extLst>
          </p:cNvPr>
          <p:cNvSpPr/>
          <p:nvPr/>
        </p:nvSpPr>
        <p:spPr>
          <a:xfrm>
            <a:off x="2838203" y="5379111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CC1BADA-B690-FF5E-02B0-F5C91697F5F1}"/>
              </a:ext>
            </a:extLst>
          </p:cNvPr>
          <p:cNvSpPr/>
          <p:nvPr/>
        </p:nvSpPr>
        <p:spPr>
          <a:xfrm>
            <a:off x="2838203" y="557201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98D7A8-1E49-1E2E-3FC4-AA51DD9DAE56}"/>
              </a:ext>
            </a:extLst>
          </p:cNvPr>
          <p:cNvSpPr/>
          <p:nvPr/>
        </p:nvSpPr>
        <p:spPr>
          <a:xfrm>
            <a:off x="3044677" y="55680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F9248D-616D-F203-3BA3-A35A451C7264}"/>
              </a:ext>
            </a:extLst>
          </p:cNvPr>
          <p:cNvSpPr/>
          <p:nvPr/>
        </p:nvSpPr>
        <p:spPr>
          <a:xfrm>
            <a:off x="3044677" y="537512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3E43C8-A310-CE0A-2AEB-2563F8806D6A}"/>
              </a:ext>
            </a:extLst>
          </p:cNvPr>
          <p:cNvSpPr/>
          <p:nvPr/>
        </p:nvSpPr>
        <p:spPr>
          <a:xfrm>
            <a:off x="3677189" y="538195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692E504-3EB7-C9C3-E404-6FA064EA9071}"/>
              </a:ext>
            </a:extLst>
          </p:cNvPr>
          <p:cNvSpPr/>
          <p:nvPr/>
        </p:nvSpPr>
        <p:spPr>
          <a:xfrm>
            <a:off x="3883663" y="538195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C5ED469-CC8F-C6B8-BB75-EEBDDBEC1581}"/>
              </a:ext>
            </a:extLst>
          </p:cNvPr>
          <p:cNvSpPr/>
          <p:nvPr/>
        </p:nvSpPr>
        <p:spPr>
          <a:xfrm>
            <a:off x="9336069" y="484044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335ED82-1FD0-DBDB-F07F-CF3AEAC9AC67}"/>
              </a:ext>
            </a:extLst>
          </p:cNvPr>
          <p:cNvSpPr/>
          <p:nvPr/>
        </p:nvSpPr>
        <p:spPr>
          <a:xfrm>
            <a:off x="9336069" y="464753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32908AA-4483-79BA-48AF-C4C36449CFF0}"/>
              </a:ext>
            </a:extLst>
          </p:cNvPr>
          <p:cNvSpPr/>
          <p:nvPr/>
        </p:nvSpPr>
        <p:spPr>
          <a:xfrm>
            <a:off x="9336069" y="445019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A4236-7ADF-1F57-ACCA-842F7DA650FA}"/>
              </a:ext>
            </a:extLst>
          </p:cNvPr>
          <p:cNvSpPr/>
          <p:nvPr/>
        </p:nvSpPr>
        <p:spPr>
          <a:xfrm>
            <a:off x="9520253" y="501977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99BE3C4-4F73-A5F3-64E5-5422FB7884CA}"/>
              </a:ext>
            </a:extLst>
          </p:cNvPr>
          <p:cNvSpPr/>
          <p:nvPr/>
        </p:nvSpPr>
        <p:spPr>
          <a:xfrm>
            <a:off x="9520253" y="482777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85036A1-38EB-F35B-D90B-ED95538B91D3}"/>
              </a:ext>
            </a:extLst>
          </p:cNvPr>
          <p:cNvSpPr/>
          <p:nvPr/>
        </p:nvSpPr>
        <p:spPr>
          <a:xfrm>
            <a:off x="9520253" y="463486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C2E9BC7-3351-DF37-B976-3F131E85D58A}"/>
              </a:ext>
            </a:extLst>
          </p:cNvPr>
          <p:cNvSpPr/>
          <p:nvPr/>
        </p:nvSpPr>
        <p:spPr>
          <a:xfrm>
            <a:off x="9336994" y="502335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7C691B5-AFE0-5146-EEE7-E533497E9399}"/>
              </a:ext>
            </a:extLst>
          </p:cNvPr>
          <p:cNvSpPr/>
          <p:nvPr/>
        </p:nvSpPr>
        <p:spPr>
          <a:xfrm>
            <a:off x="2854669" y="2577322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AFC565-E679-0EAC-36EF-633D4BAC6D4D}"/>
              </a:ext>
            </a:extLst>
          </p:cNvPr>
          <p:cNvSpPr/>
          <p:nvPr/>
        </p:nvSpPr>
        <p:spPr>
          <a:xfrm>
            <a:off x="3267617" y="2891087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0F03C75-4AD9-FDA6-CA4C-D73CF035BFF4}"/>
              </a:ext>
            </a:extLst>
          </p:cNvPr>
          <p:cNvSpPr/>
          <p:nvPr/>
        </p:nvSpPr>
        <p:spPr>
          <a:xfrm>
            <a:off x="3061143" y="2712243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05DA9D-C0C1-D4C3-3286-BF0D1199FA5B}"/>
              </a:ext>
            </a:extLst>
          </p:cNvPr>
          <p:cNvSpPr/>
          <p:nvPr/>
        </p:nvSpPr>
        <p:spPr>
          <a:xfrm>
            <a:off x="3474091" y="2689766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64E61DF-4589-546D-0185-75FDFF8E0CCE}"/>
              </a:ext>
            </a:extLst>
          </p:cNvPr>
          <p:cNvSpPr/>
          <p:nvPr/>
        </p:nvSpPr>
        <p:spPr>
          <a:xfrm>
            <a:off x="3626491" y="2842166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8FED60A-7DA2-9564-8B40-F6BFB46318B7}"/>
              </a:ext>
            </a:extLst>
          </p:cNvPr>
          <p:cNvSpPr/>
          <p:nvPr/>
        </p:nvSpPr>
        <p:spPr>
          <a:xfrm>
            <a:off x="2977567" y="223274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C9E3563-FDDE-091B-D9FC-353E1CD8605D}"/>
              </a:ext>
            </a:extLst>
          </p:cNvPr>
          <p:cNvSpPr/>
          <p:nvPr/>
        </p:nvSpPr>
        <p:spPr>
          <a:xfrm>
            <a:off x="3129967" y="238514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0F4CB72-797F-1033-B0F3-8E82BD25BF38}"/>
              </a:ext>
            </a:extLst>
          </p:cNvPr>
          <p:cNvSpPr/>
          <p:nvPr/>
        </p:nvSpPr>
        <p:spPr>
          <a:xfrm>
            <a:off x="3282367" y="253754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4362DB9-BC64-711D-A3AF-DB8F20E06B0E}"/>
              </a:ext>
            </a:extLst>
          </p:cNvPr>
          <p:cNvSpPr/>
          <p:nvPr/>
        </p:nvSpPr>
        <p:spPr>
          <a:xfrm>
            <a:off x="3461572" y="2345088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0457F06-7A1B-3A4E-3586-93F7C52E429C}"/>
              </a:ext>
            </a:extLst>
          </p:cNvPr>
          <p:cNvSpPr/>
          <p:nvPr/>
        </p:nvSpPr>
        <p:spPr>
          <a:xfrm>
            <a:off x="3668046" y="2143767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D8DB35-9403-2098-536D-4EB6035C23EF}"/>
              </a:ext>
            </a:extLst>
          </p:cNvPr>
          <p:cNvSpPr/>
          <p:nvPr/>
        </p:nvSpPr>
        <p:spPr>
          <a:xfrm>
            <a:off x="3820446" y="2296167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36C84F8-3A2A-F13B-CAF5-3CC5CD24E0F4}"/>
              </a:ext>
            </a:extLst>
          </p:cNvPr>
          <p:cNvSpPr/>
          <p:nvPr/>
        </p:nvSpPr>
        <p:spPr>
          <a:xfrm>
            <a:off x="3476322" y="1991542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9E38E1-38DF-2C3F-A73C-D2BF976546EA}"/>
              </a:ext>
            </a:extLst>
          </p:cNvPr>
          <p:cNvSpPr/>
          <p:nvPr/>
        </p:nvSpPr>
        <p:spPr>
          <a:xfrm>
            <a:off x="9521039" y="42603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5056FE8-2665-3AF5-61A8-18B4157CCE37}"/>
              </a:ext>
            </a:extLst>
          </p:cNvPr>
          <p:cNvSpPr/>
          <p:nvPr/>
        </p:nvSpPr>
        <p:spPr>
          <a:xfrm>
            <a:off x="9521039" y="406739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2EB683B-6F40-95BB-0B98-9AF277A1A5A4}"/>
              </a:ext>
            </a:extLst>
          </p:cNvPr>
          <p:cNvSpPr/>
          <p:nvPr/>
        </p:nvSpPr>
        <p:spPr>
          <a:xfrm>
            <a:off x="9521039" y="387005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81221D7-A8E8-6948-13D9-F0354334E5EF}"/>
              </a:ext>
            </a:extLst>
          </p:cNvPr>
          <p:cNvSpPr/>
          <p:nvPr/>
        </p:nvSpPr>
        <p:spPr>
          <a:xfrm>
            <a:off x="9521039" y="367714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75D0CD-563A-B967-F1FC-69B26FE59C2E}"/>
              </a:ext>
            </a:extLst>
          </p:cNvPr>
          <p:cNvSpPr/>
          <p:nvPr/>
        </p:nvSpPr>
        <p:spPr>
          <a:xfrm>
            <a:off x="9314565" y="370448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FC6D85-062A-88B6-8F65-C5239425DB60}"/>
              </a:ext>
            </a:extLst>
          </p:cNvPr>
          <p:cNvSpPr/>
          <p:nvPr/>
        </p:nvSpPr>
        <p:spPr>
          <a:xfrm>
            <a:off x="9130381" y="409232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38775E3-BF38-E7D0-CCF5-372F9A507B2F}"/>
              </a:ext>
            </a:extLst>
          </p:cNvPr>
          <p:cNvSpPr/>
          <p:nvPr/>
        </p:nvSpPr>
        <p:spPr>
          <a:xfrm>
            <a:off x="9130381" y="389942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CE68BA5-E074-6AC4-A51E-CD3ABEE614C4}"/>
              </a:ext>
            </a:extLst>
          </p:cNvPr>
          <p:cNvSpPr/>
          <p:nvPr/>
        </p:nvSpPr>
        <p:spPr>
          <a:xfrm>
            <a:off x="9130381" y="370208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D40C11B-4B9B-48AC-B94E-F60FBEAF8BBE}"/>
              </a:ext>
            </a:extLst>
          </p:cNvPr>
          <p:cNvSpPr/>
          <p:nvPr/>
        </p:nvSpPr>
        <p:spPr>
          <a:xfrm>
            <a:off x="9314565" y="427166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B9112D2-4FD2-63F6-BEAB-D1C3E621EAEC}"/>
              </a:ext>
            </a:extLst>
          </p:cNvPr>
          <p:cNvSpPr/>
          <p:nvPr/>
        </p:nvSpPr>
        <p:spPr>
          <a:xfrm>
            <a:off x="9314565" y="40796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FE7E2CF-2992-E47A-B490-0D12D2A20F04}"/>
              </a:ext>
            </a:extLst>
          </p:cNvPr>
          <p:cNvSpPr/>
          <p:nvPr/>
        </p:nvSpPr>
        <p:spPr>
          <a:xfrm>
            <a:off x="9314565" y="388675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124EC03-CF56-A485-284D-6A5B1FAAC342}"/>
              </a:ext>
            </a:extLst>
          </p:cNvPr>
          <p:cNvSpPr/>
          <p:nvPr/>
        </p:nvSpPr>
        <p:spPr>
          <a:xfrm>
            <a:off x="9131306" y="427523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2C27DDA-1603-A715-AC13-8AC7FD5814F7}"/>
              </a:ext>
            </a:extLst>
          </p:cNvPr>
          <p:cNvSpPr/>
          <p:nvPr/>
        </p:nvSpPr>
        <p:spPr>
          <a:xfrm>
            <a:off x="9142950" y="505155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02FEE0-CAE1-3178-B504-16858D336144}"/>
              </a:ext>
            </a:extLst>
          </p:cNvPr>
          <p:cNvSpPr/>
          <p:nvPr/>
        </p:nvSpPr>
        <p:spPr>
          <a:xfrm>
            <a:off x="9142950" y="485865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F7F7786-72F7-15C5-FA50-4B6DFCE1FAB6}"/>
              </a:ext>
            </a:extLst>
          </p:cNvPr>
          <p:cNvSpPr/>
          <p:nvPr/>
        </p:nvSpPr>
        <p:spPr>
          <a:xfrm>
            <a:off x="9142950" y="466131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EA09788-5500-9158-F497-994C80BB0CD7}"/>
              </a:ext>
            </a:extLst>
          </p:cNvPr>
          <p:cNvSpPr/>
          <p:nvPr/>
        </p:nvSpPr>
        <p:spPr>
          <a:xfrm>
            <a:off x="9142950" y="446840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C975756-A0C3-4DC3-387E-E1F3D42AB796}"/>
              </a:ext>
            </a:extLst>
          </p:cNvPr>
          <p:cNvSpPr/>
          <p:nvPr/>
        </p:nvSpPr>
        <p:spPr>
          <a:xfrm>
            <a:off x="8936476" y="449574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E0134E0-38C9-BCF1-33B5-5EB26B009A79}"/>
              </a:ext>
            </a:extLst>
          </p:cNvPr>
          <p:cNvSpPr/>
          <p:nvPr/>
        </p:nvSpPr>
        <p:spPr>
          <a:xfrm>
            <a:off x="8752292" y="488358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8AF7862-DFDC-3257-5971-37AD21972ED9}"/>
              </a:ext>
            </a:extLst>
          </p:cNvPr>
          <p:cNvSpPr/>
          <p:nvPr/>
        </p:nvSpPr>
        <p:spPr>
          <a:xfrm>
            <a:off x="8752292" y="469067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16A66A8-50E0-E965-6DAD-22FC6178F723}"/>
              </a:ext>
            </a:extLst>
          </p:cNvPr>
          <p:cNvSpPr/>
          <p:nvPr/>
        </p:nvSpPr>
        <p:spPr>
          <a:xfrm>
            <a:off x="8752292" y="449333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07D3A38-40AB-D725-B14B-8E8A0EAB5219}"/>
              </a:ext>
            </a:extLst>
          </p:cNvPr>
          <p:cNvSpPr/>
          <p:nvPr/>
        </p:nvSpPr>
        <p:spPr>
          <a:xfrm>
            <a:off x="8936476" y="506292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C75FC29-A064-A08E-D5C6-8E6A71CDE0AE}"/>
              </a:ext>
            </a:extLst>
          </p:cNvPr>
          <p:cNvSpPr/>
          <p:nvPr/>
        </p:nvSpPr>
        <p:spPr>
          <a:xfrm>
            <a:off x="8936476" y="487091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A7A7743-D056-5E6F-2D74-40D15997C086}"/>
              </a:ext>
            </a:extLst>
          </p:cNvPr>
          <p:cNvSpPr/>
          <p:nvPr/>
        </p:nvSpPr>
        <p:spPr>
          <a:xfrm>
            <a:off x="8936476" y="467800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FFEFB8C-2088-0685-F4C3-5E4A9CCE53CA}"/>
              </a:ext>
            </a:extLst>
          </p:cNvPr>
          <p:cNvSpPr/>
          <p:nvPr/>
        </p:nvSpPr>
        <p:spPr>
          <a:xfrm>
            <a:off x="8753217" y="506649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371F5A04-71E8-F774-42ED-BCE11B03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04DA9-93D3-E619-9F11-3EB5B03B30C5}"/>
              </a:ext>
            </a:extLst>
          </p:cNvPr>
          <p:cNvSpPr txBox="1"/>
          <p:nvPr/>
        </p:nvSpPr>
        <p:spPr>
          <a:xfrm>
            <a:off x="4574515" y="5232392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8DAD9-4FF8-2CF7-7773-2DD5B9E97004}"/>
              </a:ext>
            </a:extLst>
          </p:cNvPr>
          <p:cNvSpPr txBox="1"/>
          <p:nvPr/>
        </p:nvSpPr>
        <p:spPr>
          <a:xfrm>
            <a:off x="4666395" y="2742345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8A1E0-3C49-AE97-015F-A0F096718772}"/>
              </a:ext>
            </a:extLst>
          </p:cNvPr>
          <p:cNvSpPr txBox="1"/>
          <p:nvPr/>
        </p:nvSpPr>
        <p:spPr>
          <a:xfrm>
            <a:off x="9130381" y="5336987"/>
            <a:ext cx="210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Cluster 3</a:t>
            </a:r>
          </a:p>
        </p:txBody>
      </p:sp>
    </p:spTree>
    <p:extLst>
      <p:ext uri="{BB962C8B-B14F-4D97-AF65-F5344CB8AC3E}">
        <p14:creationId xmlns:p14="http://schemas.microsoft.com/office/powerpoint/2010/main" val="71800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Consider the points with label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83654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836543" y="488128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3043017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3043017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3249491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3249491" y="342900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3455965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3455965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662439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662439" y="374276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868913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86891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3249491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3249491" y="576402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3455965" y="576402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3455965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3249491" y="557201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3249491" y="537911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3455965" y="5379111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3455965" y="356392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4075387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4281861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2423595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630069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662439" y="59529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868913" y="3541444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662439" y="576004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726727" y="500841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726727" y="481550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726727" y="461816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726727" y="442526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726727" y="423325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726727" y="404034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9520253" y="44526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Consider the points with label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Consider each dimension separately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238575" y="5204735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460025" y="513895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460025" y="507560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666499" y="507560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666499" y="513895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872973" y="513895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872973" y="507560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3079447" y="507560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3079447" y="513895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285921" y="513895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285921" y="5075609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492395" y="507560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492395" y="5138956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499" y="520298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735324" y="513109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941798" y="51310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2973" y="520298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872973" y="526302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872973" y="500915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3079447" y="50091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3079447" y="526302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698869" y="513895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905343" y="513895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2047077" y="513895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253551" y="513895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447" y="519899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5921" y="519899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148272" y="512711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375443" y="513895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393372" y="507215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387279" y="523369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375443" y="529035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385619" y="534415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296014" y="532843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9167471" y="513895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0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Consider the histogram of points with label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Consider the histogram of points with label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Is it true that “pruning” away the outliers removes all incorrect points?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F0C075-3C05-3FA3-68A1-A2DF04334D89}"/>
              </a:ext>
            </a:extLst>
          </p:cNvPr>
          <p:cNvCxnSpPr>
            <a:cxnSpLocks/>
          </p:cNvCxnSpPr>
          <p:nvPr/>
        </p:nvCxnSpPr>
        <p:spPr>
          <a:xfrm flipH="1">
            <a:off x="8172921" y="3876761"/>
            <a:ext cx="1983840" cy="2341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EDF662B-2E4D-49F6-19F0-E5D38E92742F}"/>
              </a:ext>
            </a:extLst>
          </p:cNvPr>
          <p:cNvSpPr/>
          <p:nvPr/>
        </p:nvSpPr>
        <p:spPr>
          <a:xfrm>
            <a:off x="1389529" y="3429000"/>
            <a:ext cx="3173506" cy="2918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73625A-1C77-4E43-38B4-D7481B899918}"/>
              </a:ext>
            </a:extLst>
          </p:cNvPr>
          <p:cNvCxnSpPr>
            <a:cxnSpLocks/>
          </p:cNvCxnSpPr>
          <p:nvPr/>
        </p:nvCxnSpPr>
        <p:spPr>
          <a:xfrm>
            <a:off x="8160797" y="3673275"/>
            <a:ext cx="2274121" cy="2469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5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Is it true that “pruning” away the outliers removes all incorrect points? </a:t>
            </a:r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F0C075-3C05-3FA3-68A1-A2DF04334D89}"/>
              </a:ext>
            </a:extLst>
          </p:cNvPr>
          <p:cNvCxnSpPr>
            <a:cxnSpLocks/>
          </p:cNvCxnSpPr>
          <p:nvPr/>
        </p:nvCxnSpPr>
        <p:spPr>
          <a:xfrm flipH="1">
            <a:off x="8172921" y="3876761"/>
            <a:ext cx="1983840" cy="2341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EDF662B-2E4D-49F6-19F0-E5D38E92742F}"/>
              </a:ext>
            </a:extLst>
          </p:cNvPr>
          <p:cNvSpPr/>
          <p:nvPr/>
        </p:nvSpPr>
        <p:spPr>
          <a:xfrm>
            <a:off x="1389529" y="3429000"/>
            <a:ext cx="3173506" cy="2918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73625A-1C77-4E43-38B4-D7481B899918}"/>
              </a:ext>
            </a:extLst>
          </p:cNvPr>
          <p:cNvCxnSpPr>
            <a:cxnSpLocks/>
          </p:cNvCxnSpPr>
          <p:nvPr/>
        </p:nvCxnSpPr>
        <p:spPr>
          <a:xfrm>
            <a:off x="8160797" y="3673275"/>
            <a:ext cx="2274121" cy="2469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5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Consider the points with label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35648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356483" y="488128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562957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562957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769431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769431" y="3429000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975905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975905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182379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182379" y="3742765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388853" y="488128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388853" y="507419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769431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769431" y="576402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975905" y="576402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975905" y="595693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769431" y="557201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769431" y="537911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975905" y="5379111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975905" y="3563921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595327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801801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943535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150009" y="5074194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182379" y="595294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388853" y="3541444"/>
            <a:ext cx="137650" cy="13155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182379" y="576004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246667" y="500841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246667" y="481550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246667" y="461816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246667" y="442526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246667" y="423325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246667" y="404034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9040193" y="44526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Consider each label and each dimension separately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Our approach</a:t>
            </a:r>
            <a:r>
              <a:rPr lang="en-US" dirty="0"/>
              <a:t>: Use ideas from robust mean estimation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E571A9-0D79-1A5A-EDAB-389A49483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" y="3678289"/>
            <a:ext cx="4393664" cy="2716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CD33D-2F47-6638-ABD8-EC274CEA9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193" y="3678289"/>
            <a:ext cx="2533170" cy="2376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3A6E6-4EBD-B795-7D45-FE1A0C625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494" y="3777890"/>
            <a:ext cx="1636132" cy="2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“far”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0E8DA-1E14-BBD6-2E36-C48DCC12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" y="1806475"/>
            <a:ext cx="3220039" cy="4740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EB6FC-F2B4-6C30-18AC-34408660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55" y="1972431"/>
            <a:ext cx="8553450" cy="427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5D456-45F5-D129-DBDD-B9631F43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90" y="127218"/>
            <a:ext cx="9553420" cy="16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2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“far”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detect handle this case by “pruning” the distribution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3A28FE9-4274-D0B8-ED24-2413F2C17A31}"/>
              </a:ext>
            </a:extLst>
          </p:cNvPr>
          <p:cNvSpPr/>
          <p:nvPr/>
        </p:nvSpPr>
        <p:spPr>
          <a:xfrm rot="16200000">
            <a:off x="2529136" y="4693330"/>
            <a:ext cx="619422" cy="19959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“close”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2826342" y="3003535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42" y="3003535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3699155" y="479537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3699155" y="460246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3699155" y="440512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3699155" y="421221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3699155" y="402020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3699155" y="38273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3492681" y="479537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7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“close”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cannot heavily affect the empirical mean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2826342" y="3003535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42" y="3003535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3699155" y="4795371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3699155" y="460246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3699155" y="4405124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3699155" y="421221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3699155" y="4020209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3699155" y="3827302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3492681" y="479537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B927236-380B-1C71-60C0-3CEDF674739A}"/>
              </a:ext>
            </a:extLst>
          </p:cNvPr>
          <p:cNvSpPr/>
          <p:nvPr/>
        </p:nvSpPr>
        <p:spPr>
          <a:xfrm rot="16200000">
            <a:off x="2529136" y="4693330"/>
            <a:ext cx="619422" cy="19959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Find the mean of the shortest interval that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fraction of the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Algorithmic Intuition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CE8B982-C062-9513-B68B-FCB51965CBDC}"/>
              </a:ext>
            </a:extLst>
          </p:cNvPr>
          <p:cNvSpPr/>
          <p:nvPr/>
        </p:nvSpPr>
        <p:spPr>
          <a:xfrm rot="16200000">
            <a:off x="2529136" y="4693330"/>
            <a:ext cx="619422" cy="19959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Find the mean of the shortest interval that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fraction of the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5B3A0-2B63-8D2D-209D-A793DC640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18" y="2492189"/>
            <a:ext cx="5785046" cy="42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8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Robust mean estimation gives additive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error to the </a:t>
                </a:r>
                <a:r>
                  <a:rPr lang="en-US" i="1" dirty="0">
                    <a:solidFill>
                      <a:srgbClr val="00B050"/>
                    </a:solidFill>
                  </a:rPr>
                  <a:t>location</a:t>
                </a:r>
                <a:r>
                  <a:rPr lang="en-US" dirty="0"/>
                  <a:t> of the mean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does this affect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clustering cost?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Analysis Overview</a:t>
            </a:r>
          </a:p>
        </p:txBody>
      </p:sp>
    </p:spTree>
    <p:extLst>
      <p:ext uri="{BB962C8B-B14F-4D97-AF65-F5344CB8AC3E}">
        <p14:creationId xmlns:p14="http://schemas.microsoft.com/office/powerpoint/2010/main" val="2065650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Analysis</a:t>
                </a:r>
                <a:r>
                  <a:rPr lang="en-US" dirty="0"/>
                  <a:t>: Robust mean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-approximation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-means clustering cost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Recall</a:t>
                </a:r>
                <a:r>
                  <a:rPr lang="en-US" dirty="0"/>
                  <a:t>: Consider each label and each dimension separately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Analysis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/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8FD82-8FD0-7B04-E317-12CCABF8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21" y="3216624"/>
                <a:ext cx="1985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/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4234E-C08A-6398-F794-73D4E227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08" y="3124291"/>
                <a:ext cx="198515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0660A-69D6-1452-1832-D98202999FD0}"/>
              </a:ext>
            </a:extLst>
          </p:cNvPr>
          <p:cNvCxnSpPr/>
          <p:nvPr/>
        </p:nvCxnSpPr>
        <p:spPr>
          <a:xfrm>
            <a:off x="1032387" y="5240594"/>
            <a:ext cx="949796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5B39B1-5D6B-961D-DB7B-BCDBA59EE4C3}"/>
              </a:ext>
            </a:extLst>
          </p:cNvPr>
          <p:cNvSpPr/>
          <p:nvPr/>
        </p:nvSpPr>
        <p:spPr>
          <a:xfrm>
            <a:off x="225383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B5F66B-1A8D-0117-E0D2-5AC07C3CBF73}"/>
              </a:ext>
            </a:extLst>
          </p:cNvPr>
          <p:cNvSpPr/>
          <p:nvPr/>
        </p:nvSpPr>
        <p:spPr>
          <a:xfrm>
            <a:off x="2253837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05E4B8-D91D-91A6-EA7C-4F42BE935F55}"/>
              </a:ext>
            </a:extLst>
          </p:cNvPr>
          <p:cNvSpPr/>
          <p:nvPr/>
        </p:nvSpPr>
        <p:spPr>
          <a:xfrm>
            <a:off x="2460311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024A3F-5AFF-DCEE-7CD5-0D902BF0BAA6}"/>
              </a:ext>
            </a:extLst>
          </p:cNvPr>
          <p:cNvSpPr/>
          <p:nvPr/>
        </p:nvSpPr>
        <p:spPr>
          <a:xfrm>
            <a:off x="2460311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8E092-6CE9-7299-C2E1-000AF8A672D3}"/>
              </a:ext>
            </a:extLst>
          </p:cNvPr>
          <p:cNvSpPr/>
          <p:nvPr/>
        </p:nvSpPr>
        <p:spPr>
          <a:xfrm>
            <a:off x="2666785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2A644F-8536-F066-DBC7-91891D2CED09}"/>
              </a:ext>
            </a:extLst>
          </p:cNvPr>
          <p:cNvSpPr/>
          <p:nvPr/>
        </p:nvSpPr>
        <p:spPr>
          <a:xfrm>
            <a:off x="2666785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FDC33-5A40-604F-7533-0E2D20D9E026}"/>
              </a:ext>
            </a:extLst>
          </p:cNvPr>
          <p:cNvSpPr/>
          <p:nvPr/>
        </p:nvSpPr>
        <p:spPr>
          <a:xfrm>
            <a:off x="2873259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190C1-BB9D-B2EC-2341-DF0AD504CDBF}"/>
              </a:ext>
            </a:extLst>
          </p:cNvPr>
          <p:cNvSpPr/>
          <p:nvPr/>
        </p:nvSpPr>
        <p:spPr>
          <a:xfrm>
            <a:off x="2873259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AF2FAE-21C7-0310-38FC-48956452FA9E}"/>
              </a:ext>
            </a:extLst>
          </p:cNvPr>
          <p:cNvSpPr/>
          <p:nvPr/>
        </p:nvSpPr>
        <p:spPr>
          <a:xfrm>
            <a:off x="3079733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08E533-C938-D1F2-476E-0868E9F222F2}"/>
              </a:ext>
            </a:extLst>
          </p:cNvPr>
          <p:cNvSpPr/>
          <p:nvPr/>
        </p:nvSpPr>
        <p:spPr>
          <a:xfrm>
            <a:off x="3079733" y="478900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AC1444-F686-6735-B640-24AF8EC4839C}"/>
              </a:ext>
            </a:extLst>
          </p:cNvPr>
          <p:cNvSpPr/>
          <p:nvPr/>
        </p:nvSpPr>
        <p:spPr>
          <a:xfrm>
            <a:off x="3286207" y="4788999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C82F0-D292-994B-40F4-BDD7267D62DD}"/>
              </a:ext>
            </a:extLst>
          </p:cNvPr>
          <p:cNvSpPr/>
          <p:nvPr/>
        </p:nvSpPr>
        <p:spPr>
          <a:xfrm>
            <a:off x="3286207" y="498190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CB48B-DDCE-86CA-6D4F-40B40AFF8F45}"/>
              </a:ext>
            </a:extLst>
          </p:cNvPr>
          <p:cNvSpPr/>
          <p:nvPr/>
        </p:nvSpPr>
        <p:spPr>
          <a:xfrm>
            <a:off x="2666785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E3CA9-7AE4-B1F8-F938-52E7C51C10E5}"/>
              </a:ext>
            </a:extLst>
          </p:cNvPr>
          <p:cNvSpPr/>
          <p:nvPr/>
        </p:nvSpPr>
        <p:spPr>
          <a:xfrm>
            <a:off x="2666785" y="4398753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276065-89D6-0818-B81B-9650191DA5E4}"/>
              </a:ext>
            </a:extLst>
          </p:cNvPr>
          <p:cNvSpPr/>
          <p:nvPr/>
        </p:nvSpPr>
        <p:spPr>
          <a:xfrm>
            <a:off x="2873259" y="4398752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D029702-05BB-E1CE-2362-E32CAB8BED4B}"/>
              </a:ext>
            </a:extLst>
          </p:cNvPr>
          <p:cNvSpPr/>
          <p:nvPr/>
        </p:nvSpPr>
        <p:spPr>
          <a:xfrm>
            <a:off x="2873259" y="4591660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98DE26-74B8-7055-8B47-B7491C6C111D}"/>
              </a:ext>
            </a:extLst>
          </p:cNvPr>
          <p:cNvSpPr/>
          <p:nvPr/>
        </p:nvSpPr>
        <p:spPr>
          <a:xfrm>
            <a:off x="2666785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C55F50-022B-E8B5-757E-8E1F98547023}"/>
              </a:ext>
            </a:extLst>
          </p:cNvPr>
          <p:cNvSpPr/>
          <p:nvPr/>
        </p:nvSpPr>
        <p:spPr>
          <a:xfrm>
            <a:off x="2666785" y="401383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211D6E-11D6-7610-BFBD-D8BCCEA36F85}"/>
              </a:ext>
            </a:extLst>
          </p:cNvPr>
          <p:cNvSpPr/>
          <p:nvPr/>
        </p:nvSpPr>
        <p:spPr>
          <a:xfrm>
            <a:off x="2873259" y="4013837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17B0A6-8814-8F6C-BB15-892D5BA64755}"/>
              </a:ext>
            </a:extLst>
          </p:cNvPr>
          <p:cNvSpPr/>
          <p:nvPr/>
        </p:nvSpPr>
        <p:spPr>
          <a:xfrm>
            <a:off x="2873259" y="420674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D6DCF4-8EC7-2ADA-3E8D-7841DA317620}"/>
              </a:ext>
            </a:extLst>
          </p:cNvPr>
          <p:cNvSpPr/>
          <p:nvPr/>
        </p:nvSpPr>
        <p:spPr>
          <a:xfrm>
            <a:off x="3492681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22D7E-8219-A5B3-E54E-C4AAEA75FA4C}"/>
              </a:ext>
            </a:extLst>
          </p:cNvPr>
          <p:cNvSpPr/>
          <p:nvPr/>
        </p:nvSpPr>
        <p:spPr>
          <a:xfrm>
            <a:off x="3699155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BB321E-DF71-4A98-1A43-B999D32776EB}"/>
              </a:ext>
            </a:extLst>
          </p:cNvPr>
          <p:cNvSpPr/>
          <p:nvPr/>
        </p:nvSpPr>
        <p:spPr>
          <a:xfrm>
            <a:off x="1840889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310C07-ECBA-AFB3-D71B-2913C213ABA1}"/>
              </a:ext>
            </a:extLst>
          </p:cNvPr>
          <p:cNvSpPr/>
          <p:nvPr/>
        </p:nvSpPr>
        <p:spPr>
          <a:xfrm>
            <a:off x="2047363" y="4981906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CB2E43-B7F0-5CE2-20B3-DF980C6CC44C}"/>
              </a:ext>
            </a:extLst>
          </p:cNvPr>
          <p:cNvSpPr/>
          <p:nvPr/>
        </p:nvSpPr>
        <p:spPr>
          <a:xfrm>
            <a:off x="3079733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BC45DF-CA9A-2BD7-8C09-69A771F59E10}"/>
              </a:ext>
            </a:extLst>
          </p:cNvPr>
          <p:cNvSpPr/>
          <p:nvPr/>
        </p:nvSpPr>
        <p:spPr>
          <a:xfrm>
            <a:off x="3286207" y="4587675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2C3FAA-95D8-4C42-1054-A80B7ADC8EE9}"/>
              </a:ext>
            </a:extLst>
          </p:cNvPr>
          <p:cNvSpPr/>
          <p:nvPr/>
        </p:nvSpPr>
        <p:spPr>
          <a:xfrm>
            <a:off x="3079733" y="4394768"/>
            <a:ext cx="137650" cy="13155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37035C-B50D-7D0B-BE85-6E8724045D55}"/>
              </a:ext>
            </a:extLst>
          </p:cNvPr>
          <p:cNvSpPr/>
          <p:nvPr/>
        </p:nvSpPr>
        <p:spPr>
          <a:xfrm>
            <a:off x="9144021" y="4916127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A6F4A2-54FB-5B62-9983-506166279205}"/>
              </a:ext>
            </a:extLst>
          </p:cNvPr>
          <p:cNvSpPr/>
          <p:nvPr/>
        </p:nvSpPr>
        <p:spPr>
          <a:xfrm>
            <a:off x="9144021" y="472322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B49042-25CA-A94A-7B5D-5CEA3689FEBC}"/>
              </a:ext>
            </a:extLst>
          </p:cNvPr>
          <p:cNvSpPr/>
          <p:nvPr/>
        </p:nvSpPr>
        <p:spPr>
          <a:xfrm>
            <a:off x="9144021" y="4525880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BF1F4D-BC44-1158-53CA-A065E23C4680}"/>
              </a:ext>
            </a:extLst>
          </p:cNvPr>
          <p:cNvSpPr/>
          <p:nvPr/>
        </p:nvSpPr>
        <p:spPr>
          <a:xfrm>
            <a:off x="9144021" y="4332973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ED5C66-3A92-DEC7-8004-2CE1C5531937}"/>
              </a:ext>
            </a:extLst>
          </p:cNvPr>
          <p:cNvSpPr/>
          <p:nvPr/>
        </p:nvSpPr>
        <p:spPr>
          <a:xfrm>
            <a:off x="9144021" y="4140965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9DE529-7A69-A5A5-BCF7-2EDD80FA2D32}"/>
              </a:ext>
            </a:extLst>
          </p:cNvPr>
          <p:cNvSpPr/>
          <p:nvPr/>
        </p:nvSpPr>
        <p:spPr>
          <a:xfrm>
            <a:off x="9144021" y="3948058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584C4CD-0DBB-332A-31E9-003381912A32}"/>
              </a:ext>
            </a:extLst>
          </p:cNvPr>
          <p:cNvSpPr/>
          <p:nvPr/>
        </p:nvSpPr>
        <p:spPr>
          <a:xfrm>
            <a:off x="8937547" y="4916126"/>
            <a:ext cx="137650" cy="13155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CE8B982-C062-9513-B68B-FCB51965CBDC}"/>
              </a:ext>
            </a:extLst>
          </p:cNvPr>
          <p:cNvSpPr/>
          <p:nvPr/>
        </p:nvSpPr>
        <p:spPr>
          <a:xfrm rot="16200000">
            <a:off x="2529136" y="4693330"/>
            <a:ext cx="619422" cy="19959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Analysis</a:t>
                </a:r>
                <a:r>
                  <a:rPr lang="en-US" dirty="0"/>
                  <a:t>: Robust mean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-approximation to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clustering cost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Lemma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be sets of real numbers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be the means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[InabaKatohlImai94]</a:t>
                </a:r>
                <a:r>
                  <a:rPr lang="en-US" dirty="0"/>
                  <a:t>: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Analysis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7F29E0-8B52-BCED-A736-F8F06B9546D5}"/>
                  </a:ext>
                </a:extLst>
              </p:cNvPr>
              <p:cNvSpPr txBox="1"/>
              <p:nvPr/>
            </p:nvSpPr>
            <p:spPr>
              <a:xfrm>
                <a:off x="2931459" y="3887827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7F29E0-8B52-BCED-A736-F8F06B95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59" y="3887827"/>
                <a:ext cx="6096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7400E-2187-F18D-00CF-E612B3E69532}"/>
                  </a:ext>
                </a:extLst>
              </p:cNvPr>
              <p:cNvSpPr txBox="1"/>
              <p:nvPr/>
            </p:nvSpPr>
            <p:spPr>
              <a:xfrm>
                <a:off x="1846729" y="5655195"/>
                <a:ext cx="8265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7400E-2187-F18D-00CF-E612B3E69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29" y="5655195"/>
                <a:ext cx="8265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29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96739-9B80-E22F-C5DB-C98DAD3E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4" y="1308847"/>
            <a:ext cx="5785046" cy="4240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B4E78-47EC-C9A8-045B-DBE272B1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41"/>
            <a:ext cx="6454076" cy="47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Case Study</a:t>
            </a:r>
            <a:r>
              <a:rPr lang="en-US" dirty="0"/>
              <a:t>: Spectral clustering on graphs varying over time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Dataset</a:t>
            </a:r>
            <a:r>
              <a:rPr lang="en-US" dirty="0"/>
              <a:t>: Internet router graph varying over the course of a year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Methodology</a:t>
            </a:r>
            <a:r>
              <a:rPr lang="en-US" dirty="0"/>
              <a:t>: Compare to standard benchmarks while using various natural predictors, i.e., noisily perturb true labels and compare to baselines as function of error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425267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For a certain task </a:t>
            </a:r>
            <a:r>
              <a:rPr lang="en-US"/>
              <a:t>and input</a:t>
            </a:r>
            <a:r>
              <a:rPr lang="en-US" dirty="0"/>
              <a:t>, algorithm is given advice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Advice could be “good”, advice could be “bad”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Goal</a:t>
            </a:r>
            <a:r>
              <a:rPr lang="en-US" dirty="0"/>
              <a:t>: “Good” performance if the advice is good, “normal” performance if the advice is bad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Learning-Augmented Algorithms</a:t>
            </a:r>
          </a:p>
        </p:txBody>
      </p:sp>
    </p:spTree>
    <p:extLst>
      <p:ext uri="{BB962C8B-B14F-4D97-AF65-F5344CB8AC3E}">
        <p14:creationId xmlns:p14="http://schemas.microsoft.com/office/powerpoint/2010/main" val="714669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9C3B4C-BAAC-1E5D-0880-7348F3534A3C}"/>
                  </a:ext>
                </a:extLst>
              </p:cNvPr>
              <p:cNvSpPr txBox="1"/>
              <p:nvPr/>
            </p:nvSpPr>
            <p:spPr>
              <a:xfrm>
                <a:off x="224266" y="5680956"/>
                <a:ext cx="1174346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Conclusion</a:t>
                </a:r>
                <a:r>
                  <a:rPr lang="en-US" sz="2800" dirty="0"/>
                  <a:t>: Our algorithm (using predictor) outperforms benchmarks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-means ++ for low error while staying competitive with high corruptions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9C3B4C-BAAC-1E5D-0880-7348F353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6" y="5680956"/>
                <a:ext cx="11743467" cy="954107"/>
              </a:xfrm>
              <a:prstGeom prst="rect">
                <a:avLst/>
              </a:prstGeom>
              <a:blipFill>
                <a:blip r:embed="rId3"/>
                <a:stretch>
                  <a:fillRect l="-1090" t="-6410" r="-77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A3A6EDB-E510-7A58-3F18-F5DB70B58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153" y="565081"/>
            <a:ext cx="7334250" cy="5191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33B941-B78A-35AB-143E-3D08F81380F2}"/>
                  </a:ext>
                </a:extLst>
              </p:cNvPr>
              <p:cNvSpPr txBox="1"/>
              <p:nvPr/>
            </p:nvSpPr>
            <p:spPr>
              <a:xfrm>
                <a:off x="1496045" y="103416"/>
                <a:ext cx="91999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00B050"/>
                    </a:solidFill>
                  </a:rPr>
                  <a:t>Dataset</a:t>
                </a:r>
                <a:r>
                  <a:rPr lang="en-US" sz="2400" dirty="0"/>
                  <a:t>: Internet router graph varying over the course of a year,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33B941-B78A-35AB-143E-3D08F813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045" y="103416"/>
                <a:ext cx="9199907" cy="461665"/>
              </a:xfrm>
              <a:prstGeom prst="rect">
                <a:avLst/>
              </a:prstGeom>
              <a:blipFill>
                <a:blip r:embed="rId5"/>
                <a:stretch>
                  <a:fillRect l="-9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404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NP-hard</a:t>
                </a:r>
                <a:r>
                  <a:rPr lang="en-US" dirty="0"/>
                  <a:t> to even approximate within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1.07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[Cohen-AddadC.S.20, LeeSchmidtWright17]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Main result </a:t>
                </a:r>
                <a:r>
                  <a:rPr lang="en-US" dirty="0">
                    <a:solidFill>
                      <a:srgbClr val="7030A0"/>
                    </a:solidFill>
                  </a:rPr>
                  <a:t>[EFSW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>
                    <a:solidFill>
                      <a:srgbClr val="7030A0"/>
                    </a:solidFill>
                  </a:rPr>
                  <a:t>22]</a:t>
                </a:r>
                <a:r>
                  <a:rPr lang="en-US" dirty="0"/>
                  <a:t>: Algorithm that outputs a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clustering in nearly linear time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Handles clustering with </a:t>
                </a:r>
                <a:r>
                  <a:rPr lang="en-US" i="1" dirty="0">
                    <a:solidFill>
                      <a:srgbClr val="00B050"/>
                    </a:solidFill>
                  </a:rPr>
                  <a:t>outliers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 enough to blindly follow predictions!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Our approach</a:t>
                </a:r>
                <a:r>
                  <a:rPr lang="en-US" dirty="0"/>
                  <a:t>: Use ideas from robust mean estimation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1092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Related work</a:t>
                </a:r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Semi-supervised active clustering (SSAC) framework: Same cluster queries, </a:t>
                </a:r>
                <a:r>
                  <a:rPr lang="en-US" dirty="0">
                    <a:solidFill>
                      <a:srgbClr val="7030A0"/>
                    </a:solidFill>
                  </a:rPr>
                  <a:t>[AKB16]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[KG17]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[MS17]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[GHS18]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[ABJK18]</a:t>
                </a:r>
                <a:r>
                  <a:rPr lang="en-US" dirty="0"/>
                  <a:t>, …, correlation clustering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Future directions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Other predictors (multiple labels per point), relationship with robust statistics, minimizing the number of queries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Algorithms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-clustering,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fun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Algorithms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-metrics,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func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3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…and Beyond!</a:t>
            </a:r>
          </a:p>
        </p:txBody>
      </p:sp>
    </p:spTree>
    <p:extLst>
      <p:ext uri="{BB962C8B-B14F-4D97-AF65-F5344CB8AC3E}">
        <p14:creationId xmlns:p14="http://schemas.microsoft.com/office/powerpoint/2010/main" val="199927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94775-D4F7-4290-7B3D-85E86CFF7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2" y="357628"/>
            <a:ext cx="8999063" cy="6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data structures</a:t>
            </a:r>
            <a:r>
              <a:rPr lang="en-US" dirty="0"/>
              <a:t>: Bloom filters with lower false positive rates </a:t>
            </a:r>
            <a:r>
              <a:rPr lang="en-US" dirty="0">
                <a:solidFill>
                  <a:srgbClr val="7030A0"/>
                </a:solidFill>
              </a:rPr>
              <a:t>[Mitzenmacher18]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space-accuracy tradeoff for streaming algorithms</a:t>
            </a:r>
            <a:r>
              <a:rPr lang="en-US" dirty="0"/>
              <a:t>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Frequency estimation, e.g., </a:t>
            </a:r>
            <a:r>
              <a:rPr lang="en-US" dirty="0" err="1"/>
              <a:t>CountMin</a:t>
            </a:r>
            <a:r>
              <a:rPr lang="en-US" dirty="0"/>
              <a:t>, </a:t>
            </a:r>
            <a:r>
              <a:rPr lang="en-US" dirty="0" err="1"/>
              <a:t>CountSketch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[HsuIndykKatabiVakilian19]</a:t>
            </a:r>
            <a:r>
              <a:rPr lang="en-US" dirty="0"/>
              <a:t>, moment estimation, distinct elements </a:t>
            </a:r>
            <a:r>
              <a:rPr lang="en-US" dirty="0">
                <a:solidFill>
                  <a:srgbClr val="7030A0"/>
                </a:solidFill>
              </a:rPr>
              <a:t>[JiangLinRuanWoodruff20], </a:t>
            </a:r>
            <a:r>
              <a:rPr lang="en-US" dirty="0"/>
              <a:t>triangle counting</a:t>
            </a:r>
            <a:r>
              <a:rPr lang="en-US" dirty="0">
                <a:solidFill>
                  <a:srgbClr val="7030A0"/>
                </a:solidFill>
              </a:rPr>
              <a:t> [ChenEdenIndykLinNarayananRubinfeldSilwalWagnerWoodruffZhang22]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size-accuracy tradeoff for sketching</a:t>
            </a:r>
            <a:r>
              <a:rPr lang="en-US" dirty="0"/>
              <a:t>: Low-rank approximation </a:t>
            </a:r>
            <a:r>
              <a:rPr lang="en-US" dirty="0">
                <a:solidFill>
                  <a:srgbClr val="7030A0"/>
                </a:solidFill>
              </a:rPr>
              <a:t>[IndykVakilianYuan19]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Learning-Augmented Algorithms</a:t>
            </a:r>
          </a:p>
        </p:txBody>
      </p:sp>
    </p:spTree>
    <p:extLst>
      <p:ext uri="{BB962C8B-B14F-4D97-AF65-F5344CB8AC3E}">
        <p14:creationId xmlns:p14="http://schemas.microsoft.com/office/powerpoint/2010/main" val="138975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47718"/>
            <a:ext cx="11403106" cy="512202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Warm-start to search algorithms</a:t>
            </a:r>
            <a:r>
              <a:rPr lang="en-US" dirty="0"/>
              <a:t>: Binary search </a:t>
            </a:r>
            <a:r>
              <a:rPr lang="en-US" dirty="0">
                <a:solidFill>
                  <a:srgbClr val="7030A0"/>
                </a:solidFill>
              </a:rPr>
              <a:t>[LinLuoWoodruff22]</a:t>
            </a:r>
            <a:r>
              <a:rPr lang="en-US" dirty="0"/>
              <a:t>, Max-flow </a:t>
            </a:r>
            <a:r>
              <a:rPr lang="en-US" dirty="0">
                <a:solidFill>
                  <a:srgbClr val="7030A0"/>
                </a:solidFill>
              </a:rPr>
              <a:t>[ChenSilwalVakilianZhang22]</a:t>
            </a:r>
            <a:r>
              <a:rPr lang="en-US" dirty="0"/>
              <a:t>,</a:t>
            </a:r>
            <a:r>
              <a:rPr lang="en-US" dirty="0">
                <a:solidFill>
                  <a:srgbClr val="7030A0"/>
                </a:solidFill>
              </a:rPr>
              <a:t> [DaviesMoseleyVassilvitskiiWang23]</a:t>
            </a:r>
            <a:r>
              <a:rPr lang="en-US" dirty="0"/>
              <a:t>, matchings</a:t>
            </a:r>
            <a:r>
              <a:rPr lang="en-US" dirty="0">
                <a:solidFill>
                  <a:srgbClr val="7030A0"/>
                </a:solidFill>
              </a:rPr>
              <a:t> [DinitzImLavastidaMoseleyVassilvitskii21]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accuracy-sample complexity tradeoff</a:t>
            </a:r>
            <a:r>
              <a:rPr lang="en-US" dirty="0"/>
              <a:t>: Support size estimation </a:t>
            </a:r>
            <a:r>
              <a:rPr lang="en-US" dirty="0">
                <a:solidFill>
                  <a:srgbClr val="7030A0"/>
                </a:solidFill>
              </a:rPr>
              <a:t>[EdenIndykNarayananRubinfeldSilwalWagner21]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online algorithms</a:t>
            </a:r>
            <a:r>
              <a:rPr lang="en-US" dirty="0">
                <a:solidFill>
                  <a:srgbClr val="7030A0"/>
                </a:solidFill>
              </a:rPr>
              <a:t>:</a:t>
            </a:r>
            <a:r>
              <a:rPr lang="en-US" dirty="0"/>
              <a:t> Set cover </a:t>
            </a:r>
            <a:r>
              <a:rPr lang="en-US" dirty="0">
                <a:solidFill>
                  <a:srgbClr val="7030A0"/>
                </a:solidFill>
              </a:rPr>
              <a:t>[BamasMaggioriSvensson20]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[GrigorescuLinSilwalSong</a:t>
            </a:r>
            <a:r>
              <a:rPr lang="en-US" dirty="0">
                <a:solidFill>
                  <a:srgbClr val="FF0000"/>
                </a:solidFill>
              </a:rPr>
              <a:t>Zhou</a:t>
            </a:r>
            <a:r>
              <a:rPr lang="en-US" dirty="0">
                <a:solidFill>
                  <a:srgbClr val="7030A0"/>
                </a:solidFill>
              </a:rPr>
              <a:t>23]</a:t>
            </a:r>
            <a:r>
              <a:rPr lang="en-US" dirty="0"/>
              <a:t>, Scheduling </a:t>
            </a:r>
            <a:r>
              <a:rPr lang="en-US" dirty="0">
                <a:solidFill>
                  <a:srgbClr val="7030A0"/>
                </a:solidFill>
              </a:rPr>
              <a:t>[LattanziLavastidaMoseleyVassilvitskii20]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[ScullyGrosofMitzenmacher22]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Better privacy-utility tradeoffs for DP</a:t>
            </a:r>
            <a:r>
              <a:rPr lang="en-US" dirty="0"/>
              <a:t>: Quantile estimation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[KhodakAminDickVassilvitskii23]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Beating NP-hardness?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Learning-Augmented Algorithms</a:t>
            </a:r>
          </a:p>
        </p:txBody>
      </p:sp>
    </p:spTree>
    <p:extLst>
      <p:ext uri="{BB962C8B-B14F-4D97-AF65-F5344CB8AC3E}">
        <p14:creationId xmlns:p14="http://schemas.microsoft.com/office/powerpoint/2010/main" val="191712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CEC08-BBC7-C208-7FCF-6CD56FD3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3CF9F-CEB9-C573-CEFF-55CFE99B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5" y="2938804"/>
            <a:ext cx="11531829" cy="3919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dimensions, output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centers to minimize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547718"/>
                <a:ext cx="11403106" cy="5122023"/>
              </a:xfrm>
              <a:blipFill>
                <a:blip r:embed="rId4"/>
                <a:stretch>
                  <a:fillRect l="-963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ED97488-B314-40E3-99BA-181DF76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Learning-Augmented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8B4B8-02AE-184E-ADA3-BDDE38179AD6}"/>
                  </a:ext>
                </a:extLst>
              </p:cNvPr>
              <p:cNvSpPr txBox="1"/>
              <p:nvPr/>
            </p:nvSpPr>
            <p:spPr>
              <a:xfrm>
                <a:off x="2526258" y="2280683"/>
                <a:ext cx="6094428" cy="1185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8B4B8-02AE-184E-ADA3-BDDE38179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58" y="2280683"/>
                <a:ext cx="6094428" cy="1185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5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1340</Words>
  <Application>Microsoft Office PowerPoint</Application>
  <PresentationFormat>Widescreen</PresentationFormat>
  <Paragraphs>236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PowerPoint Presentation</vt:lpstr>
      <vt:lpstr>Learning-Augmented Algorithms</vt:lpstr>
      <vt:lpstr>PowerPoint Presentation</vt:lpstr>
      <vt:lpstr>Learning-Augmented Algorithms</vt:lpstr>
      <vt:lpstr>Learning-Augmented Algorithms</vt:lpstr>
      <vt:lpstr>PowerPoint Presentation</vt:lpstr>
      <vt:lpstr>Learning-Augmented Clustering</vt:lpstr>
      <vt:lpstr>Learning-Augmented Clustering</vt:lpstr>
      <vt:lpstr>Predictor</vt:lpstr>
      <vt:lpstr>Theoretical Guarantee</vt:lpstr>
      <vt:lpstr>Naïve Approach Does Not Work</vt:lpstr>
      <vt:lpstr>Naïve Approach Does Not Work</vt:lpstr>
      <vt:lpstr>Naïve Approach Does Not Work</vt:lpstr>
      <vt:lpstr>Naïve Approach Does Not Work</vt:lpstr>
      <vt:lpstr>Precision and Recall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Algorithmic Intuition</vt:lpstr>
      <vt:lpstr>Algorithm</vt:lpstr>
      <vt:lpstr>Analysis Overview</vt:lpstr>
      <vt:lpstr>Analysis Overview</vt:lpstr>
      <vt:lpstr>Analysis Overview</vt:lpstr>
      <vt:lpstr>PowerPoint Presentation</vt:lpstr>
      <vt:lpstr>Experimental Results</vt:lpstr>
      <vt:lpstr>PowerPoint Presentation</vt:lpstr>
      <vt:lpstr>Summary</vt:lpstr>
      <vt:lpstr>…and Beyond!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1</cp:revision>
  <dcterms:created xsi:type="dcterms:W3CDTF">2023-11-19T22:18:50Z</dcterms:created>
  <dcterms:modified xsi:type="dcterms:W3CDTF">2023-11-19T22:22:41Z</dcterms:modified>
</cp:coreProperties>
</file>