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794" r:id="rId2"/>
    <p:sldId id="852" r:id="rId3"/>
    <p:sldId id="854" r:id="rId4"/>
    <p:sldId id="260" r:id="rId5"/>
    <p:sldId id="813" r:id="rId6"/>
    <p:sldId id="763" r:id="rId7"/>
    <p:sldId id="820" r:id="rId8"/>
    <p:sldId id="823" r:id="rId9"/>
    <p:sldId id="824" r:id="rId10"/>
    <p:sldId id="825" r:id="rId11"/>
    <p:sldId id="826" r:id="rId12"/>
    <p:sldId id="827" r:id="rId13"/>
    <p:sldId id="828" r:id="rId14"/>
    <p:sldId id="829" r:id="rId15"/>
    <p:sldId id="830" r:id="rId16"/>
    <p:sldId id="831" r:id="rId17"/>
    <p:sldId id="832" r:id="rId18"/>
    <p:sldId id="833" r:id="rId19"/>
    <p:sldId id="834" r:id="rId20"/>
    <p:sldId id="860" r:id="rId21"/>
    <p:sldId id="861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F3693-6737-936E-C6D5-20FBF13E2C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A4362A-4ED9-8878-128D-E66BB765D8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3AB497-AC77-AEF7-A8F2-60E700D34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869AC-DDC4-4971-8444-61064FD65A06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FE6231-C936-F155-2F85-508FEC5BC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EB2DC1-8E58-EF66-8D8A-3F8CD0C53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05CC-2F0D-490B-8909-62ADA395C0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600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C0926-4486-C510-F9B4-DC1049433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7C357B-7B16-4728-200C-4FCBAFD1F6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CC7C0A-431D-724A-66B0-BE610EF17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869AC-DDC4-4971-8444-61064FD65A06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02172A-DB73-BB53-2C2E-DFEE1E98D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51A28F-0F34-78C9-E21E-F3D3A5CE5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05CC-2F0D-490B-8909-62ADA395C0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673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D1CF69F-CB81-3CC5-2A98-BC7876845F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9D8FB4-66F4-9CFB-8D9A-2AF0D80654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54C7FC-75F4-21E2-C754-D946020B8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869AC-DDC4-4971-8444-61064FD65A06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97AEA3-7DC7-43F9-71FC-BD1912FE0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4801ED-D744-4573-F235-4171F3B23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05CC-2F0D-490B-8909-62ADA395C0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98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F55EC7-B38A-BDE7-4959-4B959920D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A2EA96-5A46-2A38-B456-93FA043943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945011-BCA8-C5A7-3A57-0AF16EA34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869AC-DDC4-4971-8444-61064FD65A06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1E3245-88F0-5DE3-0E52-61B6EDFCB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07A9BF-3931-76DB-C044-CEFB637FC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05CC-2F0D-490B-8909-62ADA395C0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311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26856-3BFF-803A-C896-4E430A8E0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C9E439-745B-A48A-85F6-FF506DBCE8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AB3C4D-8260-7C01-A554-5B69BDA3C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869AC-DDC4-4971-8444-61064FD65A06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D81A9D-8AD9-8B60-612B-72B8C7ADD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2206F7-5F8A-824C-BBFD-3AAAEDD36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05CC-2F0D-490B-8909-62ADA395C0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608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DE9EC-9EBB-2E59-9872-24A98AA78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2A3DB5-9C93-DAC3-1C2B-0022E3752C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95CB22-1B1E-BC3B-1E7E-E8777D7FE0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BF63DC-86A6-4BF3-23AC-EBC98B2AC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869AC-DDC4-4971-8444-61064FD65A06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C64249-FC74-4957-66A2-051DEA127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5AA6B5-FF7F-F90B-10D5-315C28753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05CC-2F0D-490B-8909-62ADA395C0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726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144DA-8C38-AABF-5F22-EA30EFDB6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07FA07-A88B-CC19-5798-332C8BDC2D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718BE8-5C5D-2D37-1314-6C4E46DD07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85868B-4638-4FF6-9A07-BDB8CB24FB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FF48EC-670A-CEAF-1780-8D4470DB6A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F74F06-1270-6726-31EF-7731DD099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869AC-DDC4-4971-8444-61064FD65A06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0B906F-DDCE-DBE5-556E-B2EB0DFC1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81136F-8F51-2318-F6E0-498693EB1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05CC-2F0D-490B-8909-62ADA395C0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136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C7D16-4A64-3011-AFCE-10348924F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3A4407-9DE1-05C6-788F-562246872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869AC-DDC4-4971-8444-61064FD65A06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9EEBA3-ABAB-B9D5-CBAC-73F47D3BE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8D2A1A-B21B-880D-05F2-C5015F4BB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05CC-2F0D-490B-8909-62ADA395C0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802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AAC0E2-EBA5-0370-E82C-717E021C6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869AC-DDC4-4971-8444-61064FD65A06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A462B83-6AC6-6705-828A-E7ADD65B3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8B9675-8DF2-13E9-F810-5F2409321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05CC-2F0D-490B-8909-62ADA395C0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581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8BC1E-0684-16E7-3E4A-18D472AD6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93F359-7BE8-E71C-F237-71EB04C91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102875-5796-7336-414C-6354667042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DA9D3E-D390-C23F-F037-4A535287E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869AC-DDC4-4971-8444-61064FD65A06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E685CB-DB4E-069A-250B-630A7FABB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F4AFB2-84A3-67DF-53DC-2879F0137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05CC-2F0D-490B-8909-62ADA395C0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24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C8B16-D1C8-0375-C4D1-6DCD773C6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3C2AEB-5A58-088A-D9D2-3C5EBE7727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B235EB-A392-5E9A-CA03-D53BC07F2F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9A9CCB-5742-A5D7-935F-60729FEDA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869AC-DDC4-4971-8444-61064FD65A06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F9A498-A5ED-88B4-DD52-D6FA8D2FB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14FCF3-A4EE-C47C-72EF-9A5F2DDB2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05CC-2F0D-490B-8909-62ADA395C0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933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B9B4B1-35E3-1345-BF6F-D83A67DF2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ADD5C3-C77A-E996-5612-C91309B741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3389B0-F9D5-AAC4-839C-74E07618F3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E869AC-DDC4-4971-8444-61064FD65A06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15CBF5-5171-9E83-702D-1B9C4AFA85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A012E7-B0E1-84D3-7F58-120C0EFE58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3705CC-2F0D-490B-8909-62ADA395C0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466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7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50.png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49558-8CBC-D30A-02F3-65EA383A4C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C00000"/>
                </a:solidFill>
              </a:rPr>
              <a:t>CSCE 689: Special Topics in Modern Algorithms for Data Science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802CB3-FC8E-C393-0D77-33E8A17F6B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789797"/>
          </a:xfrm>
        </p:spPr>
        <p:txBody>
          <a:bodyPr>
            <a:normAutofit/>
          </a:bodyPr>
          <a:lstStyle/>
          <a:p>
            <a:r>
              <a:rPr lang="en-US" sz="3600" dirty="0"/>
              <a:t>Lecture 5</a:t>
            </a:r>
          </a:p>
          <a:p>
            <a:endParaRPr lang="en-US" sz="3600" dirty="0"/>
          </a:p>
          <a:p>
            <a:r>
              <a:rPr lang="en-US" sz="2800" dirty="0"/>
              <a:t>Samson Zhou</a:t>
            </a:r>
          </a:p>
        </p:txBody>
      </p:sp>
    </p:spTree>
    <p:extLst>
      <p:ext uri="{BB962C8B-B14F-4D97-AF65-F5344CB8AC3E}">
        <p14:creationId xmlns:p14="http://schemas.microsoft.com/office/powerpoint/2010/main" val="20420540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Accuracy Boosting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How can we use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to get additive error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US" dirty="0"/>
                  <a:t>?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Repeat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a total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  <m:sup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 times and take the average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The variance of the average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  <m:sup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10</m:t>
                            </m:r>
                          </m:sup>
                        </m:sSup>
                      </m:den>
                    </m:f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𝜇</m:t>
                            </m:r>
                          </m:e>
                        </m:d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𝑍</m:t>
                            </m:r>
                          </m:e>
                        </m:d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</m:d>
                    <m:r>
                      <a:rPr lang="en-US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𝑍</m:t>
                        </m:r>
                      </m:num>
                      <m:den>
                        <m:sSup>
                          <m:sSupPr>
                            <m:ctrlP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10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≤1000</m:t>
                    </m:r>
                  </m:oMath>
                </a14:m>
                <a:r>
                  <a:rPr lang="en-US" dirty="0"/>
                  <a:t> so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𝑍</m:t>
                            </m:r>
                          </m:e>
                        </m:d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&lt;</m:t>
                        </m:r>
                        <m:r>
                          <a:rPr lang="en-US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.999</m:t>
                    </m:r>
                  </m:oMath>
                </a14:m>
                <a:r>
                  <a:rPr lang="en-US" dirty="0"/>
                  <a:t> 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885027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Accuracy Boosting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66941B-6AAA-DFD0-8896-ACB1B4FE2A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/>
              <a:t>Algorithmic consequence of Law of Large Numbers</a:t>
            </a:r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r>
              <a:rPr lang="en-US" dirty="0"/>
              <a:t>To improve the accuracy of your algorithm, run it many times independently and take the average</a:t>
            </a:r>
          </a:p>
        </p:txBody>
      </p:sp>
    </p:spTree>
    <p:extLst>
      <p:ext uri="{BB962C8B-B14F-4D97-AF65-F5344CB8AC3E}">
        <p14:creationId xmlns:p14="http://schemas.microsoft.com/office/powerpoint/2010/main" val="16685178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Limitations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flip a fair coin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=100</m:t>
                    </m:r>
                  </m:oMath>
                </a14:m>
                <a:r>
                  <a:rPr lang="en-US" dirty="0"/>
                  <a:t> times and let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dirty="0"/>
                  <a:t> be the total number of heads</a:t>
                </a: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</m:d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=50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Var</m:t>
                    </m:r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=25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Markov’s inequality:</a:t>
                </a:r>
                <a:r>
                  <a:rPr lang="en-US" b="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≥60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≤0.833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Chebyshev’s inequality: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≥60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≤0.25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Truth: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≥60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≈0.0284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226030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Intuition for Previous Inequalities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Recall</a:t>
                </a:r>
                <a:r>
                  <a:rPr lang="en-US" dirty="0"/>
                  <a:t>: We proved Markov’s inequality by looking at the first moment of the random variable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endParaRPr lang="en-US" dirty="0">
                  <a:solidFill>
                    <a:srgbClr val="00B05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00B05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00B05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00B05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Recall</a:t>
                </a:r>
                <a:r>
                  <a:rPr lang="en-US" dirty="0"/>
                  <a:t>: We proved Chebyshev’s inequality by applying Markov to the second moment of the random variable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 r="-4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41D0406-59B5-3739-386D-FEEA8B11AB55}"/>
                  </a:ext>
                </a:extLst>
              </p:cNvPr>
              <p:cNvSpPr txBox="1"/>
              <p:nvPr/>
            </p:nvSpPr>
            <p:spPr>
              <a:xfrm>
                <a:off x="968188" y="5225532"/>
                <a:ext cx="10820401" cy="103111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32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sz="32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</m:rPr>
                                <a:rPr lang="en-US" sz="3200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E</m:t>
                              </m:r>
                              <m:r>
                                <a:rPr lang="en-US" sz="32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US" sz="32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sz="32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</m:d>
                          <m:r>
                            <a:rPr lang="en-US" sz="32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≥</m:t>
                          </m:r>
                          <m:r>
                            <a:rPr lang="en-US" sz="3200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3200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3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3200" i="1" dirty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 dirty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US" sz="3200" i="1" dirty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 dirty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E</m:t>
                                  </m:r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3200" i="1" dirty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3200" i="1" dirty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𝑋</m:t>
                                      </m:r>
                                    </m:e>
                                  </m:d>
                                </m:e>
                              </m:d>
                            </m:e>
                            <m:sup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2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≥</m:t>
                          </m:r>
                          <m:sSup>
                            <m:sSupPr>
                              <m:ctrlP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sz="3200" i="1" dirty="0">
                          <a:latin typeface="Cambria Math" panose="02040503050406030204" pitchFamily="18" charset="0"/>
                        </a:rPr>
                        <m:t>≤</m:t>
                      </m:r>
                      <m:f>
                        <m:fPr>
                          <m:ctrlPr>
                            <a:rPr lang="en-US" sz="3200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Var</m:t>
                          </m:r>
                          <m:r>
                            <a:rPr lang="en-US" sz="3200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3200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3200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]</m:t>
                          </m:r>
                        </m:num>
                        <m:den>
                          <m:sSup>
                            <m:sSupPr>
                              <m:ctrlPr>
                                <a:rPr lang="en-US" sz="3200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US" sz="3200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41D0406-59B5-3739-386D-FEEA8B11AB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8188" y="5225532"/>
                <a:ext cx="10820401" cy="103111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561B86E-CBA3-D59B-B862-68A99609A0B3}"/>
                  </a:ext>
                </a:extLst>
              </p:cNvPr>
              <p:cNvSpPr txBox="1"/>
              <p:nvPr/>
            </p:nvSpPr>
            <p:spPr>
              <a:xfrm>
                <a:off x="2922495" y="2716277"/>
                <a:ext cx="6096000" cy="101752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32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≥</m:t>
                          </m:r>
                          <m:r>
                            <a:rPr lang="en-US" sz="32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32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m:rPr>
                              <m:sty m:val="p"/>
                            </m:rPr>
                            <a:rPr lang="en-US" sz="3200" i="0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E</m:t>
                          </m:r>
                          <m:r>
                            <a:rPr lang="en-US" sz="32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32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32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]</m:t>
                          </m:r>
                        </m:e>
                      </m:d>
                      <m:r>
                        <a:rPr lang="en-US" sz="3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f>
                        <m:fPr>
                          <m:ctrlPr>
                            <a:rPr lang="en-US" sz="32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32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561B86E-CBA3-D59B-B862-68A99609A0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2495" y="2716277"/>
                <a:ext cx="6096000" cy="101752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998474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Generalizations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flip a fair coin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=100</m:t>
                    </m:r>
                  </m:oMath>
                </a14:m>
                <a:r>
                  <a:rPr lang="en-US" dirty="0"/>
                  <a:t> times and let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dirty="0"/>
                  <a:t> be the total number of heads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What if we consider higher moments?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Looking at the </a:t>
                </a:r>
                <a14:m>
                  <m:oMath xmlns:m="http://schemas.openxmlformats.org/officeDocument/2006/math">
                    <m: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m:rPr>
                        <m:sty m:val="p"/>
                      </m:rPr>
                      <a:rPr lang="en-US" baseline="300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th</m:t>
                    </m:r>
                  </m:oMath>
                </a14:m>
                <a:r>
                  <a:rPr lang="en-US" dirty="0"/>
                  <a:t> moment: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≥60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≤0.186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00B05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Markov’s inequality</a:t>
                </a:r>
                <a:r>
                  <a:rPr lang="en-US" dirty="0"/>
                  <a:t>:</a:t>
                </a:r>
                <a:r>
                  <a:rPr lang="en-US" b="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≥60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≤0.833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Chebyshev’s inequality</a:t>
                </a:r>
                <a:r>
                  <a:rPr lang="en-US" dirty="0"/>
                  <a:t>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≥60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≤0.25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Truth: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≥60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≈0.0284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079501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Concentration Inequalities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Looking at the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sty m:val="p"/>
                      </m:rPr>
                      <a:rPr lang="en-US" baseline="300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th</m:t>
                    </m:r>
                  </m:oMath>
                </a14:m>
                <a:r>
                  <a:rPr lang="en-US" dirty="0"/>
                  <a:t> moment for sufficiently high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gives a number of very strong (and useful!) concentration inequalities with exponential tail bounds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Chernoff bounds, Bernstein’s inequality, </a:t>
                </a:r>
                <a:r>
                  <a:rPr lang="en-US" dirty="0" err="1"/>
                  <a:t>Hoeffding’s</a:t>
                </a:r>
                <a:r>
                  <a:rPr lang="en-US" dirty="0"/>
                  <a:t> inequality, etc.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137764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Bernstein’s Inequality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Bernstein’s inequality</a:t>
                </a:r>
                <a:r>
                  <a:rPr lang="en-US" dirty="0"/>
                  <a:t>: 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∈[−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 be independent random variables and 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…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 have mean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𝜇</m:t>
                    </m:r>
                  </m:oMath>
                </a14:m>
                <a:r>
                  <a:rPr lang="en-US" dirty="0"/>
                  <a:t> and variance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. Then for any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US" dirty="0"/>
                  <a:t>: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1C1BF65-FF65-BAB4-58E6-FFB4D39D8644}"/>
                  </a:ext>
                </a:extLst>
              </p:cNvPr>
              <p:cNvSpPr txBox="1"/>
              <p:nvPr/>
            </p:nvSpPr>
            <p:spPr>
              <a:xfrm>
                <a:off x="1739153" y="3199511"/>
                <a:ext cx="8937812" cy="159466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44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44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44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4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sz="44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4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</m:d>
                          <m:r>
                            <a:rPr lang="en-US" sz="44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≥</m:t>
                          </m:r>
                          <m:r>
                            <a:rPr lang="en-US" sz="44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44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4400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sSup>
                        <m:sSupPr>
                          <m:ctrlPr>
                            <a:rPr lang="en-US" sz="44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44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44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44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sz="44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44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sSup>
                                <m:sSupPr>
                                  <m:ctrlPr>
                                    <a:rPr lang="en-US" sz="44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p>
                                  <m:r>
                                    <a:rPr lang="en-US" sz="44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44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44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4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US" sz="44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US" sz="44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𝑀𝑡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US" sz="4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1C1BF65-FF65-BAB4-58E6-FFB4D39D86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9153" y="3199511"/>
                <a:ext cx="8937812" cy="159466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248404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Bernstein’s Inequality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Bernstein’s inequality</a:t>
                </a:r>
                <a:r>
                  <a:rPr lang="en-US" dirty="0"/>
                  <a:t>: 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∈[−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 be independent random variables and 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…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 have mean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𝜇</m:t>
                    </m:r>
                  </m:oMath>
                </a14:m>
                <a:r>
                  <a:rPr lang="en-US" dirty="0"/>
                  <a:t> and variance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. Then for any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US" dirty="0"/>
                  <a:t>: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Example</a:t>
                </a:r>
                <a:r>
                  <a:rPr lang="en-US" dirty="0"/>
                  <a:t>: Suppose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dirty="0"/>
                  <a:t> and let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en-US" dirty="0"/>
                  <a:t>. Then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54459EA-BE18-5A79-8DBD-4C60C3DF2483}"/>
                  </a:ext>
                </a:extLst>
              </p:cNvPr>
              <p:cNvSpPr txBox="1"/>
              <p:nvPr/>
            </p:nvSpPr>
            <p:spPr>
              <a:xfrm>
                <a:off x="1237130" y="5419020"/>
                <a:ext cx="8937812" cy="120879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</m:d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≥</m:t>
                          </m:r>
                          <m:r>
                            <a:rPr lang="en-US" sz="3200" b="0" i="1" dirty="0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3200" b="0" i="1" dirty="0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</m:d>
                      <m:r>
                        <a:rPr lang="en-US" sz="3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3200" b="0" i="0" dirty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m:rPr>
                          <m:sty m:val="p"/>
                        </m:rPr>
                        <a:rPr lang="en-US" sz="3200" b="0" i="0" dirty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exp</m:t>
                      </m:r>
                      <m:d>
                        <m:dPr>
                          <m:ctrlPr>
                            <a:rPr lang="en-US" sz="3200" b="0" i="1" dirty="0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dirty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3200" i="1" dirty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3200" i="1" dirty="0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i="1" dirty="0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e>
                                <m:sup>
                                  <m:r>
                                    <a:rPr lang="en-US" sz="3200" dirty="0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3200" dirty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54459EA-BE18-5A79-8DBD-4C60C3DF24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7130" y="5419020"/>
                <a:ext cx="8937812" cy="120879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2188AF3-CDCA-2AD8-951C-C36AA7522FDC}"/>
                  </a:ext>
                </a:extLst>
              </p:cNvPr>
              <p:cNvSpPr txBox="1"/>
              <p:nvPr/>
            </p:nvSpPr>
            <p:spPr>
              <a:xfrm>
                <a:off x="1739153" y="3199511"/>
                <a:ext cx="8937812" cy="159466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44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44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44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4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sz="44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4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</m:d>
                          <m:r>
                            <a:rPr lang="en-US" sz="44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≥</m:t>
                          </m:r>
                          <m:r>
                            <a:rPr lang="en-US" sz="44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44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4400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sSup>
                        <m:sSupPr>
                          <m:ctrlPr>
                            <a:rPr lang="en-US" sz="44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44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44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44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sz="44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44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sSup>
                                <m:sSupPr>
                                  <m:ctrlPr>
                                    <a:rPr lang="en-US" sz="44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p>
                                  <m:r>
                                    <a:rPr lang="en-US" sz="44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44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44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4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US" sz="44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US" sz="44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𝑀𝑡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US" sz="4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2188AF3-CDCA-2AD8-951C-C36AA7522F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9153" y="3199511"/>
                <a:ext cx="8937812" cy="159466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06063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Bernstein’s Inequality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dirty="0"/>
                  <a:t> and let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en-US" dirty="0"/>
                  <a:t>. Then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Compare to Chebyshev’s inequality: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Exponential improvement!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 b="-14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222DF65-936D-78EA-36D0-5C8A40331A9C}"/>
                  </a:ext>
                </a:extLst>
              </p:cNvPr>
              <p:cNvSpPr txBox="1"/>
              <p:nvPr/>
            </p:nvSpPr>
            <p:spPr>
              <a:xfrm>
                <a:off x="1479177" y="2220208"/>
                <a:ext cx="8937812" cy="120879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</m:d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≥</m:t>
                          </m:r>
                          <m:r>
                            <a:rPr lang="en-US" sz="3200" b="0" i="1" dirty="0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3200" b="0" i="1" dirty="0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</m:d>
                      <m:r>
                        <a:rPr lang="en-US" sz="3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3200" b="0" i="0" dirty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m:rPr>
                          <m:sty m:val="p"/>
                        </m:rPr>
                        <a:rPr lang="en-US" sz="3200" b="0" i="0" dirty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exp</m:t>
                      </m:r>
                      <m:d>
                        <m:dPr>
                          <m:ctrlPr>
                            <a:rPr lang="en-US" sz="3200" b="0" i="1" dirty="0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dirty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3200" i="1" dirty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3200" i="1" dirty="0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i="1" dirty="0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e>
                                <m:sup>
                                  <m:r>
                                    <a:rPr lang="en-US" sz="3200" dirty="0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3200" dirty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222DF65-936D-78EA-36D0-5C8A40331A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9177" y="2220208"/>
                <a:ext cx="8937812" cy="120879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9F249AB-B5B6-D632-CBF4-CB9FC6D2231A}"/>
                  </a:ext>
                </a:extLst>
              </p:cNvPr>
              <p:cNvSpPr txBox="1"/>
              <p:nvPr/>
            </p:nvSpPr>
            <p:spPr>
              <a:xfrm>
                <a:off x="2429435" y="4446120"/>
                <a:ext cx="6096000" cy="90178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</m:d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≥</m:t>
                          </m:r>
                          <m:r>
                            <a:rPr lang="en-US" sz="28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8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</m:d>
                      <m:r>
                        <a:rPr lang="en-US" sz="28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f>
                        <m:fPr>
                          <m:ctrlPr>
                            <a:rPr lang="en-US" sz="28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sz="28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p>
                              <m:r>
                                <a:rPr lang="en-US" sz="28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9F249AB-B5B6-D632-CBF4-CB9FC6D223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9435" y="4446120"/>
                <a:ext cx="6096000" cy="90178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65174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Bernstein’s Inequality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flip a fair coin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=100</m:t>
                    </m:r>
                  </m:oMath>
                </a14:m>
                <a:r>
                  <a:rPr lang="en-US" dirty="0"/>
                  <a:t> times and let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dirty="0"/>
                  <a:t> be the total number of heads</a:t>
                </a:r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>
                  <a:solidFill>
                    <a:srgbClr val="00B05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Markov’s inequality</a:t>
                </a:r>
                <a:r>
                  <a:rPr lang="en-US" dirty="0"/>
                  <a:t>:</a:t>
                </a:r>
                <a:r>
                  <a:rPr lang="en-US" b="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≥60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≤0.833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Chebyshev’s inequality</a:t>
                </a:r>
                <a:r>
                  <a:rPr lang="en-US" dirty="0"/>
                  <a:t>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≥60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≤0.25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m:rPr>
                        <m:sty m:val="p"/>
                      </m:rPr>
                      <a:rPr lang="en-US" baseline="300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th</m:t>
                    </m:r>
                  </m:oMath>
                </a14:m>
                <a:r>
                  <a:rPr lang="en-US" dirty="0"/>
                  <a:t> moment: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≥60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≤0.186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Bernstein’s inequality: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≥60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≤0.15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Truth: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≥60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≈0.0284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48144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Present and Future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2126B-4AA6-302B-7E5A-170FFAAB8B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Today</a:t>
            </a:r>
            <a:r>
              <a:rPr lang="en-US" dirty="0"/>
              <a:t>: Discuss potential project groups</a:t>
            </a:r>
          </a:p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Friday</a:t>
            </a:r>
            <a:r>
              <a:rPr lang="en-US" dirty="0"/>
              <a:t>: Email me the members/group name</a:t>
            </a:r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Future</a:t>
            </a:r>
            <a:r>
              <a:rPr lang="en-US" dirty="0"/>
              <a:t>: Set up meetings to discuss proposed projects</a:t>
            </a:r>
          </a:p>
        </p:txBody>
      </p:sp>
    </p:spTree>
    <p:extLst>
      <p:ext uri="{BB962C8B-B14F-4D97-AF65-F5344CB8AC3E}">
        <p14:creationId xmlns:p14="http://schemas.microsoft.com/office/powerpoint/2010/main" val="9858331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Bernstein’s Inequality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182301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dirty="0"/>
                  <a:t> and let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en-US" dirty="0"/>
                  <a:t>. Then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1823010"/>
              </a:xfrm>
              <a:blipFill>
                <a:blip r:embed="rId2"/>
                <a:stretch>
                  <a:fillRect l="-1043" t="-5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222DF65-936D-78EA-36D0-5C8A40331A9C}"/>
                  </a:ext>
                </a:extLst>
              </p:cNvPr>
              <p:cNvSpPr txBox="1"/>
              <p:nvPr/>
            </p:nvSpPr>
            <p:spPr>
              <a:xfrm>
                <a:off x="1479177" y="2220208"/>
                <a:ext cx="8937812" cy="120879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</m:d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≥</m:t>
                          </m:r>
                          <m:r>
                            <a:rPr lang="en-US" sz="3200" b="0" i="1" dirty="0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3200" b="0" i="1" dirty="0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</m:d>
                      <m:r>
                        <a:rPr lang="en-US" sz="3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3200" b="0" i="0" dirty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m:rPr>
                          <m:sty m:val="p"/>
                        </m:rPr>
                        <a:rPr lang="en-US" sz="3200" b="0" i="0" dirty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exp</m:t>
                      </m:r>
                      <m:d>
                        <m:dPr>
                          <m:ctrlPr>
                            <a:rPr lang="en-US" sz="3200" b="0" i="1" dirty="0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dirty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3200" i="1" dirty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3200" i="1" dirty="0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i="1" dirty="0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e>
                                <m:sup>
                                  <m:r>
                                    <a:rPr lang="en-US" sz="3200" dirty="0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3200" dirty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222DF65-936D-78EA-36D0-5C8A40331A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9177" y="2220208"/>
                <a:ext cx="8937812" cy="120879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8">
            <a:extLst>
              <a:ext uri="{FF2B5EF4-FFF2-40B4-BE49-F238E27FC236}">
                <a16:creationId xmlns:a16="http://schemas.microsoft.com/office/drawing/2014/main" id="{E6FAAD63-A3B0-B95A-9FCB-F222504FEA1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42846" y="3728157"/>
            <a:ext cx="3684495" cy="286443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BF4D244E-D9C6-1335-D28F-8FE0821C87C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3242049"/>
                <a:ext cx="5804646" cy="201126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Clr>
                    <a:schemeClr val="tx1"/>
                  </a:buClr>
                </a:pPr>
                <a:r>
                  <a:rPr lang="en-US" dirty="0"/>
                  <a:t>Plot across values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looks like normal random variable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PDF of Gaussian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N</m:t>
                    </m:r>
                    <m:d>
                      <m:dPr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0,</m:t>
                        </m:r>
                        <m:sSup>
                          <m:sSupPr>
                            <m:ctrlP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dirty="0"/>
                  <a:t> is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BF4D244E-D9C6-1335-D28F-8FE0821C87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242049"/>
                <a:ext cx="5804646" cy="2011269"/>
              </a:xfrm>
              <a:prstGeom prst="rect">
                <a:avLst/>
              </a:prstGeom>
              <a:blipFill>
                <a:blip r:embed="rId5"/>
                <a:stretch>
                  <a:fillRect l="-1891" t="-5152" b="-24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8167096-C457-539D-FB61-7E30B6731264}"/>
                  </a:ext>
                </a:extLst>
              </p:cNvPr>
              <p:cNvSpPr txBox="1"/>
              <p:nvPr/>
            </p:nvSpPr>
            <p:spPr>
              <a:xfrm>
                <a:off x="1896033" y="5160375"/>
                <a:ext cx="4392707" cy="118910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32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  <m:sSup>
                                <m:sSupPr>
                                  <m:ctrlPr>
                                    <a:rPr lang="en-US" sz="32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p>
                                  <m:r>
                                    <a:rPr lang="en-US" sz="32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  <m:sSup>
                        <m:sSupPr>
                          <m:ctrlP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32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32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sSup>
                                <m:sSupPr>
                                  <m:ctrlPr>
                                    <a:rPr lang="en-US" sz="32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p>
                                  <m:r>
                                    <a:rPr lang="en-US" sz="32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sup>
                      </m:sSup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8167096-C457-539D-FB61-7E30B67312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6033" y="5160375"/>
                <a:ext cx="4392707" cy="118910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569114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Central Limit Theorem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667251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Stronger Central Limit Theorem</a:t>
                </a:r>
                <a:r>
                  <a:rPr lang="en-US" dirty="0"/>
                  <a:t>: The distribution of the sum of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bounded independent random variables converges to a Gaussian (normal) distribution as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goes to infinity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Why is the Gaussian distribution is so important in statistics, data science, ML, etc.?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Many random variables can be approximated as the sum of a large number of small and roughly independent random effects. Thus, their distribution looks Gaussian by CLT.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667251"/>
              </a:xfrm>
              <a:blipFill>
                <a:blip r:embed="rId2"/>
                <a:stretch>
                  <a:fillRect l="-1043" t="-2089" r="-15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90653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FF63F-C49F-F9BD-1AE9-0F1781E7F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Recall: Concentration Inequalities</a:t>
            </a:r>
            <a:endParaRPr lang="en-US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B43BF84-3D3C-F4AB-27A8-D9D54DD1896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349753" cy="4667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Concentration inequalities bound the probability that a random variable is “far away” from its expectation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Often used in understanding the performance of statistical tests, the behavior of data sampled from various distributions, and for our purposes, the guarantees of randomized algorithms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7F28C2E-400B-7E09-DD61-C82F860A55A7}"/>
              </a:ext>
            </a:extLst>
          </p:cNvPr>
          <p:cNvSpPr/>
          <p:nvPr/>
        </p:nvSpPr>
        <p:spPr>
          <a:xfrm>
            <a:off x="2483224" y="5002306"/>
            <a:ext cx="6364941" cy="55581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770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Moments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For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dirty="0"/>
                  <a:t>, the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dirty="0"/>
                  <a:t>-</a:t>
                </a:r>
                <a:r>
                  <a:rPr lang="en-US" dirty="0" err="1"/>
                  <a:t>th</a:t>
                </a:r>
                <a:r>
                  <a:rPr lang="en-US" dirty="0"/>
                  <a:t> moment of a random variable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dirty="0"/>
                  <a:t> over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Ω</m:t>
                    </m:r>
                  </m:oMath>
                </a14:m>
                <a:r>
                  <a:rPr lang="en-US" dirty="0"/>
                  <a:t> is: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2DE4CEA-73D7-CD0E-D451-149152B610B0}"/>
                  </a:ext>
                </a:extLst>
              </p:cNvPr>
              <p:cNvSpPr txBox="1"/>
              <p:nvPr/>
            </p:nvSpPr>
            <p:spPr>
              <a:xfrm>
                <a:off x="2877670" y="2356828"/>
                <a:ext cx="6096000" cy="113787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p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p>
                          </m:sSup>
                        </m:e>
                      </m:d>
                      <m:r>
                        <a:rPr lang="en-US" sz="28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m:rPr>
                              <m:sty m:val="p"/>
                            </m:rPr>
                            <a:rPr lang="en-US" sz="2800" b="0" i="0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Ω</m:t>
                          </m:r>
                        </m:sub>
                        <m:sup/>
                        <m:e>
                          <m:r>
                            <m:rPr>
                              <m:sty m:val="p"/>
                            </m:rPr>
                            <a:rPr lang="en-US" sz="2800" b="0" i="0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Pr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⋅</m:t>
                          </m:r>
                          <m:sSup>
                            <m:sSupPr>
                              <m:ctrlP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2DE4CEA-73D7-CD0E-D451-149152B610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7670" y="2356828"/>
                <a:ext cx="6096000" cy="113787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43661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Variance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The variance of a random variable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dirty="0"/>
                  <a:t> over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Ω</m:t>
                    </m:r>
                  </m:oMath>
                </a14:m>
                <a:r>
                  <a:rPr lang="en-US" dirty="0"/>
                  <a:t> is: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Can rewrite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Var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m:rPr>
                                    <m:sty m:val="p"/>
                                  </m:rPr>
                                  <a:rPr lang="en-US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E</m:t>
                                </m:r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i="1" dirty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 dirty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</m:e>
                                </m:d>
                              </m:e>
                            </m:d>
                          </m:e>
                          <m:sup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dirty="0"/>
                  <a:t> since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</m:d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“How far numbers are from the average”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2DE4CEA-73D7-CD0E-D451-149152B610B0}"/>
                  </a:ext>
                </a:extLst>
              </p:cNvPr>
              <p:cNvSpPr txBox="1"/>
              <p:nvPr/>
            </p:nvSpPr>
            <p:spPr>
              <a:xfrm>
                <a:off x="2877670" y="2356828"/>
                <a:ext cx="6096000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Var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 lang="en-US" sz="28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8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p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sz="28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E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8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2DE4CEA-73D7-CD0E-D451-149152B610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7670" y="2356828"/>
                <a:ext cx="6096000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98208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Chebyshev’s Inequality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dirty="0"/>
                  <a:t> be a random variable with expected value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𝜇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≔</m:t>
                    </m:r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 and variance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≔</m:t>
                    </m:r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Var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</m:oMath>
                </a14:m>
                <a:endParaRPr lang="en-US" sz="2800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8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sz="28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m:rPr>
                                <m:sty m:val="p"/>
                              </m:rPr>
                              <a:rPr lang="en-US" sz="2800" b="0" i="0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E</m:t>
                            </m:r>
                            <m: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[</m:t>
                            </m:r>
                            <m: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]</m:t>
                            </m:r>
                          </m:e>
                        </m:d>
                        <m:r>
                          <a:rPr lang="en-US" sz="28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US" sz="2800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sz="28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8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Var</m:t>
                        </m:r>
                        <m:r>
                          <a:rPr lang="en-US" sz="2800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a:rPr lang="en-US" sz="280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2800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]</m:t>
                        </m:r>
                      </m:num>
                      <m:den>
                        <m:sSup>
                          <m:sSupPr>
                            <m:ctrlPr>
                              <a:rPr lang="en-US" sz="2800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sz="2800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  becomes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m:rPr>
                                <m:sty m:val="p"/>
                              </m:rPr>
                              <a:rPr lang="en-US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E</m:t>
                            </m:r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[</m:t>
                            </m:r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]</m:t>
                            </m:r>
                          </m:e>
                        </m:d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 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“Bounding the deviation of a random variable in terms of its variance”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 r="-9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0882236-AB33-A280-845A-E0788DD10874}"/>
                  </a:ext>
                </a:extLst>
              </p:cNvPr>
              <p:cNvSpPr txBox="1"/>
              <p:nvPr/>
            </p:nvSpPr>
            <p:spPr>
              <a:xfrm>
                <a:off x="2958353" y="4159250"/>
                <a:ext cx="6096000" cy="90178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</m:d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≥</m:t>
                          </m:r>
                          <m:r>
                            <a:rPr lang="en-US" sz="28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8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</m:d>
                      <m:r>
                        <a:rPr lang="en-US" sz="28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f>
                        <m:fPr>
                          <m:ctrlPr>
                            <a:rPr lang="en-US" sz="28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sz="28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p>
                              <m:r>
                                <a:rPr lang="en-US" sz="28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0882236-AB33-A280-845A-E0788DD108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8353" y="4159250"/>
                <a:ext cx="6096000" cy="90178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283927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Law of Large Numbers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 be random variables that are independent identically distributed (</a:t>
                </a:r>
                <a:r>
                  <a:rPr lang="en-US" dirty="0" err="1"/>
                  <a:t>i.i.d.</a:t>
                </a:r>
                <a:r>
                  <a:rPr lang="en-US" dirty="0"/>
                  <a:t>) with mean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𝜇</m:t>
                    </m:r>
                  </m:oMath>
                </a14:m>
                <a:r>
                  <a:rPr lang="en-US" dirty="0"/>
                  <a:t> and variance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  <a:p>
                <a:r>
                  <a:rPr lang="en-US" dirty="0"/>
                  <a:t>Consider the sample average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nary>
                      <m:naryPr>
                        <m:chr m:val="∑"/>
                        <m:supHide m:val="on"/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US" dirty="0"/>
                  <a:t>. How does it compare to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𝜇</m:t>
                    </m:r>
                  </m:oMath>
                </a14:m>
                <a:r>
                  <a:rPr lang="en-US" dirty="0"/>
                  <a:t>?</a:t>
                </a: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V</m:t>
                    </m:r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ar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nary>
                      <m:naryPr>
                        <m:chr m:val="∑"/>
                        <m:supHide m:val="on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/>
                      <m:e>
                        <m:r>
                          <m:rPr>
                            <m:sty m:val="p"/>
                          </m:rPr>
                          <a:rPr lang="en-US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Var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e>
                    </m:nary>
                    <m:r>
                      <a:rPr lang="en-US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Law of Large Numbers</a:t>
                </a:r>
                <a:r>
                  <a:rPr lang="en-US" dirty="0"/>
                  <a:t>: The sample average will always concentrate to the mean, given enough samples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 r="-15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43137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Use Case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Suppose we design a randomized algorithm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to estimate a hidden statistic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</m:oMath>
                </a14:m>
                <a:r>
                  <a:rPr lang="en-US" dirty="0"/>
                  <a:t> of a dataset and we know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0&lt;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≤1000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Suppose each time we use the algorithm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, it outputs a number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dirty="0"/>
                  <a:t> such that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Var</m:t>
                    </m:r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=100</m:t>
                    </m:r>
                    <m:sSup>
                      <m:sSup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What can we say about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? </a:t>
                </a:r>
              </a:p>
              <a:p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𝑍</m:t>
                            </m:r>
                          </m:e>
                        </m:d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≥30</m:t>
                        </m:r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</m:d>
                    <m:r>
                      <a:rPr lang="en-US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≤1000</m:t>
                    </m:r>
                  </m:oMath>
                </a14:m>
                <a:r>
                  <a:rPr lang="en-US" dirty="0"/>
                  <a:t> so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𝑍</m:t>
                            </m:r>
                          </m:e>
                        </m:d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&lt;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30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,000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&gt;</m:t>
                    </m:r>
                    <m:f>
                      <m:f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387169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Accuracy Boosting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How can we use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to get additive error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US" dirty="0"/>
                  <a:t>?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611856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962</Words>
  <Application>Microsoft Office PowerPoint</Application>
  <PresentationFormat>Widescreen</PresentationFormat>
  <Paragraphs>147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Cambria Math</vt:lpstr>
      <vt:lpstr>Office Theme</vt:lpstr>
      <vt:lpstr>CSCE 689: Special Topics in Modern Algorithms for Data Science </vt:lpstr>
      <vt:lpstr>Present and Future</vt:lpstr>
      <vt:lpstr>Recall: Concentration Inequalities</vt:lpstr>
      <vt:lpstr>Last Time: Moments</vt:lpstr>
      <vt:lpstr>Last Time: Variance</vt:lpstr>
      <vt:lpstr>Last Time: Chebyshev’s Inequality</vt:lpstr>
      <vt:lpstr>Last Time: Law of Large Numbers</vt:lpstr>
      <vt:lpstr>Use Case</vt:lpstr>
      <vt:lpstr>Accuracy Boosting</vt:lpstr>
      <vt:lpstr>Accuracy Boosting</vt:lpstr>
      <vt:lpstr>Accuracy Boosting</vt:lpstr>
      <vt:lpstr>Limitations</vt:lpstr>
      <vt:lpstr>Intuition for Previous Inequalities</vt:lpstr>
      <vt:lpstr>Generalizations</vt:lpstr>
      <vt:lpstr>Concentration Inequalities</vt:lpstr>
      <vt:lpstr>Bernstein’s Inequality</vt:lpstr>
      <vt:lpstr>Bernstein’s Inequality</vt:lpstr>
      <vt:lpstr>Bernstein’s Inequality</vt:lpstr>
      <vt:lpstr>Bernstein’s Inequality</vt:lpstr>
      <vt:lpstr>Bernstein’s Inequality</vt:lpstr>
      <vt:lpstr>Central Limit Theorem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689: Special Topics in Modern Algorithms for Data Science</dc:title>
  <dc:creator>Samson Zhou</dc:creator>
  <cp:lastModifiedBy>Samson Zhou</cp:lastModifiedBy>
  <cp:revision>13</cp:revision>
  <dcterms:created xsi:type="dcterms:W3CDTF">2023-08-28T20:05:12Z</dcterms:created>
  <dcterms:modified xsi:type="dcterms:W3CDTF">2023-10-02T15:12:05Z</dcterms:modified>
</cp:coreProperties>
</file>