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853" r:id="rId2"/>
    <p:sldId id="852" r:id="rId3"/>
    <p:sldId id="260" r:id="rId4"/>
    <p:sldId id="763" r:id="rId5"/>
    <p:sldId id="826" r:id="rId6"/>
    <p:sldId id="830" r:id="rId7"/>
    <p:sldId id="832" r:id="rId8"/>
    <p:sldId id="834" r:id="rId9"/>
    <p:sldId id="769" r:id="rId10"/>
    <p:sldId id="767" r:id="rId11"/>
    <p:sldId id="835" r:id="rId12"/>
    <p:sldId id="836" r:id="rId13"/>
    <p:sldId id="838" r:id="rId14"/>
    <p:sldId id="837" r:id="rId15"/>
    <p:sldId id="840" r:id="rId16"/>
    <p:sldId id="839" r:id="rId17"/>
    <p:sldId id="841" r:id="rId18"/>
    <p:sldId id="843" r:id="rId19"/>
    <p:sldId id="844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29" autoAdjust="0"/>
    <p:restoredTop sz="94660"/>
  </p:normalViewPr>
  <p:slideViewPr>
    <p:cSldViewPr snapToGrid="0">
      <p:cViewPr varScale="1">
        <p:scale>
          <a:sx n="85" d="100"/>
          <a:sy n="85" d="100"/>
        </p:scale>
        <p:origin x="61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B0E44E-CFAD-027E-F941-8B23201BDE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2AB9FF-F977-D4EA-8ECE-8A769EFA5B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1904FA-D9BB-E904-8ECB-B851F8E05E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70B24-80A9-4B98-B016-FFCBC3C10F22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B939E4-3CD3-14A6-2406-030802EC67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B60BC4-B273-D213-81AA-61F678F6D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663CE-236B-4BC0-82B7-3EC4B0387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822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590F3D-FD17-7A0A-8C06-0667577F91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40694B-F5FC-0B96-45EE-CF6C08B19E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B562F0-1621-BEB0-F4E9-6DE3ECA5B3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70B24-80A9-4B98-B016-FFCBC3C10F22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40222C-9E5E-19A7-EB05-F16D1D38E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4FF34F-55A3-DC93-5195-3689A54DB9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663CE-236B-4BC0-82B7-3EC4B0387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557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4A2AA5E-6B8D-FD6D-EA2E-C3DB387028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DFC369-E51F-E923-A5EF-52DA2D8758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979D49-3BDC-86FE-FFE7-1B6AD13A6F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70B24-80A9-4B98-B016-FFCBC3C10F22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E96AD6-7D23-10CA-F3A3-7F02CE0C9E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0F2060-A1BF-382C-9558-D9537C36E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663CE-236B-4BC0-82B7-3EC4B0387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172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D5412E-39C2-4755-327B-48E1B7E9D1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DF83CF-1FEA-E314-EB05-BBC8541F10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0A5359-99D0-5F4E-7E4A-7DE92CC9E1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70B24-80A9-4B98-B016-FFCBC3C10F22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D80289-8742-EC32-3D9D-D482BD10F4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F565FE-5B16-6521-2CD2-A29C65074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663CE-236B-4BC0-82B7-3EC4B0387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65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F98346-8DB1-BC1C-19F7-F764AD8374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48156C-53CF-40E1-78BB-6926C0682E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3F377-BE3F-D590-1A1B-1B4349D964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70B24-80A9-4B98-B016-FFCBC3C10F22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6BC4B1-5542-5EF7-7900-54E1EFDB7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563060-10FA-EFD6-6E71-7573DCBC2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663CE-236B-4BC0-82B7-3EC4B0387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854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C3B10D-AAB5-E085-9C02-4697DBF8FD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5EA395-666C-0A95-57AC-C12993C046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2CA69E-FA50-571C-FFEE-9CE8EF43B1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20CB66-EB52-DE79-38E5-6CCDC05199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70B24-80A9-4B98-B016-FFCBC3C10F22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B6C631-A242-4EF1-F2AB-7F1BBE13F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3D718D-B625-8B18-A76A-2FE1CC44E5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663CE-236B-4BC0-82B7-3EC4B0387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432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D7239-7FEA-2D59-98BC-9D7AA32AE6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71B89C-6DEC-E8AE-66B9-D1152A0626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4DB016-6F4F-F4B6-7902-1732A198E1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A84794C-5B5B-5948-179D-F1C8863541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A18DB8D-BA6E-1F5E-288B-CD124C2228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17660BD-D4C9-3718-229F-9CEFCBA538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70B24-80A9-4B98-B016-FFCBC3C10F22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03269C3-36FB-9602-244A-5040FA436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DFECF5C-E2C3-FBE1-B618-18940C28A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663CE-236B-4BC0-82B7-3EC4B0387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483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9FCDE7-BF4E-598C-3D7D-5DE3255938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860EF6C-FE19-B3BF-FCE3-8072F4AF8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70B24-80A9-4B98-B016-FFCBC3C10F22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834FEE2-4177-A12A-9AE4-43575E5C2C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C93595-A763-9339-0E1F-303A1396B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663CE-236B-4BC0-82B7-3EC4B0387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951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51645B3-F1FD-8409-C665-F6255AD0C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70B24-80A9-4B98-B016-FFCBC3C10F22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05EDA2D-44ED-935C-6F50-DA48CBF3CB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EAD34C-F48F-3E80-718C-04D26552F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663CE-236B-4BC0-82B7-3EC4B0387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008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ED4E67-C1A8-E78D-E59E-CB3487A7C1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9CFBC7-3BD0-3C49-E51D-EED0085FA9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B52DA6-E0FC-5DA6-C1BC-7AECE01344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B1F9F7-ED75-D7FD-0EB8-42DB61D86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70B24-80A9-4B98-B016-FFCBC3C10F22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59FE63-023F-C7EA-2E97-9BC04CED4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8D97E3-ECD1-3AC0-C3E0-72FB0EE45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663CE-236B-4BC0-82B7-3EC4B0387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068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2ADAFD-582C-67DC-6FB1-8052EC41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56ACAC8-32EF-4779-2E3B-99CC0142B9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81C360-BB7E-43AC-5131-B62789DA2A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61A2CD-E2C7-3D96-94C4-E72BF92621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70B24-80A9-4B98-B016-FFCBC3C10F22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E4A593-6454-1F25-89E7-2C71CD1AE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0196A2-955B-02C4-C89D-365F24368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663CE-236B-4BC0-82B7-3EC4B0387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189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8AB3B9D-D885-9055-6D08-772CC61566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165BF6-0F4E-96C3-1ECF-587124B286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8FC6B9-0940-476B-7FF5-31692C8871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70B24-80A9-4B98-B016-FFCBC3C10F22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35C26E-B0B9-0A80-D1B1-010F586B6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3C8496-5CE5-05DE-A964-33D4126CB5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F663CE-236B-4BC0-82B7-3EC4B0387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111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png"/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4.png"/><Relationship Id="rId4" Type="http://schemas.openxmlformats.org/officeDocument/2006/relationships/image" Target="../media/image53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1.png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449558-8CBC-D30A-02F3-65EA383A4C4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C00000"/>
                </a:solidFill>
              </a:rPr>
              <a:t>CSCE 689: Special Topics in Modern Algorithms for Data Science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802CB3-FC8E-C393-0D77-33E8A17F6B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789797"/>
          </a:xfrm>
        </p:spPr>
        <p:txBody>
          <a:bodyPr>
            <a:normAutofit/>
          </a:bodyPr>
          <a:lstStyle/>
          <a:p>
            <a:r>
              <a:rPr lang="en-US" sz="3600" dirty="0"/>
              <a:t>Lecture 6</a:t>
            </a:r>
          </a:p>
          <a:p>
            <a:endParaRPr lang="en-US" sz="3600" dirty="0"/>
          </a:p>
          <a:p>
            <a:r>
              <a:rPr lang="en-US" sz="2800" dirty="0"/>
              <a:t>Samson Zhou</a:t>
            </a:r>
          </a:p>
        </p:txBody>
      </p:sp>
    </p:spTree>
    <p:extLst>
      <p:ext uri="{BB962C8B-B14F-4D97-AF65-F5344CB8AC3E}">
        <p14:creationId xmlns:p14="http://schemas.microsoft.com/office/powerpoint/2010/main" val="8246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5AC62-A5FD-2A5B-018F-859A378AA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Trivia Question #4 (Coupon Collector)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Suppose we have a fair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-sided die. “On average”, how many times should we roll the die before we all possible outcomes among the rolls? Example: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US" dirty="0"/>
                  <a:t>,</a:t>
                </a:r>
                <a:r>
                  <a:rPr lang="en-US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6</m:t>
                    </m:r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</a:t>
                </a:r>
                <a:r>
                  <a:rPr lang="en-US" dirty="0"/>
                  <a:t>for</a:t>
                </a:r>
                <a:r>
                  <a:rPr lang="en-US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=6</m:t>
                    </m:r>
                  </m:oMath>
                </a14:m>
                <a:endParaRPr lang="en-US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Θ</m:t>
                    </m:r>
                    <m:d>
                      <m:d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</m:oMath>
                </a14:m>
                <a:endParaRPr lang="en-US" b="0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Θ</m:t>
                    </m:r>
                    <m:d>
                      <m:d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  <m:func>
                          <m:funcPr>
                            <m:ctrlP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func>
                      </m:e>
                    </m:d>
                  </m:oMath>
                </a14:m>
                <a:endParaRPr lang="en-US" b="0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Θ</m:t>
                    </m:r>
                    <m:d>
                      <m:d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  <m:rad>
                          <m:radPr>
                            <m:degHide m:val="on"/>
                            <m:ctrlP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rad>
                      </m:e>
                    </m:d>
                  </m:oMath>
                </a14:m>
                <a:endParaRPr lang="en-US" b="0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Θ</m:t>
                    </m:r>
                    <m:d>
                      <m:d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p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317859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Chernoff Bounds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Useful variant of Bernstein’s inequality when the random variables are binary</a:t>
                </a:r>
              </a:p>
              <a:p>
                <a:pPr>
                  <a:buClr>
                    <a:schemeClr val="tx1"/>
                  </a:buClr>
                </a:pPr>
                <a:endParaRPr lang="en-US" dirty="0">
                  <a:solidFill>
                    <a:srgbClr val="00B05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Chernoff bounds</a:t>
                </a:r>
                <a:r>
                  <a:rPr lang="en-US" dirty="0"/>
                  <a:t>: 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∈{0, 1}</m:t>
                    </m:r>
                  </m:oMath>
                </a14:m>
                <a:r>
                  <a:rPr lang="en-US" dirty="0"/>
                  <a:t> be independent random variables and 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…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/>
                  <a:t> have mean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𝜇</m:t>
                    </m:r>
                  </m:oMath>
                </a14:m>
                <a:r>
                  <a:rPr lang="en-US" dirty="0"/>
                  <a:t>. Then for any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𝛿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≥0</m:t>
                    </m:r>
                  </m:oMath>
                </a14:m>
                <a:r>
                  <a:rPr lang="en-US" dirty="0"/>
                  <a:t>: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 t="-2089" r="-4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2188AF3-CDCA-2AD8-951C-C36AA7522FDC}"/>
                  </a:ext>
                </a:extLst>
              </p:cNvPr>
              <p:cNvSpPr txBox="1"/>
              <p:nvPr/>
            </p:nvSpPr>
            <p:spPr>
              <a:xfrm>
                <a:off x="1783976" y="4508358"/>
                <a:ext cx="8937812" cy="120879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200" b="0" i="0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Pr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en-US" sz="32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  <m:r>
                                <a:rPr lang="en-US" sz="32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32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𝜇</m:t>
                              </m:r>
                            </m:e>
                          </m:d>
                          <m: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≥</m:t>
                          </m:r>
                          <m:r>
                            <a:rPr lang="en-US" sz="32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𝛿𝜇</m:t>
                          </m:r>
                        </m:e>
                      </m:d>
                      <m:r>
                        <a:rPr lang="en-US" sz="32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r>
                        <a:rPr lang="en-US" sz="3200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func>
                        <m:funcPr>
                          <m:ctrlPr>
                            <a:rPr lang="en-US" sz="32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3200" b="0" i="0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exp</m:t>
                          </m:r>
                        </m:fName>
                        <m:e>
                          <m:d>
                            <m:dPr>
                              <m:ctrlPr>
                                <a:rPr lang="en-US" sz="32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3200" b="0" i="1" dirty="0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US" sz="3200" b="0" i="1" dirty="0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3200" b="0" i="1" dirty="0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𝛿</m:t>
                                      </m:r>
                                    </m:e>
                                    <m:sup>
                                      <m:r>
                                        <a:rPr lang="en-US" sz="3200" b="0" i="1" dirty="0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US" sz="3200" b="0" i="1" dirty="0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𝜇</m:t>
                                  </m:r>
                                </m:num>
                                <m:den>
                                  <m:r>
                                    <a:rPr lang="en-US" sz="3200" b="0" i="1" dirty="0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2+</m:t>
                                  </m:r>
                                  <m:r>
                                    <a:rPr lang="en-US" sz="3200" b="0" i="1" dirty="0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𝛿</m:t>
                                  </m:r>
                                </m:den>
                              </m:f>
                            </m:e>
                          </m:d>
                        </m:e>
                      </m:func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2188AF3-CDCA-2AD8-951C-C36AA7522FD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83976" y="4508358"/>
                <a:ext cx="8937812" cy="120879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049717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Multiplicative Error Chernoff Bounds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Chernoff bounds</a:t>
                </a:r>
                <a:r>
                  <a:rPr lang="en-US" dirty="0"/>
                  <a:t>: 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∈{0, 1}</m:t>
                    </m:r>
                  </m:oMath>
                </a14:m>
                <a:r>
                  <a:rPr lang="en-US" dirty="0"/>
                  <a:t> be independent random variables and 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…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/>
                  <a:t> have mean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𝜇</m:t>
                    </m:r>
                  </m:oMath>
                </a14:m>
                <a:r>
                  <a:rPr lang="en-US" dirty="0"/>
                  <a:t>. For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𝛿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d>
                      <m:d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0,1</m:t>
                        </m:r>
                      </m:e>
                    </m:d>
                  </m:oMath>
                </a14:m>
                <a:r>
                  <a:rPr lang="en-US" dirty="0"/>
                  <a:t>: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 t="-20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EBE4804B-C23F-3271-2F1E-B97740D93997}"/>
                  </a:ext>
                </a:extLst>
              </p:cNvPr>
              <p:cNvSpPr txBox="1"/>
              <p:nvPr/>
            </p:nvSpPr>
            <p:spPr>
              <a:xfrm>
                <a:off x="1627094" y="5284083"/>
                <a:ext cx="8937812" cy="120879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200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Pr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32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en-US" sz="320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 dirty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  <m:r>
                                <a:rPr lang="en-US" sz="3200" i="1" dirty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3200" i="1" dirty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𝜇</m:t>
                              </m:r>
                            </m:e>
                          </m:d>
                          <m:r>
                            <a:rPr lang="en-US" sz="32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≥</m:t>
                          </m:r>
                          <m:r>
                            <a:rPr lang="en-US" sz="3200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𝛿𝜇</m:t>
                          </m:r>
                        </m:e>
                      </m:d>
                      <m:r>
                        <a:rPr lang="en-US" sz="3200" i="1" dirty="0">
                          <a:latin typeface="Cambria Math" panose="02040503050406030204" pitchFamily="18" charset="0"/>
                        </a:rPr>
                        <m:t>≤</m:t>
                      </m:r>
                      <m:r>
                        <a:rPr lang="en-US" sz="3200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func>
                        <m:funcPr>
                          <m:ctrlPr>
                            <a:rPr lang="en-US" sz="32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3200" b="0" i="0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exp</m:t>
                          </m:r>
                        </m:fName>
                        <m:e>
                          <m:d>
                            <m:dPr>
                              <m:ctrlPr>
                                <a:rPr lang="en-US" sz="32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3200" b="0" i="1" dirty="0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US" sz="3200" b="0" i="1" dirty="0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3200" b="0" i="1" dirty="0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𝛿</m:t>
                                      </m:r>
                                    </m:e>
                                    <m:sup>
                                      <m:r>
                                        <a:rPr lang="en-US" sz="3200" b="0" i="1" dirty="0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US" sz="3200" b="0" i="1" dirty="0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𝜇</m:t>
                                  </m:r>
                                </m:num>
                                <m:den>
                                  <m:r>
                                    <a:rPr lang="en-US" sz="3200" b="0" i="1" dirty="0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e>
                          </m:d>
                        </m:e>
                      </m:func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EBE4804B-C23F-3271-2F1E-B97740D939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27094" y="5284083"/>
                <a:ext cx="8937812" cy="120879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7264A6C-FE0B-11CD-8DA8-E7BBB95FA660}"/>
                  </a:ext>
                </a:extLst>
              </p:cNvPr>
              <p:cNvSpPr txBox="1"/>
              <p:nvPr/>
            </p:nvSpPr>
            <p:spPr>
              <a:xfrm>
                <a:off x="1627094" y="3940354"/>
                <a:ext cx="8937812" cy="120879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200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Pr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32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≤</m:t>
                          </m:r>
                          <m:d>
                            <m:dPr>
                              <m:ctrlPr>
                                <a:rPr lang="en-US" sz="3200" i="1" dirty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 dirty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sz="32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3200" i="1" dirty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𝛿</m:t>
                              </m:r>
                            </m:e>
                          </m:d>
                          <m:r>
                            <a:rPr lang="en-US" sz="3200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𝜇</m:t>
                          </m:r>
                        </m:e>
                      </m:d>
                      <m:r>
                        <a:rPr lang="en-US" sz="3200" i="1" dirty="0">
                          <a:latin typeface="Cambria Math" panose="02040503050406030204" pitchFamily="18" charset="0"/>
                        </a:rPr>
                        <m:t>≤</m:t>
                      </m:r>
                      <m:func>
                        <m:funcPr>
                          <m:ctrlPr>
                            <a:rPr lang="en-US" sz="32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3200" b="0" i="0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exp</m:t>
                          </m:r>
                        </m:fName>
                        <m:e>
                          <m:d>
                            <m:dPr>
                              <m:ctrlPr>
                                <a:rPr lang="en-US" sz="32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3200" b="0" i="1" dirty="0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US" sz="3200" b="0" i="1" dirty="0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3200" b="0" i="1" dirty="0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𝛿</m:t>
                                      </m:r>
                                    </m:e>
                                    <m:sup>
                                      <m:r>
                                        <a:rPr lang="en-US" sz="3200" b="0" i="1" dirty="0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US" sz="3200" b="0" i="1" dirty="0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𝜇</m:t>
                                  </m:r>
                                </m:num>
                                <m:den>
                                  <m:r>
                                    <a:rPr lang="en-US" sz="3200" b="0" i="1" dirty="0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</m:func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7264A6C-FE0B-11CD-8DA8-E7BBB95FA6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27094" y="3940354"/>
                <a:ext cx="8937812" cy="120879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DF1004DB-8C46-54A8-AA1B-6088524C49E9}"/>
                  </a:ext>
                </a:extLst>
              </p:cNvPr>
              <p:cNvSpPr txBox="1"/>
              <p:nvPr/>
            </p:nvSpPr>
            <p:spPr>
              <a:xfrm>
                <a:off x="1627094" y="2731562"/>
                <a:ext cx="8937812" cy="120879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200" b="0" i="0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Pr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≥</m:t>
                          </m:r>
                          <m:d>
                            <m:dPr>
                              <m:ctrlPr>
                                <a:rPr lang="en-US" sz="32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r>
                                <a:rPr lang="en-US" sz="32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𝛿</m:t>
                              </m:r>
                            </m:e>
                          </m:d>
                          <m:r>
                            <a:rPr lang="en-US" sz="32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𝜇</m:t>
                          </m:r>
                        </m:e>
                      </m:d>
                      <m:r>
                        <a:rPr lang="en-US" sz="32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r>
                        <a:rPr lang="en-US" sz="3200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func>
                        <m:funcPr>
                          <m:ctrlPr>
                            <a:rPr lang="en-US" sz="32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3200" b="0" i="0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exp</m:t>
                          </m:r>
                        </m:fName>
                        <m:e>
                          <m:d>
                            <m:dPr>
                              <m:ctrlPr>
                                <a:rPr lang="en-US" sz="32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3200" b="0" i="1" dirty="0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US" sz="3200" b="0" i="1" dirty="0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3200" b="0" i="1" dirty="0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𝛿</m:t>
                                      </m:r>
                                    </m:e>
                                    <m:sup>
                                      <m:r>
                                        <a:rPr lang="en-US" sz="3200" b="0" i="1" dirty="0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US" sz="3200" b="0" i="1" dirty="0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𝜇</m:t>
                                  </m:r>
                                </m:num>
                                <m:den>
                                  <m:r>
                                    <a:rPr lang="en-US" sz="3200" b="0" i="1" dirty="0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2+</m:t>
                                  </m:r>
                                  <m:r>
                                    <a:rPr lang="en-US" sz="3200" b="0" i="1" dirty="0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𝛿</m:t>
                                  </m:r>
                                </m:den>
                              </m:f>
                            </m:e>
                          </m:d>
                        </m:e>
                      </m:func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DF1004DB-8C46-54A8-AA1B-6088524C49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27094" y="2731562"/>
                <a:ext cx="8937812" cy="120879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446928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Use Case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Suppose we design a randomized algorithm </a:t>
                </a:r>
                <a14:m>
                  <m:oMath xmlns:m="http://schemas.openxmlformats.org/officeDocument/2006/math"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 that outputs a real number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𝑍</m:t>
                    </m:r>
                  </m:oMath>
                </a14:m>
                <a:r>
                  <a:rPr lang="en-US" dirty="0"/>
                  <a:t> that is “correct” with probability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dirty="0"/>
                  <a:t>, e.g.,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𝑍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∈{0,1}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r>
                  <a:rPr lang="en-US" dirty="0"/>
                  <a:t>Suppose we want to be correct with probability </a:t>
                </a:r>
                <a14:m>
                  <m:oMath xmlns:m="http://schemas.openxmlformats.org/officeDocument/2006/math">
                    <m: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0.999</m:t>
                    </m:r>
                  </m:oMath>
                </a14:m>
                <a:r>
                  <a:rPr lang="en-US" dirty="0"/>
                  <a:t> or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1−</m:t>
                    </m:r>
                    <m:f>
                      <m:f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p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/>
                  <a:t> or </a:t>
                </a:r>
                <a14:m>
                  <m:oMath xmlns:m="http://schemas.openxmlformats.org/officeDocument/2006/math"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1−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𝛿</m:t>
                    </m:r>
                  </m:oMath>
                </a14:m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What can we do?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 t="-2089" b="-28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049144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Success Boosting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Chernoff bounds</a:t>
                </a:r>
                <a:r>
                  <a:rPr lang="en-US" dirty="0"/>
                  <a:t>: Run the algorithm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 a total of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f>
                              <m:fPr>
                                <m:ctrlP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𝛿</m:t>
                                </m:r>
                              </m:den>
                            </m:f>
                          </m:e>
                        </m:func>
                      </m:e>
                    </m:d>
                  </m:oMath>
                </a14:m>
                <a:r>
                  <a:rPr lang="en-US" dirty="0"/>
                  <a:t> times and take the median. It will be correct with probability </a:t>
                </a:r>
                <a14:m>
                  <m:oMath xmlns:m="http://schemas.openxmlformats.org/officeDocument/2006/math">
                    <m: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1−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𝛿</m:t>
                    </m:r>
                  </m:oMath>
                </a14:m>
                <a:endParaRPr lang="en-US" dirty="0"/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50254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Median-of-Means Framework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Suppose we design a randomized algorithm </a:t>
                </a:r>
                <a14:m>
                  <m:oMath xmlns:m="http://schemas.openxmlformats.org/officeDocument/2006/math"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 to estimate a hidden statistic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𝑍</m:t>
                    </m:r>
                  </m:oMath>
                </a14:m>
                <a:r>
                  <a:rPr lang="en-US" dirty="0"/>
                  <a:t> of a dataset and we know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0&lt;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𝑍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≤1000</m:t>
                    </m:r>
                  </m:oMath>
                </a14:m>
                <a:r>
                  <a:rPr lang="en-US" dirty="0"/>
                  <a:t>. </a:t>
                </a:r>
              </a:p>
              <a:p>
                <a:r>
                  <a:rPr lang="en-US" dirty="0"/>
                  <a:t>Suppose each time we use the algorithm </a:t>
                </a:r>
                <a14:m>
                  <m:oMath xmlns:m="http://schemas.openxmlformats.org/officeDocument/2006/math"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, it outputs a number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US" dirty="0"/>
                  <a:t> such that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𝑍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Var</m:t>
                    </m:r>
                    <m:d>
                      <m:dPr>
                        <m:begChr m:val="["/>
                        <m:endChr m:val="]"/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=100</m:t>
                    </m:r>
                    <m:sSup>
                      <m:sSup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𝑍</m:t>
                        </m:r>
                      </m:e>
                      <m:sup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dirty="0"/>
              </a:p>
              <a:p>
                <a:r>
                  <a:rPr lang="en-US" dirty="0"/>
                  <a:t>Suppose we want to estimate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𝑍</m:t>
                    </m:r>
                  </m:oMath>
                </a14:m>
                <a:r>
                  <a:rPr lang="en-US" dirty="0"/>
                  <a:t> to accuracy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</m:oMath>
                </a14:m>
                <a:r>
                  <a:rPr lang="en-US" dirty="0"/>
                  <a:t>, with probability </a:t>
                </a:r>
                <a14:m>
                  <m:oMath xmlns:m="http://schemas.openxmlformats.org/officeDocument/2006/math">
                    <m: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1−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𝛿</m:t>
                    </m:r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 t="-20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314585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Median-of-Means Framework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Suppose we design a randomized algorithm </a:t>
                </a:r>
                <a14:m>
                  <m:oMath xmlns:m="http://schemas.openxmlformats.org/officeDocument/2006/math"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 to estimate a hidden statistic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𝑍</m:t>
                    </m:r>
                  </m:oMath>
                </a14:m>
                <a:r>
                  <a:rPr lang="en-US" dirty="0"/>
                  <a:t> of a dataset and we know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0&lt;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𝑍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≤1000</m:t>
                    </m:r>
                  </m:oMath>
                </a14:m>
                <a:r>
                  <a:rPr lang="en-US" dirty="0"/>
                  <a:t>. </a:t>
                </a:r>
              </a:p>
              <a:p>
                <a:r>
                  <a:rPr lang="en-US" dirty="0"/>
                  <a:t>Suppose each time we use the algorithm </a:t>
                </a:r>
                <a14:m>
                  <m:oMath xmlns:m="http://schemas.openxmlformats.org/officeDocument/2006/math"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, it outputs a number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US" dirty="0"/>
                  <a:t> such that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𝑍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Var</m:t>
                    </m:r>
                    <m:d>
                      <m:dPr>
                        <m:begChr m:val="["/>
                        <m:endChr m:val="]"/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=100</m:t>
                    </m:r>
                    <m:sSup>
                      <m:sSup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𝑍</m:t>
                        </m:r>
                      </m:e>
                      <m:sup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dirty="0"/>
              </a:p>
              <a:p>
                <a:r>
                  <a:rPr lang="en-US" dirty="0"/>
                  <a:t>Suppose we want to estimate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𝑍</m:t>
                    </m:r>
                  </m:oMath>
                </a14:m>
                <a:r>
                  <a:rPr lang="en-US" dirty="0"/>
                  <a:t> to accuracy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</m:oMath>
                </a14:m>
                <a:r>
                  <a:rPr lang="en-US" dirty="0"/>
                  <a:t>, with probability </a:t>
                </a:r>
                <a14:m>
                  <m:oMath xmlns:m="http://schemas.openxmlformats.org/officeDocument/2006/math">
                    <m: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1−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𝛿</m:t>
                    </m:r>
                  </m:oMath>
                </a14:m>
                <a:endParaRPr lang="en-US" dirty="0"/>
              </a:p>
              <a:p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Accuracy boosting</a:t>
                </a:r>
                <a:r>
                  <a:rPr lang="en-US" dirty="0"/>
                  <a:t>: Repeat </a:t>
                </a:r>
                <a14:m>
                  <m:oMath xmlns:m="http://schemas.openxmlformats.org/officeDocument/2006/math"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 a total of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𝜀</m:t>
                            </m:r>
                          </m:e>
                          <m:sup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/>
                  <a:t> times and take the </a:t>
                </a:r>
                <a:r>
                  <a:rPr lang="en-US" dirty="0">
                    <a:solidFill>
                      <a:srgbClr val="FF0000"/>
                    </a:solidFill>
                  </a:rPr>
                  <a:t>mean</a:t>
                </a:r>
              </a:p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Success boosting: </a:t>
                </a:r>
                <a:r>
                  <a:rPr lang="en-US" dirty="0"/>
                  <a:t>Find the </a:t>
                </a:r>
                <a:r>
                  <a:rPr lang="en-US" dirty="0">
                    <a:solidFill>
                      <a:srgbClr val="FF0000"/>
                    </a:solidFill>
                  </a:rPr>
                  <a:t>mean</a:t>
                </a:r>
                <a:r>
                  <a:rPr lang="en-US" dirty="0"/>
                  <a:t> a total of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f>
                              <m:fPr>
                                <m:ctrlP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𝛿</m:t>
                                </m:r>
                              </m:den>
                            </m:f>
                          </m:e>
                        </m:func>
                      </m:e>
                    </m:d>
                  </m:oMath>
                </a14:m>
                <a:r>
                  <a:rPr lang="en-US" dirty="0"/>
                  <a:t> times and take the </a:t>
                </a:r>
                <a:r>
                  <a:rPr lang="en-US" dirty="0">
                    <a:solidFill>
                      <a:srgbClr val="FF0000"/>
                    </a:solidFill>
                  </a:rPr>
                  <a:t>median</a:t>
                </a:r>
                <a:r>
                  <a:rPr lang="en-US" dirty="0"/>
                  <a:t>, to be correct with probability </a:t>
                </a:r>
                <a14:m>
                  <m:oMath xmlns:m="http://schemas.openxmlformats.org/officeDocument/2006/math">
                    <m: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1−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𝛿</m:t>
                    </m:r>
                  </m:oMath>
                </a14:m>
                <a:endParaRPr lang="en-US" dirty="0"/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 t="-2089" b="-19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790792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5AC62-A5FD-2A5B-018F-859A378AA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Max Load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Suppose we have a fair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-sided die that we roll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times. “On average”, what is the largest number of times any outcome is rolled? Example: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US" dirty="0"/>
                  <a:t>,</a:t>
                </a:r>
                <a:r>
                  <a:rPr lang="en-US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</a:t>
                </a:r>
                <a:r>
                  <a:rPr lang="en-US" dirty="0"/>
                  <a:t>for</a:t>
                </a:r>
                <a:r>
                  <a:rPr lang="en-US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=7</m:t>
                    </m:r>
                  </m:oMath>
                </a14:m>
                <a:endParaRPr lang="en-US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Fix a value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∈[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US" dirty="0"/>
                  <a:t> if the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dirty="0"/>
                  <a:t>-</a:t>
                </a:r>
                <a:r>
                  <a:rPr lang="en-US" dirty="0" err="1"/>
                  <a:t>th</a:t>
                </a:r>
                <a:r>
                  <a:rPr lang="en-US" dirty="0"/>
                  <a:t> roll is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dirty="0"/>
                  <a:t> otherwise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 r="-15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1564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5AC62-A5FD-2A5B-018F-859A378AA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Max Load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The total number of rolls with value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is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+…+</m:t>
                    </m:r>
                    <m:sSub>
                      <m:sSub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Recall Chernoff bounds: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≥</m:t>
                        </m:r>
                        <m:func>
                          <m:funcPr>
                            <m:ctrlPr>
                              <a:rPr lang="en-US" sz="2800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sz="2800" b="0" i="0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3 </m:t>
                            </m:r>
                            <m:r>
                              <m:rPr>
                                <m:sty m:val="p"/>
                              </m:rPr>
                              <a:rPr lang="en-US" sz="2800" b="0" i="0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en-US" sz="2800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func>
                      </m:e>
                    </m:d>
                    <m:r>
                      <a:rPr lang="en-US" sz="28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en-US" sz="2800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2800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p>
                            <m:r>
                              <a:rPr lang="en-US" sz="2800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2C367256-3296-9656-1A38-EF6EB832405D}"/>
                  </a:ext>
                </a:extLst>
              </p:cNvPr>
              <p:cNvSpPr txBox="1"/>
              <p:nvPr/>
            </p:nvSpPr>
            <p:spPr>
              <a:xfrm>
                <a:off x="1420905" y="3251515"/>
                <a:ext cx="8937812" cy="120879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200" b="0" i="0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Pr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≥</m:t>
                          </m:r>
                          <m:d>
                            <m:dPr>
                              <m:ctrlPr>
                                <a:rPr lang="en-US" sz="32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r>
                                <a:rPr lang="en-US" sz="32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𝛿</m:t>
                              </m:r>
                            </m:e>
                          </m:d>
                          <m:r>
                            <a:rPr lang="en-US" sz="32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𝜇</m:t>
                          </m:r>
                        </m:e>
                      </m:d>
                      <m:r>
                        <a:rPr lang="en-US" sz="32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r>
                        <a:rPr lang="en-US" sz="3200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func>
                        <m:funcPr>
                          <m:ctrlPr>
                            <a:rPr lang="en-US" sz="32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3200" b="0" i="0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exp</m:t>
                          </m:r>
                        </m:fName>
                        <m:e>
                          <m:d>
                            <m:dPr>
                              <m:ctrlPr>
                                <a:rPr lang="en-US" sz="32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3200" b="0" i="1" dirty="0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US" sz="3200" b="0" i="1" dirty="0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3200" b="0" i="1" dirty="0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𝛿</m:t>
                                      </m:r>
                                    </m:e>
                                    <m:sup>
                                      <m:r>
                                        <a:rPr lang="en-US" sz="3200" b="0" i="1" dirty="0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US" sz="3200" b="0" i="1" dirty="0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𝜇</m:t>
                                  </m:r>
                                </m:num>
                                <m:den>
                                  <m:r>
                                    <a:rPr lang="en-US" sz="3200" b="0" i="1" dirty="0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2+</m:t>
                                  </m:r>
                                  <m:r>
                                    <a:rPr lang="en-US" sz="3200" b="0" i="1" dirty="0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𝛿</m:t>
                                  </m:r>
                                </m:den>
                              </m:f>
                            </m:e>
                          </m:d>
                        </m:e>
                      </m:func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2C367256-3296-9656-1A38-EF6EB832405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0905" y="3251515"/>
                <a:ext cx="8937812" cy="120879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701408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5AC62-A5FD-2A5B-018F-859A378AA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Max Load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Recall we fixed a value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∈[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≥</m:t>
                        </m:r>
                        <m:func>
                          <m:funcPr>
                            <m:ctrlPr>
                              <a:rPr lang="en-US" sz="2800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sz="2800" b="0" i="0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3 </m:t>
                            </m:r>
                            <m:r>
                              <m:rPr>
                                <m:sty m:val="p"/>
                              </m:rPr>
                              <a:rPr lang="en-US" sz="2800" b="0" i="0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en-US" sz="2800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func>
                      </m:e>
                    </m:d>
                    <m:r>
                      <a:rPr lang="en-US" sz="28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en-US" sz="2800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2800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p>
                            <m:r>
                              <a:rPr lang="en-US" sz="2800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/>
                  <a:t> means that with probability at least </a:t>
                </a:r>
                <a14:m>
                  <m:oMath xmlns:m="http://schemas.openxmlformats.org/officeDocument/2006/math"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1−</m:t>
                    </m:r>
                    <m:f>
                      <m:f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p>
                            <m: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/>
                  <a:t>, we will get fewer than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en-US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3 </m:t>
                        </m:r>
                        <m:r>
                          <m:rPr>
                            <m:sty m:val="p"/>
                          </m:rPr>
                          <a:rPr lang="en-US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func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</a:t>
                </a:r>
                <a:r>
                  <a:rPr lang="en-US" dirty="0"/>
                  <a:t>rolls with value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Union bound</a:t>
                </a:r>
                <a:r>
                  <a:rPr lang="en-US" dirty="0"/>
                  <a:t>: With probability at least </a:t>
                </a:r>
                <a14:m>
                  <m:oMath xmlns:m="http://schemas.openxmlformats.org/officeDocument/2006/math">
                    <m: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1−</m:t>
                    </m:r>
                    <m:f>
                      <m:f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r>
                  <a:rPr lang="en-US" dirty="0"/>
                  <a:t>, no outcome will be rolled more than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3</m:t>
                    </m:r>
                    <m:func>
                      <m:func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func>
                  </m:oMath>
                </a14:m>
                <a:r>
                  <a:rPr lang="en-US" dirty="0"/>
                  <a:t> times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783434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5AC62-A5FD-2A5B-018F-859A378AA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Today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F2126B-4AA6-302B-7E5A-170FFAAB8B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dirty="0">
                <a:solidFill>
                  <a:srgbClr val="00B050"/>
                </a:solidFill>
              </a:rPr>
              <a:t>Today</a:t>
            </a:r>
            <a:r>
              <a:rPr lang="en-US" dirty="0"/>
              <a:t>: Email me the members/group name</a:t>
            </a:r>
          </a:p>
          <a:p>
            <a:pPr>
              <a:buClr>
                <a:schemeClr val="tx1"/>
              </a:buClr>
            </a:pPr>
            <a:endParaRPr lang="en-US" dirty="0"/>
          </a:p>
          <a:p>
            <a:pPr>
              <a:buClr>
                <a:schemeClr val="tx1"/>
              </a:buClr>
            </a:pPr>
            <a:endParaRPr lang="en-US" dirty="0"/>
          </a:p>
          <a:p>
            <a:pPr>
              <a:buClr>
                <a:schemeClr val="tx1"/>
              </a:buClr>
            </a:pPr>
            <a:r>
              <a:rPr lang="en-US" dirty="0">
                <a:solidFill>
                  <a:srgbClr val="00B050"/>
                </a:solidFill>
              </a:rPr>
              <a:t>Monday: </a:t>
            </a:r>
            <a:r>
              <a:rPr lang="en-US" dirty="0"/>
              <a:t>Labor Day, NO CLASS</a:t>
            </a:r>
          </a:p>
          <a:p>
            <a:pPr>
              <a:buClr>
                <a:schemeClr val="tx1"/>
              </a:buClr>
            </a:pPr>
            <a:endParaRPr lang="en-US" dirty="0"/>
          </a:p>
          <a:p>
            <a:pPr>
              <a:buClr>
                <a:schemeClr val="tx1"/>
              </a:buClr>
            </a:pPr>
            <a:endParaRPr lang="en-US" dirty="0"/>
          </a:p>
          <a:p>
            <a:pPr>
              <a:buClr>
                <a:schemeClr val="tx1"/>
              </a:buClr>
            </a:pPr>
            <a:r>
              <a:rPr lang="en-US" dirty="0">
                <a:solidFill>
                  <a:srgbClr val="00B050"/>
                </a:solidFill>
              </a:rPr>
              <a:t>Wednesday</a:t>
            </a:r>
            <a:r>
              <a:rPr lang="en-US" dirty="0"/>
              <a:t>: Sign-up for meetings to discuss proposed projects</a:t>
            </a:r>
          </a:p>
        </p:txBody>
      </p:sp>
    </p:spTree>
    <p:extLst>
      <p:ext uri="{BB962C8B-B14F-4D97-AF65-F5344CB8AC3E}">
        <p14:creationId xmlns:p14="http://schemas.microsoft.com/office/powerpoint/2010/main" val="9858331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Recall: Moments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For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&gt;0</m:t>
                    </m:r>
                  </m:oMath>
                </a14:m>
                <a:r>
                  <a:rPr lang="en-US" dirty="0"/>
                  <a:t>, the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US" dirty="0"/>
                  <a:t>-</a:t>
                </a:r>
                <a:r>
                  <a:rPr lang="en-US" dirty="0" err="1"/>
                  <a:t>th</a:t>
                </a:r>
                <a:r>
                  <a:rPr lang="en-US" dirty="0"/>
                  <a:t> moment of a random variable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US" dirty="0"/>
                  <a:t> over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Ω</m:t>
                    </m:r>
                  </m:oMath>
                </a14:m>
                <a:r>
                  <a:rPr lang="en-US" dirty="0"/>
                  <a:t> is: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 t="-20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2DE4CEA-73D7-CD0E-D451-149152B610B0}"/>
                  </a:ext>
                </a:extLst>
              </p:cNvPr>
              <p:cNvSpPr txBox="1"/>
              <p:nvPr/>
            </p:nvSpPr>
            <p:spPr>
              <a:xfrm>
                <a:off x="2877670" y="2356828"/>
                <a:ext cx="6096000" cy="113787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800" b="0" i="0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E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p>
                              <m: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sup>
                          </m:sSup>
                        </m:e>
                      </m:d>
                      <m:r>
                        <a:rPr lang="en-US" sz="28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∈</m:t>
                          </m:r>
                          <m:r>
                            <m:rPr>
                              <m:sty m:val="p"/>
                            </m:rPr>
                            <a:rPr lang="en-US" sz="2800" b="0" i="0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Ω</m:t>
                          </m:r>
                        </m:sub>
                        <m:sup/>
                        <m:e>
                          <m:r>
                            <m:rPr>
                              <m:sty m:val="p"/>
                            </m:rPr>
                            <a:rPr lang="en-US" sz="2800" b="0" i="0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Pr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  <m: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⋅</m:t>
                          </m:r>
                          <m:sSup>
                            <m:sSupPr>
                              <m:ctrlP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2DE4CEA-73D7-CD0E-D451-149152B610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77670" y="2356828"/>
                <a:ext cx="6096000" cy="113787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436612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Last Time: Chebyshev’s Inequality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US" dirty="0"/>
                  <a:t> be a random variable with expected value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𝜇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≔</m:t>
                    </m:r>
                    <m:r>
                      <m:rPr>
                        <m:sty m:val="p"/>
                      </m:rP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dirty="0"/>
                  <a:t> and variance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p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≔</m:t>
                    </m:r>
                    <m:r>
                      <m:rPr>
                        <m:sty m:val="p"/>
                      </m:rP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Var</m:t>
                    </m:r>
                    <m:d>
                      <m:dPr>
                        <m:begChr m:val="["/>
                        <m:endChr m:val="]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</m:oMath>
                </a14:m>
                <a:endParaRPr lang="en-US" sz="2800" dirty="0">
                  <a:solidFill>
                    <a:srgbClr val="C00000"/>
                  </a:solidFill>
                  <a:latin typeface="Cambria Math" panose="02040503050406030204" pitchFamily="18" charset="0"/>
                </a:endParaRPr>
              </a:p>
              <a:p>
                <a:pPr>
                  <a:buClr>
                    <a:schemeClr val="tx1"/>
                  </a:buClr>
                </a:pPr>
                <a:endParaRPr lang="en-US" dirty="0">
                  <a:solidFill>
                    <a:srgbClr val="C00000"/>
                  </a:solidFill>
                  <a:latin typeface="Cambria Math" panose="02040503050406030204" pitchFamily="18" charset="0"/>
                </a:endParaRP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sz="28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sz="2800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𝑋</m:t>
                            </m:r>
                            <m:r>
                              <a:rPr lang="en-US" sz="28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m:rPr>
                                <m:sty m:val="p"/>
                              </m:rPr>
                              <a:rPr lang="en-US" sz="2800" b="0" i="0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E</m:t>
                            </m:r>
                            <m:r>
                              <a:rPr lang="en-US" sz="28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[</m:t>
                            </m:r>
                            <m:r>
                              <a:rPr lang="en-US" sz="28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𝑋</m:t>
                            </m:r>
                            <m:r>
                              <a:rPr lang="en-US" sz="28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]</m:t>
                            </m:r>
                          </m:e>
                        </m:d>
                        <m:r>
                          <a:rPr lang="en-US" sz="28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≥</m:t>
                        </m:r>
                        <m:r>
                          <a:rPr lang="en-US" sz="2800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8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en-US" sz="2800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2800" b="0" i="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Var</m:t>
                        </m:r>
                        <m:r>
                          <a:rPr lang="en-US" sz="2800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[</m:t>
                        </m:r>
                        <m:r>
                          <a:rPr lang="en-US" sz="280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sz="2800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]</m:t>
                        </m:r>
                      </m:num>
                      <m:den>
                        <m:sSup>
                          <m:sSupPr>
                            <m:ctrlPr>
                              <a:rPr lang="en-US" sz="2800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p>
                            <m:r>
                              <a:rPr lang="en-US" sz="2800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/>
                  <a:t>  becomes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𝑋</m:t>
                            </m:r>
                            <m: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m:rPr>
                                <m:sty m:val="p"/>
                              </m:rPr>
                              <a:rPr lang="en-US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E</m:t>
                            </m:r>
                            <m: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[</m:t>
                            </m:r>
                            <m: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𝑋</m:t>
                            </m:r>
                            <m: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]</m:t>
                            </m:r>
                          </m:e>
                        </m:d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≥</m:t>
                        </m:r>
                        <m:r>
                          <a:rPr lang="en-US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i="1" dirty="0">
                        <a:latin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en-US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𝜎</m:t>
                            </m:r>
                          </m:e>
                          <m:sup>
                            <m:r>
                              <a:rPr lang="en-US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i="1" dirty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 dirty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p>
                            <m:r>
                              <a:rPr lang="en-US" i="1" dirty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/>
                  <a:t> 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“Bounding the deviation of a random variable in terms of its variance”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 t="-2089" r="-9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0882236-AB33-A280-845A-E0788DD10874}"/>
                  </a:ext>
                </a:extLst>
              </p:cNvPr>
              <p:cNvSpPr txBox="1"/>
              <p:nvPr/>
            </p:nvSpPr>
            <p:spPr>
              <a:xfrm>
                <a:off x="2958353" y="4159250"/>
                <a:ext cx="6096000" cy="90178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800" b="0" i="0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Pr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i="1" dirty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  <m: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𝜇</m:t>
                              </m:r>
                            </m:e>
                          </m:d>
                          <m: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≥</m:t>
                          </m:r>
                          <m:r>
                            <a:rPr lang="en-US" sz="28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28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𝜎</m:t>
                          </m:r>
                        </m:e>
                      </m:d>
                      <m:r>
                        <a:rPr lang="en-US" sz="28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f>
                        <m:fPr>
                          <m:ctrlPr>
                            <a:rPr lang="en-US" sz="28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en-US" sz="28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  <m:sup>
                              <m:r>
                                <a:rPr lang="en-US" sz="28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0882236-AB33-A280-845A-E0788DD1087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8353" y="4159250"/>
                <a:ext cx="6096000" cy="90178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283927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Last Time: Accuracy Boosting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66941B-6AAA-DFD0-8896-ACB1B4FE2A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dirty="0"/>
              <a:t>Algorithmic consequence of Law of Large Numbers</a:t>
            </a:r>
          </a:p>
          <a:p>
            <a:pPr>
              <a:buClr>
                <a:schemeClr val="tx1"/>
              </a:buClr>
            </a:pPr>
            <a:endParaRPr lang="en-US" dirty="0"/>
          </a:p>
          <a:p>
            <a:pPr>
              <a:buClr>
                <a:schemeClr val="tx1"/>
              </a:buClr>
            </a:pPr>
            <a:endParaRPr lang="en-US" dirty="0"/>
          </a:p>
          <a:p>
            <a:pPr>
              <a:buClr>
                <a:schemeClr val="tx1"/>
              </a:buClr>
            </a:pPr>
            <a:r>
              <a:rPr lang="en-US" dirty="0"/>
              <a:t>To improve the accuracy of your algorithm, run it many times independently and take the average</a:t>
            </a:r>
          </a:p>
        </p:txBody>
      </p:sp>
    </p:spTree>
    <p:extLst>
      <p:ext uri="{BB962C8B-B14F-4D97-AF65-F5344CB8AC3E}">
        <p14:creationId xmlns:p14="http://schemas.microsoft.com/office/powerpoint/2010/main" val="16685178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Recall: Concentration Inequalities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Concentration inequalities bound the probability that a random variable is “far away” from its expectation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Looking at the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m:rPr>
                        <m:sty m:val="p"/>
                      </m:rPr>
                      <a:rPr lang="en-US" baseline="30000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th</m:t>
                    </m:r>
                  </m:oMath>
                </a14:m>
                <a:r>
                  <a:rPr lang="en-US" dirty="0"/>
                  <a:t> moment for sufficiently high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gives a number of very strong (and useful!) concentration inequalities with exponential tail bounds</a:t>
                </a:r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Chernoff bounds, Bernstein’s inequality, </a:t>
                </a:r>
                <a:r>
                  <a:rPr lang="en-US" dirty="0" err="1"/>
                  <a:t>Hoeffding’s</a:t>
                </a:r>
                <a:r>
                  <a:rPr lang="en-US" dirty="0"/>
                  <a:t> inequality, etc.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 t="-20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137764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Last Time: Bernstein’s Inequality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>
                    <a:solidFill>
                      <a:srgbClr val="00B050"/>
                    </a:solidFill>
                  </a:rPr>
                  <a:t>Bernstein’s </a:t>
                </a:r>
                <a:r>
                  <a:rPr lang="en-US" dirty="0">
                    <a:solidFill>
                      <a:srgbClr val="00B050"/>
                    </a:solidFill>
                  </a:rPr>
                  <a:t>inequality</a:t>
                </a:r>
                <a:r>
                  <a:rPr lang="en-US" dirty="0"/>
                  <a:t>: 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∈[−</m:t>
                    </m:r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dirty="0"/>
                  <a:t> be independent random variables and 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…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/>
                  <a:t> have mean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𝜇</m:t>
                    </m:r>
                  </m:oMath>
                </a14:m>
                <a:r>
                  <a:rPr lang="en-US" dirty="0"/>
                  <a:t> and variance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p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. Then for any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≥0</m:t>
                    </m:r>
                  </m:oMath>
                </a14:m>
                <a:r>
                  <a:rPr lang="en-US" dirty="0"/>
                  <a:t>: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Example</a:t>
                </a:r>
                <a:r>
                  <a:rPr lang="en-US" dirty="0"/>
                  <a:t>: Suppose </a:t>
                </a:r>
                <a14:m>
                  <m:oMath xmlns:m="http://schemas.openxmlformats.org/officeDocument/2006/math"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sz="2800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US" dirty="0"/>
                  <a:t> and let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en-US" dirty="0"/>
                  <a:t>. Then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 t="-20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54459EA-BE18-5A79-8DBD-4C60C3DF2483}"/>
                  </a:ext>
                </a:extLst>
              </p:cNvPr>
              <p:cNvSpPr txBox="1"/>
              <p:nvPr/>
            </p:nvSpPr>
            <p:spPr>
              <a:xfrm>
                <a:off x="1237130" y="5419020"/>
                <a:ext cx="8937812" cy="120879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200" b="0" i="0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Pr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en-US" sz="32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  <m:r>
                                <a:rPr lang="en-US" sz="32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32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𝜇</m:t>
                              </m:r>
                            </m:e>
                          </m:d>
                          <m: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≥</m:t>
                          </m:r>
                          <m:r>
                            <a:rPr lang="en-US" sz="3200" b="0" i="1" dirty="0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3200" b="0" i="1" dirty="0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𝜎</m:t>
                          </m:r>
                        </m:e>
                      </m:d>
                      <m:r>
                        <a:rPr lang="en-US" sz="32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r>
                        <a:rPr lang="en-US" sz="3200" b="0" i="0" dirty="0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m:rPr>
                          <m:sty m:val="p"/>
                        </m:rPr>
                        <a:rPr lang="en-US" sz="3200" b="0" i="0" dirty="0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exp</m:t>
                      </m:r>
                      <m:d>
                        <m:dPr>
                          <m:ctrlPr>
                            <a:rPr lang="en-US" sz="3200" b="0" i="1" dirty="0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dirty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3200" i="1" dirty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3200" i="1" dirty="0">
                                      <a:solidFill>
                                        <a:schemeClr val="accent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i="1" dirty="0">
                                      <a:solidFill>
                                        <a:schemeClr val="accent1"/>
                                      </a:solidFill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e>
                                <m:sup>
                                  <m:r>
                                    <a:rPr lang="en-US" sz="3200" dirty="0">
                                      <a:solidFill>
                                        <a:schemeClr val="accent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US" sz="3200" dirty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54459EA-BE18-5A79-8DBD-4C60C3DF248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7130" y="5419020"/>
                <a:ext cx="8937812" cy="120879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2188AF3-CDCA-2AD8-951C-C36AA7522FDC}"/>
                  </a:ext>
                </a:extLst>
              </p:cNvPr>
              <p:cNvSpPr txBox="1"/>
              <p:nvPr/>
            </p:nvSpPr>
            <p:spPr>
              <a:xfrm>
                <a:off x="1739153" y="3199511"/>
                <a:ext cx="8937812" cy="159466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4400" b="0" i="0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Pr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44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en-US" sz="44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4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  <m:r>
                                <a:rPr lang="en-US" sz="44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44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𝜇</m:t>
                              </m:r>
                            </m:e>
                          </m:d>
                          <m:r>
                            <a:rPr lang="en-US" sz="44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≥</m:t>
                          </m:r>
                          <m:r>
                            <a:rPr lang="en-US" sz="44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44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r>
                        <a:rPr lang="en-US" sz="4400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sSup>
                        <m:sSupPr>
                          <m:ctrlPr>
                            <a:rPr lang="en-US" sz="44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44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44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4400" b="0" i="1" dirty="0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400" b="0" i="1" dirty="0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p>
                                  <m:r>
                                    <a:rPr lang="en-US" sz="4400" b="0" i="1" dirty="0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US" sz="44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sSup>
                                <m:sSupPr>
                                  <m:ctrlPr>
                                    <a:rPr lang="en-US" sz="4400" b="0" i="1" dirty="0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400" b="0" i="1" dirty="0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𝜎</m:t>
                                  </m:r>
                                </m:e>
                                <m:sup>
                                  <m:r>
                                    <a:rPr lang="en-US" sz="4400" b="0" i="1" dirty="0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44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sz="4400" b="0" i="1" dirty="0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4400" b="0" i="1" dirty="0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num>
                                <m:den>
                                  <m:r>
                                    <a:rPr lang="en-US" sz="4400" b="0" i="1" dirty="0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en-US" sz="44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𝑀𝑡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en-US" sz="44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2188AF3-CDCA-2AD8-951C-C36AA7522FD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39153" y="3199511"/>
                <a:ext cx="8937812" cy="159466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606063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Bernstein’s Inequality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Suppose we flip a fair coin </a:t>
                </a:r>
                <a14:m>
                  <m:oMath xmlns:m="http://schemas.openxmlformats.org/officeDocument/2006/math"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=100</m:t>
                    </m:r>
                  </m:oMath>
                </a14:m>
                <a:r>
                  <a:rPr lang="en-US" dirty="0"/>
                  <a:t> times and let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𝐻</m:t>
                    </m:r>
                  </m:oMath>
                </a14:m>
                <a:r>
                  <a:rPr lang="en-US" dirty="0"/>
                  <a:t> be the total number of heads</a:t>
                </a:r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dirty="0">
                  <a:solidFill>
                    <a:srgbClr val="00B05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Markov’s inequality</a:t>
                </a:r>
                <a:r>
                  <a:rPr lang="en-US" dirty="0"/>
                  <a:t>:</a:t>
                </a:r>
                <a:r>
                  <a:rPr lang="en-US" b="0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𝐻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≥60</m:t>
                        </m:r>
                      </m:e>
                    </m:d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≤0.833</m:t>
                    </m:r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Chebyshev’s inequality</a:t>
                </a:r>
                <a:r>
                  <a:rPr lang="en-US" dirty="0"/>
                  <a:t>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𝐻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≥60</m:t>
                        </m:r>
                      </m:e>
                    </m:d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≤0.25</m:t>
                    </m:r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4</m:t>
                    </m:r>
                    <m:r>
                      <m:rPr>
                        <m:sty m:val="p"/>
                      </m:rPr>
                      <a:rPr lang="en-US" baseline="30000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th</m:t>
                    </m:r>
                  </m:oMath>
                </a14:m>
                <a:r>
                  <a:rPr lang="en-US" dirty="0"/>
                  <a:t> moment: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𝐻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≥60</m:t>
                        </m:r>
                      </m:e>
                    </m:d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≤0.186</m:t>
                    </m:r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Bernstein’s inequality: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𝐻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≥60</m:t>
                        </m:r>
                      </m:e>
                    </m:d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≤0.15</m:t>
                    </m:r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Truth: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𝐻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≥60</m:t>
                        </m:r>
                      </m:e>
                    </m:d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≈0.0284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 t="-20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481440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5AC62-A5FD-2A5B-018F-859A378AA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Trivia Question #3 (Max Load)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Suppose we have a fair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-sided die that we roll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times. “On average”, what is the largest number of times any outcome is rolled? Example: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US" dirty="0"/>
                  <a:t>,</a:t>
                </a:r>
                <a:r>
                  <a:rPr lang="en-US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</a:t>
                </a:r>
                <a:r>
                  <a:rPr lang="en-US" dirty="0"/>
                  <a:t>for</a:t>
                </a:r>
                <a:r>
                  <a:rPr lang="en-US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=7</m:t>
                    </m:r>
                  </m:oMath>
                </a14:m>
                <a:endParaRPr lang="en-US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Θ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(1)</m:t>
                    </m:r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Θ</m:t>
                        </m:r>
                      </m:e>
                    </m:acc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func>
                      <m:func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func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i="1" dirty="0">
                  <a:solidFill>
                    <a:srgbClr val="C00000"/>
                  </a:solidFill>
                  <a:latin typeface="Cambria Math" panose="02040503050406030204" pitchFamily="18" charset="0"/>
                </a:endParaRP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Θ</m:t>
                        </m:r>
                      </m:e>
                    </m:acc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ad>
                      <m:radPr>
                        <m:degHide m:val="on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rad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i="1" dirty="0">
                  <a:solidFill>
                    <a:srgbClr val="C00000"/>
                  </a:solidFill>
                  <a:latin typeface="Cambria Math" panose="02040503050406030204" pitchFamily="18" charset="0"/>
                </a:endParaRP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Θ</m:t>
                        </m:r>
                      </m:e>
                    </m:acc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 r="-15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204775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342</TotalTime>
  <Words>999</Words>
  <Application>Microsoft Office PowerPoint</Application>
  <PresentationFormat>Widescreen</PresentationFormat>
  <Paragraphs>135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Cambria Math</vt:lpstr>
      <vt:lpstr>Office Theme</vt:lpstr>
      <vt:lpstr>CSCE 689: Special Topics in Modern Algorithms for Data Science </vt:lpstr>
      <vt:lpstr>Today</vt:lpstr>
      <vt:lpstr>Recall: Moments</vt:lpstr>
      <vt:lpstr>Last Time: Chebyshev’s Inequality</vt:lpstr>
      <vt:lpstr>Last Time: Accuracy Boosting</vt:lpstr>
      <vt:lpstr>Recall: Concentration Inequalities</vt:lpstr>
      <vt:lpstr>Last Time: Bernstein’s Inequality</vt:lpstr>
      <vt:lpstr>Bernstein’s Inequality</vt:lpstr>
      <vt:lpstr>Trivia Question #3 (Max Load)</vt:lpstr>
      <vt:lpstr>Trivia Question #4 (Coupon Collector)</vt:lpstr>
      <vt:lpstr>Chernoff Bounds</vt:lpstr>
      <vt:lpstr>Multiplicative Error Chernoff Bounds</vt:lpstr>
      <vt:lpstr>Use Case</vt:lpstr>
      <vt:lpstr>Success Boosting</vt:lpstr>
      <vt:lpstr>Median-of-Means Framework</vt:lpstr>
      <vt:lpstr>Median-of-Means Framework</vt:lpstr>
      <vt:lpstr>Max Load</vt:lpstr>
      <vt:lpstr>Max Load</vt:lpstr>
      <vt:lpstr>Max Load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CSCE 689: Special Topics in Modern Algorithms for Data Science</dc:title>
  <dc:creator>Samson Zhou</dc:creator>
  <cp:lastModifiedBy>Samson Zhou</cp:lastModifiedBy>
  <cp:revision>30</cp:revision>
  <dcterms:created xsi:type="dcterms:W3CDTF">2023-08-30T19:55:21Z</dcterms:created>
  <dcterms:modified xsi:type="dcterms:W3CDTF">2023-10-23T18:32:03Z</dcterms:modified>
</cp:coreProperties>
</file>