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861" r:id="rId2"/>
    <p:sldId id="830" r:id="rId3"/>
    <p:sldId id="834" r:id="rId4"/>
    <p:sldId id="835" r:id="rId5"/>
    <p:sldId id="839" r:id="rId6"/>
    <p:sldId id="844" r:id="rId7"/>
    <p:sldId id="845" r:id="rId8"/>
    <p:sldId id="849" r:id="rId9"/>
    <p:sldId id="847" r:id="rId10"/>
    <p:sldId id="850" r:id="rId11"/>
    <p:sldId id="876" r:id="rId12"/>
    <p:sldId id="877" r:id="rId13"/>
    <p:sldId id="878" r:id="rId14"/>
    <p:sldId id="897" r:id="rId15"/>
    <p:sldId id="768" r:id="rId16"/>
    <p:sldId id="769" r:id="rId17"/>
    <p:sldId id="767" r:id="rId18"/>
    <p:sldId id="898" r:id="rId19"/>
    <p:sldId id="855" r:id="rId20"/>
    <p:sldId id="856" r:id="rId21"/>
    <p:sldId id="857" r:id="rId22"/>
    <p:sldId id="858" r:id="rId23"/>
    <p:sldId id="859" r:id="rId24"/>
    <p:sldId id="860" r:id="rId25"/>
    <p:sldId id="862" r:id="rId26"/>
    <p:sldId id="863" r:id="rId27"/>
    <p:sldId id="865" r:id="rId28"/>
    <p:sldId id="866" r:id="rId29"/>
    <p:sldId id="86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BB034-E1DD-4005-930C-A95A9DCC8DDD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240B0-32B0-4246-A46D-A8500480F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2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0, 1, 3, 6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A9C7C6-0955-4B11-A090-5EA7755349E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8E15B-89FD-A57C-82DE-9B7115427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D1BC4-B3FA-2D6B-ABC2-113F27BD2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7B7CA-3882-412C-615A-7A233186B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D07E9-27DA-FB67-4D22-E56777F59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F929D-E786-685B-0CF2-E68166603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5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4DCB0-8E35-13A5-F42C-0DF11C3A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308163-A7F1-114C-FFC2-B7FBA1B78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D890C-045D-997E-AF11-FBAB111DF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46713-B454-D425-7288-7872BBFF3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92A23-3A73-99B5-A791-A60C6856F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81F561-5D7E-1BE9-EA79-0E34D8F70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31F28-6950-F8FE-AC54-61BD66AA9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2D37C-3EC5-671B-0966-FCFC8B61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4EA4-631B-22BD-6BCE-EE85A1C1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50577-1A25-46EB-EC46-BD26B1A0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36706-DC13-3C3C-CB38-6402AAA9F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B88E3-4861-3733-1CFE-E0B5FFF1E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DF8D8-F3E1-CF27-6794-E268A2571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15E3D-F0CF-601E-4165-270A7F617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DD324-DBFE-AE9A-8B4E-7CAA62196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1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5E5BE-DB97-A0D3-99AE-4BD9A6AE3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B7C40-51C3-7BBB-F0BA-E2CA1672E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B0C9-1BE5-35D5-FE54-01797FD99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588B5-0DE1-CDED-72E6-C54A831BD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07FF2-B871-C9FE-9751-FF155391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6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7F6E5-3193-137D-89EE-EDC2D0B60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6037D-9973-FB95-3CC5-9238D57B1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4B1DB-DADD-8F8E-F3DD-5C8748C21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B9CF10-A2F8-7140-EB77-F2DF78020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8C9CE-969B-964B-1787-2A099FE6E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94CFB-AEBA-47A9-07BA-87266F38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7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AA02F-F217-77CE-CB14-55F6CE29E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643F6-6AAD-4687-1D9B-F641A2C46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26EB6-3DDA-08F3-5813-0D85E1951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1957B1-0EA2-6A2E-EB6E-3D869C73C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10741F-40A4-756F-076E-DA4FDD2B8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87608D-12E7-DAD3-EEA1-8851A552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4A2A0C-72D6-4E86-CAA8-50FC31854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F2C3A5-B3E8-E1D1-9F26-8FACA132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2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C8807-DB4E-A1EE-53B9-B6B2484B4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6C056B-355C-4E0D-4D7C-6210004F1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F248B-257D-8DF6-F666-78C6FB463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635D39-032A-B1F8-9831-4C6C8D508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6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874D7E-4ED9-B342-E2FF-4CF451BEC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295FE5-9596-50F5-CB5D-231E5E53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C0473-3D27-BF76-5653-5DF8CE10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8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48734-2A8D-473D-1B43-A19CCFB5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BA150-9169-DA81-CD0F-204FAFDBD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24E11-635E-0944-3402-9C80613EA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EB5AC-BBE8-DF84-B33F-B55262BF8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777723-CC75-BD31-6FDF-571449C93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DF813-2B05-AC99-86D4-95530EA5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2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429E-A63F-C500-4495-4DF6CEB87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5C13A8-CCBE-24A4-9BFE-676EA34A9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7F2E2-60A9-04E3-84AD-006757F3E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A2996C-A4B9-8003-5680-2A1D69775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A4D06-ACB9-51AA-E7DC-C491FD229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17FC8-1CA8-F6A9-F107-B4305FC02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6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783554-2059-A3FE-149B-AB7B54C2A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D54C4-8AF0-8AD2-F6B7-0F89FD68D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C47A6-8E5F-66E4-A0D8-F863E26DA1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8F14F-014C-48CA-87F9-A900D5C77643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CDF9F-B0B5-3377-E084-D2E2B291C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D6463-8251-DF79-9E52-C43C6F5936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7B390-5B5C-44FC-A0B5-9EF170C51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97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3.png"/><Relationship Id="rId7" Type="http://schemas.openxmlformats.org/officeDocument/2006/relationships/image" Target="../media/image10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0.png"/><Relationship Id="rId4" Type="http://schemas.openxmlformats.org/officeDocument/2006/relationships/image" Target="../media/image7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7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4342133" cy="4449669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 query time, use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slots to avoid collisions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query time, use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slots with linked lists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4342133" cy="4449669"/>
              </a:xfrm>
              <a:blipFill>
                <a:blip r:embed="rId2"/>
                <a:stretch>
                  <a:fillRect l="-2528" t="-2192" r="-2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741" y="269828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5629490" y="3563937"/>
            <a:ext cx="1557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Chunkai Fu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5752187" y="4160539"/>
            <a:ext cx="1998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Ayesha Qamar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5874817" y="4755852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Shima Salehi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5787607" y="5954941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Shuo</a:t>
            </a:r>
            <a:r>
              <a:rPr lang="en-US" sz="2400" dirty="0"/>
              <a:t> Xing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5590694" y="2967335"/>
            <a:ext cx="1923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Wenjing Chen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CFFB7F-380E-2652-499E-3F85455D12AE}"/>
              </a:ext>
            </a:extLst>
          </p:cNvPr>
          <p:cNvCxnSpPr>
            <a:stCxn id="9" idx="3"/>
          </p:cNvCxnSpPr>
          <p:nvPr/>
        </p:nvCxnSpPr>
        <p:spPr>
          <a:xfrm>
            <a:off x="7514554" y="3198168"/>
            <a:ext cx="1715660" cy="663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F26F1D-177C-EED4-E291-ED67F383918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7187481" y="3794770"/>
            <a:ext cx="2038440" cy="485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3233D5-5EA8-7648-D7EB-BEE3A2A5D6CB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7751132" y="4391372"/>
            <a:ext cx="1434609" cy="237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322B346-6302-2626-EAA1-309259FD53E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7640044" y="4986685"/>
            <a:ext cx="1585877" cy="22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2C50621-CE1A-3048-BAC3-C7EC332A25D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7204983" y="6046929"/>
            <a:ext cx="2130289" cy="1388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3D804F5-0BB1-21A6-E485-896200CD5163}"/>
              </a:ext>
            </a:extLst>
          </p:cNvPr>
          <p:cNvSpPr txBox="1"/>
          <p:nvPr/>
        </p:nvSpPr>
        <p:spPr>
          <a:xfrm>
            <a:off x="5703421" y="5354752"/>
            <a:ext cx="1641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David Xiang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D9D0AF-69AC-61F5-2D79-42F8B9067170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7344896" y="5585585"/>
            <a:ext cx="1954956" cy="240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/>
              <p:nvPr/>
            </p:nvSpPr>
            <p:spPr>
              <a:xfrm>
                <a:off x="7804345" y="2456294"/>
                <a:ext cx="9710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345" y="2456294"/>
                <a:ext cx="97103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2F14458-C4C1-1A29-9C2F-BC52700D4E5F}"/>
              </a:ext>
            </a:extLst>
          </p:cNvPr>
          <p:cNvSpPr txBox="1">
            <a:spLocks/>
          </p:cNvSpPr>
          <p:nvPr/>
        </p:nvSpPr>
        <p:spPr>
          <a:xfrm>
            <a:off x="838200" y="3248887"/>
            <a:ext cx="4421090" cy="1843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609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Coupon Collector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all possible outcomes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Consider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rolls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Fix a specific outcome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if the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otherwise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71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Coupon 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The total number of rolls with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Recall Chernoff bounds: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func>
                          <m:func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C367256-3296-9656-1A38-EF6EB832405D}"/>
                  </a:ext>
                </a:extLst>
              </p:cNvPr>
              <p:cNvSpPr txBox="1"/>
              <p:nvPr/>
            </p:nvSpPr>
            <p:spPr>
              <a:xfrm>
                <a:off x="1420905" y="3251515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d>
                            <m:d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sz="3200" i="1" dirty="0">
                          <a:latin typeface="Cambria Math" panose="02040503050406030204" pitchFamily="18" charset="0"/>
                        </a:rPr>
                        <m:t>≤</m:t>
                      </m:r>
                      <m:func>
                        <m:funcPr>
                          <m:ctrlP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i="1" dirty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 dirty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i="1" dirty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C367256-3296-9656-1A38-EF6EB8324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905" y="3251515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3717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Coupon 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Recall we fixed a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func>
                          <m:func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means that with probability at least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we will at least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rolls with value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Union bound</a:t>
                </a:r>
                <a:r>
                  <a:rPr lang="en-US" dirty="0"/>
                  <a:t>: With probability at least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all outcomes will be rolled at least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times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793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End of Probability Unit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6071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#1 (Birthday Paradox)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364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#3 (Max Load)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times. “On average”, what is the largest number of times any outcome is rolled?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477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#4 (Coupon Collector)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all possible outcomes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1785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Dimensionality Reduction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739"/>
            <a:ext cx="9144000" cy="1701474"/>
          </a:xfrm>
        </p:spPr>
        <p:txBody>
          <a:bodyPr>
            <a:normAutofit/>
          </a:bodyPr>
          <a:lstStyle/>
          <a:p>
            <a:r>
              <a:rPr lang="en-US" sz="2800" dirty="0"/>
              <a:t>Many images from:</a:t>
            </a:r>
          </a:p>
          <a:p>
            <a:r>
              <a:rPr lang="en-US" sz="2800" dirty="0"/>
              <a:t>Cameron </a:t>
            </a:r>
            <a:r>
              <a:rPr lang="en-US" sz="2800" dirty="0" err="1"/>
              <a:t>Musco’s</a:t>
            </a:r>
            <a:endParaRPr lang="en-US" sz="2800" dirty="0"/>
          </a:p>
          <a:p>
            <a:r>
              <a:rPr lang="en-US" sz="2800" dirty="0"/>
              <a:t>COMPSCI 514: Algorithms for Data Science</a:t>
            </a:r>
          </a:p>
        </p:txBody>
      </p:sp>
    </p:spTree>
    <p:extLst>
      <p:ext uri="{BB962C8B-B14F-4D97-AF65-F5344CB8AC3E}">
        <p14:creationId xmlns:p14="http://schemas.microsoft.com/office/powerpoint/2010/main" val="1663205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Not only many data points, but also many measurements per data point, i.e., very high dimensional data</a:t>
            </a:r>
          </a:p>
        </p:txBody>
      </p:sp>
    </p:spTree>
    <p:extLst>
      <p:ext uri="{BB962C8B-B14F-4D97-AF65-F5344CB8AC3E}">
        <p14:creationId xmlns:p14="http://schemas.microsoft.com/office/powerpoint/2010/main" val="13728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Recall: Concentration Inequalities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Concentration inequalities bound the probability that a random variable is “far away” from its expectation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Looking 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 for sufficiently high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gives a number of very strong (and useful!) concentration inequalities with exponential tail bounds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Chernoff bounds, Bernstein’s inequality, </a:t>
                </a:r>
                <a:r>
                  <a:rPr lang="en-US" dirty="0" err="1"/>
                  <a:t>Hoeffding’s</a:t>
                </a:r>
                <a:r>
                  <a:rPr lang="en-US" dirty="0"/>
                  <a:t> inequality, etc.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3776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Not only many data points, but also many measurements per data point, i.e., very high dimensional data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Twitter has 450 million active monthly users (as of 2022), records (tens of) thousands of measurements per user: who they follow, who follows them, when they last visited the site, timestamps for specific interactions, how many tweets they have sent, the text of those tweets, etc...</a:t>
            </a:r>
          </a:p>
        </p:txBody>
      </p:sp>
    </p:spTree>
    <p:extLst>
      <p:ext uri="{BB962C8B-B14F-4D97-AF65-F5344CB8AC3E}">
        <p14:creationId xmlns:p14="http://schemas.microsoft.com/office/powerpoint/2010/main" val="744920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Not only many data points, but also many measurements per data point, i.e., very high dimensional data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 3 minute </a:t>
            </a:r>
            <a:r>
              <a:rPr lang="en-US" dirty="0" err="1"/>
              <a:t>Youtube</a:t>
            </a:r>
            <a:r>
              <a:rPr lang="en-US" dirty="0"/>
              <a:t> clip with a resolution of 500 x 500 pixels at 15 frames/second with 3 color channels is a recording of 2 billion pixel values. Even a 500 x 500 pixel color image has 750,000 pixel values</a:t>
            </a:r>
          </a:p>
        </p:txBody>
      </p:sp>
    </p:spTree>
    <p:extLst>
      <p:ext uri="{BB962C8B-B14F-4D97-AF65-F5344CB8AC3E}">
        <p14:creationId xmlns:p14="http://schemas.microsoft.com/office/powerpoint/2010/main" val="4070036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Not only many data points, but also many measurements per data point, i.e., very high dimensional data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The human genome contains 3 billion+ base pairs. Genetic datasets often contain information on 100s of thousands+ mutations and genetic markers</a:t>
            </a:r>
          </a:p>
        </p:txBody>
      </p:sp>
    </p:spTree>
    <p:extLst>
      <p:ext uri="{BB962C8B-B14F-4D97-AF65-F5344CB8AC3E}">
        <p14:creationId xmlns:p14="http://schemas.microsoft.com/office/powerpoint/2010/main" val="1632736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8EB264F-CB22-6634-8D20-DBF3ED127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345" y="2460065"/>
            <a:ext cx="5826456" cy="40955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Visualizing Big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44331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Data points are interpreted as high dimensional vectors, with real valued entries: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443318"/>
              </a:xfrm>
              <a:blipFill>
                <a:blip r:embed="rId3"/>
                <a:stretch>
                  <a:fillRect l="-1043" t="-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0B4CE9FD-7EFD-8D54-BC64-2607386737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1" y="3268943"/>
                <a:ext cx="3984812" cy="27463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r>
                  <a:rPr lang="en-US" dirty="0"/>
                  <a:t>Dataset is interpreted as a matrix: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0B4CE9FD-7EFD-8D54-BC64-260738673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1" y="3268943"/>
                <a:ext cx="3984812" cy="2746375"/>
              </a:xfrm>
              <a:prstGeom prst="rect">
                <a:avLst/>
              </a:prstGeom>
              <a:blipFill>
                <a:blip r:embed="rId4"/>
                <a:stretch>
                  <a:fillRect l="-2757" t="-3548" r="-3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3178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Dimensionality Reduction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Dimensionality Reduction</a:t>
                </a:r>
                <a:r>
                  <a:rPr lang="en-US" dirty="0"/>
                  <a:t>: Transform the data points so that they have much smaller dimension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Transformation should still capture the key aspects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2874C-369B-08CB-EB8F-760B0C96FCB9}"/>
                  </a:ext>
                </a:extLst>
              </p:cNvPr>
              <p:cNvSpPr txBox="1"/>
              <p:nvPr/>
            </p:nvSpPr>
            <p:spPr>
              <a:xfrm>
                <a:off x="1147483" y="2926976"/>
                <a:ext cx="2671482" cy="5936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2874C-369B-08CB-EB8F-760B0C96F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483" y="2926976"/>
                <a:ext cx="2671482" cy="5936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465EAC-C5D3-5C59-A6D2-79FEE99818B2}"/>
                  </a:ext>
                </a:extLst>
              </p:cNvPr>
              <p:cNvSpPr txBox="1"/>
              <p:nvPr/>
            </p:nvSpPr>
            <p:spPr>
              <a:xfrm>
                <a:off x="4636994" y="2926976"/>
                <a:ext cx="3048000" cy="5936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465EAC-C5D3-5C59-A6D2-79FEE9981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994" y="2926976"/>
                <a:ext cx="3048000" cy="5936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D7CC38-3566-C5D4-F616-3610D049CD02}"/>
                  </a:ext>
                </a:extLst>
              </p:cNvPr>
              <p:cNvSpPr txBox="1"/>
              <p:nvPr/>
            </p:nvSpPr>
            <p:spPr>
              <a:xfrm>
                <a:off x="7858686" y="2931400"/>
                <a:ext cx="329452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for 	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≪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D7CC38-3566-C5D4-F616-3610D049CD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686" y="2931400"/>
                <a:ext cx="3294528" cy="584775"/>
              </a:xfrm>
              <a:prstGeom prst="rect">
                <a:avLst/>
              </a:prstGeom>
              <a:blipFill>
                <a:blip r:embed="rId5"/>
                <a:stretch>
                  <a:fillRect l="-4621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E456645-44D7-22B3-3171-6FD9A6307A99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3818965" y="3223788"/>
            <a:ext cx="81802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595F547E-669A-15E6-860C-E63A0CB2CB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565" y="3811680"/>
            <a:ext cx="1047886" cy="1102659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5AB729A-6D0B-DCAD-B9C7-E33987683963}"/>
              </a:ext>
            </a:extLst>
          </p:cNvPr>
          <p:cNvCxnSpPr>
            <a:cxnSpLocks/>
            <a:stCxn id="17" idx="3"/>
            <a:endCxn id="22" idx="1"/>
          </p:cNvCxnSpPr>
          <p:nvPr/>
        </p:nvCxnSpPr>
        <p:spPr>
          <a:xfrm flipV="1">
            <a:off x="1763451" y="4359239"/>
            <a:ext cx="942276" cy="37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C161378-DEF0-9648-1CF6-47374EF88E58}"/>
                  </a:ext>
                </a:extLst>
              </p:cNvPr>
              <p:cNvSpPr txBox="1"/>
              <p:nvPr/>
            </p:nvSpPr>
            <p:spPr>
              <a:xfrm>
                <a:off x="2705727" y="4066851"/>
                <a:ext cx="4294095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=(0, 1, 0, 0, 1, 0, 1, 1)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C161378-DEF0-9648-1CF6-47374EF88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727" y="4066851"/>
                <a:ext cx="429409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93CB8AB-6130-5D04-C44D-0ACB80526680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6999822" y="4354913"/>
            <a:ext cx="1021975" cy="43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E79D1C4-59F3-E08A-AC1F-FD9802CEC209}"/>
                  </a:ext>
                </a:extLst>
              </p:cNvPr>
              <p:cNvSpPr txBox="1"/>
              <p:nvPr/>
            </p:nvSpPr>
            <p:spPr>
              <a:xfrm>
                <a:off x="7858686" y="4070621"/>
                <a:ext cx="300541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=(−1, 2, 1)</m:t>
                      </m:r>
                    </m:oMath>
                  </m:oMathPara>
                </a14:m>
                <a:endParaRPr 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E79D1C4-59F3-E08A-AC1F-FD9802CEC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686" y="4070621"/>
                <a:ext cx="300541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071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Low Distortion Embedding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a distance function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, and an accuracy parameter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∈[0,1)</m:t>
                    </m:r>
                  </m:oMath>
                </a14:m>
                <a:r>
                  <a:rPr lang="en-US" dirty="0"/>
                  <a:t>, a low-distortion embedding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 set of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and a distance function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for all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066" r="-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2874C-369B-08CB-EB8F-760B0C96FCB9}"/>
                  </a:ext>
                </a:extLst>
              </p:cNvPr>
              <p:cNvSpPr txBox="1"/>
              <p:nvPr/>
            </p:nvSpPr>
            <p:spPr>
              <a:xfrm>
                <a:off x="1436034" y="3377407"/>
                <a:ext cx="9319931" cy="6596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2874C-369B-08CB-EB8F-760B0C96F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034" y="3377407"/>
                <a:ext cx="9319931" cy="659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8415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Euclidean Space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norm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6EDECF1-065D-468F-6CA2-CEAC2824F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7364" y="2633731"/>
            <a:ext cx="5674659" cy="37496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6A2719-7136-BCA3-464B-812B8ADE6855}"/>
                  </a:ext>
                </a:extLst>
              </p:cNvPr>
              <p:cNvSpPr txBox="1"/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6A2719-7136-BCA3-464B-812B8ADE68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5389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Euclidean Space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norm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/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6EDECF1-065D-468F-6CA2-CEAC2824F1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364" y="2633731"/>
            <a:ext cx="5674659" cy="37496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the distance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</m:e>
                        </m:d>
                      </m:e>
                      <m:sub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  <a:blipFill>
                <a:blip r:embed="rId5"/>
                <a:stretch>
                  <a:fillRect l="-2151" b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1405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Low Distortion Embedding for Euclidean Space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and an accuracy parameter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∈[0,1)</m:t>
                    </m:r>
                  </m:oMath>
                </a14:m>
                <a:r>
                  <a:rPr lang="en-US" dirty="0"/>
                  <a:t>, a low-distortion embedding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 set of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such that for all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066" r="-1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2874C-369B-08CB-EB8F-760B0C96FCB9}"/>
                  </a:ext>
                </a:extLst>
              </p:cNvPr>
              <p:cNvSpPr txBox="1"/>
              <p:nvPr/>
            </p:nvSpPr>
            <p:spPr>
              <a:xfrm>
                <a:off x="1543610" y="3200538"/>
                <a:ext cx="9319931" cy="723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2874C-369B-08CB-EB8F-760B0C96F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610" y="3200538"/>
                <a:ext cx="9319931" cy="7237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C9F8D690-CEBA-0699-6A84-D33BC43BE3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9742" y="4012165"/>
            <a:ext cx="5059213" cy="23711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9249BE0-08D9-0768-AF72-A07D9A2AF6A6}"/>
                  </a:ext>
                </a:extLst>
              </p:cNvPr>
              <p:cNvSpPr txBox="1"/>
              <p:nvPr/>
            </p:nvSpPr>
            <p:spPr>
              <a:xfrm>
                <a:off x="1319492" y="5592143"/>
                <a:ext cx="2238934" cy="723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9249BE0-08D9-0768-AF72-A07D9A2AF6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9492" y="5592143"/>
                <a:ext cx="2238934" cy="723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3F06556-9DD0-7E0F-7750-86FCBF5692EC}"/>
                  </a:ext>
                </a:extLst>
              </p:cNvPr>
              <p:cNvSpPr txBox="1"/>
              <p:nvPr/>
            </p:nvSpPr>
            <p:spPr>
              <a:xfrm>
                <a:off x="6983505" y="5974440"/>
                <a:ext cx="2691335" cy="723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3F06556-9DD0-7E0F-7750-86FCBF569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505" y="5974440"/>
                <a:ext cx="2691335" cy="723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72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044DFE-AA8B-ACEE-D3AE-DF279830C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3363" y="1825624"/>
            <a:ext cx="3785907" cy="38835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Examples: Embeddings for Euclidean Space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462247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all lie on the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baseline="30000" dirty="0"/>
                  <a:t>st </a:t>
                </a:r>
                <a:r>
                  <a:rPr lang="en-US" dirty="0"/>
                  <a:t>- axis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Take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to be the first coordinate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 for all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Embedding has no distortion</a:t>
                </a: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462247" cy="4422775"/>
              </a:xfrm>
              <a:blipFill>
                <a:blip r:embed="rId3"/>
                <a:stretch>
                  <a:fillRect l="-1160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75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Recall: Concentration Inequalities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flip a fair coin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dirty="0"/>
                  <a:t> times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be the total number of heads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Markov’s inequality</a:t>
                </a:r>
                <a:r>
                  <a:rPr lang="en-US" dirty="0"/>
                  <a:t>: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≤0.833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Chebyshev’s inequality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≤0.25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≤0.186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Bernstein’s inequality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Truth: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≈0.0284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814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Chernoff Bounds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Useful variant of Bernstein’s inequality when the random variables are binary</a:t>
                </a: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Chernoff bounds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∈{0, 1}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/>
              <p:nvPr/>
            </p:nvSpPr>
            <p:spPr>
              <a:xfrm>
                <a:off x="1783976" y="4508358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𝛿𝜇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2+</m:t>
                                  </m:r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3976" y="4508358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497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Median-of-Means Framework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design a randomized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estimate a hidden statistic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of a dataset and we know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≤1000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Suppose each time we use the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it outputs a number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Suppose we want to estimate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to accuracy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,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Accuracy boosting</a:t>
                </a:r>
                <a:r>
                  <a:rPr lang="en-US" dirty="0"/>
                  <a:t>: Repeat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 total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times and take the </a:t>
                </a:r>
                <a:r>
                  <a:rPr lang="en-US" dirty="0">
                    <a:solidFill>
                      <a:srgbClr val="FF0000"/>
                    </a:solidFill>
                  </a:rPr>
                  <a:t>mean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Success boosting: </a:t>
                </a:r>
                <a:r>
                  <a:rPr lang="en-US" dirty="0"/>
                  <a:t>Find the </a:t>
                </a:r>
                <a:r>
                  <a:rPr lang="en-US" dirty="0">
                    <a:solidFill>
                      <a:srgbClr val="FF0000"/>
                    </a:solidFill>
                  </a:rPr>
                  <a:t>mean</a:t>
                </a:r>
                <a:r>
                  <a:rPr lang="en-US" dirty="0"/>
                  <a:t> a total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r>
                  <a:rPr lang="en-US" dirty="0"/>
                  <a:t> times and take the </a:t>
                </a:r>
                <a:r>
                  <a:rPr lang="en-US" dirty="0">
                    <a:solidFill>
                      <a:srgbClr val="FF0000"/>
                    </a:solidFill>
                  </a:rPr>
                  <a:t>median</a:t>
                </a:r>
                <a:r>
                  <a:rPr lang="en-US" dirty="0"/>
                  <a:t>, to be correct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b="-1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9079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Max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Recall we fixed a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func>
                          <m:func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3 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means that with probability at least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we will get fewer than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rolls with value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Union bound</a:t>
                </a:r>
                <a:r>
                  <a:rPr lang="en-US" dirty="0"/>
                  <a:t>: With probability at least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no outcome will be rolled more than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times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834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27222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741" y="269828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5629490" y="3563937"/>
            <a:ext cx="1557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Chunkai Fu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5752187" y="4160539"/>
            <a:ext cx="1998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Ayesha Qamar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5874817" y="4755852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Shima Salehi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5787607" y="5954941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Shuo</a:t>
            </a:r>
            <a:r>
              <a:rPr lang="en-US" sz="2400" dirty="0"/>
              <a:t> Xing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5590694" y="2967335"/>
            <a:ext cx="1923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Wenjing Chen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CFFB7F-380E-2652-499E-3F85455D12AE}"/>
              </a:ext>
            </a:extLst>
          </p:cNvPr>
          <p:cNvCxnSpPr>
            <a:stCxn id="9" idx="3"/>
          </p:cNvCxnSpPr>
          <p:nvPr/>
        </p:nvCxnSpPr>
        <p:spPr>
          <a:xfrm>
            <a:off x="7514554" y="3198168"/>
            <a:ext cx="1715660" cy="663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F26F1D-177C-EED4-E291-ED67F383918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7187481" y="3794770"/>
            <a:ext cx="2038440" cy="485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3233D5-5EA8-7648-D7EB-BEE3A2A5D6CB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7751132" y="4391372"/>
            <a:ext cx="1434609" cy="237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322B346-6302-2626-EAA1-309259FD53E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7640044" y="4986685"/>
            <a:ext cx="1585877" cy="22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2C50621-CE1A-3048-BAC3-C7EC332A25D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7204983" y="6046929"/>
            <a:ext cx="2130289" cy="1388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3D804F5-0BB1-21A6-E485-896200CD5163}"/>
              </a:ext>
            </a:extLst>
          </p:cNvPr>
          <p:cNvSpPr txBox="1"/>
          <p:nvPr/>
        </p:nvSpPr>
        <p:spPr>
          <a:xfrm>
            <a:off x="5703421" y="5354752"/>
            <a:ext cx="1641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David Xiang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D9D0AF-69AC-61F5-2D79-42F8B9067170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7344896" y="5585585"/>
            <a:ext cx="1954956" cy="240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/>
              <p:nvPr/>
            </p:nvSpPr>
            <p:spPr>
              <a:xfrm>
                <a:off x="7804345" y="2456294"/>
                <a:ext cx="9710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345" y="2456294"/>
                <a:ext cx="97103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A2F14458-C4C1-1A29-9C2F-BC52700D4E5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248887"/>
                <a:ext cx="4421090" cy="18437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r>
                  <a:rPr lang="en-US" dirty="0"/>
                  <a:t>If we hash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items, we require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slots to avoid collisions</a:t>
                </a:r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A2F14458-C4C1-1A29-9C2F-BC52700D4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48887"/>
                <a:ext cx="4421090" cy="1843732"/>
              </a:xfrm>
              <a:prstGeom prst="rect">
                <a:avLst/>
              </a:prstGeom>
              <a:blipFill>
                <a:blip r:embed="rId4"/>
                <a:stretch>
                  <a:fillRect l="-2483" t="-5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57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Dealing with Collisions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store multiple items in the same location as a linked list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If the maximum number of collisions in a location is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then could traverse a linked list of size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for a query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Query runtime: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  <a:blipFill>
                <a:blip r:embed="rId2"/>
                <a:stretch>
                  <a:fillRect l="-1043" t="-2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FDBE32-6357-F58A-DF8C-0D6B94875308}"/>
                  </a:ext>
                </a:extLst>
              </p:cNvPr>
              <p:cNvSpPr txBox="1"/>
              <p:nvPr/>
            </p:nvSpPr>
            <p:spPr>
              <a:xfrm>
                <a:off x="-419100" y="2483147"/>
                <a:ext cx="609600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Matthew</m:t>
                      </m:r>
                      <m: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Chang</m:t>
                      </m:r>
                      <m:r>
                        <a:rPr lang="en-US" sz="2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FDBE32-6357-F58A-DF8C-0D6B94875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9100" y="2483147"/>
                <a:ext cx="6096000" cy="461665"/>
              </a:xfrm>
              <a:prstGeom prst="rect">
                <a:avLst/>
              </a:prstGeom>
              <a:blipFill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3B1A3C1-5A10-92F1-B87D-D701154C26E6}"/>
                  </a:ext>
                </a:extLst>
              </p:cNvPr>
              <p:cNvSpPr/>
              <p:nvPr/>
            </p:nvSpPr>
            <p:spPr>
              <a:xfrm>
                <a:off x="4454852" y="2483147"/>
                <a:ext cx="1914525" cy="46166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Jung</m:t>
                      </m:r>
                      <m: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Seo</m:t>
                      </m:r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3B1A3C1-5A10-92F1-B87D-D701154C26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4852" y="2483147"/>
                <a:ext cx="1914525" cy="461665"/>
              </a:xfrm>
              <a:prstGeom prst="rect">
                <a:avLst/>
              </a:prstGeom>
              <a:blipFill>
                <a:blip r:embed="rId4"/>
                <a:stretch>
                  <a:fillRect b="-1235"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4CDAB947-D875-EB5C-7FED-936D5FCA5080}"/>
              </a:ext>
            </a:extLst>
          </p:cNvPr>
          <p:cNvSpPr/>
          <p:nvPr/>
        </p:nvSpPr>
        <p:spPr>
          <a:xfrm>
            <a:off x="6369377" y="2483147"/>
            <a:ext cx="191452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Matthew Chang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F4D2F4-D63D-6512-7B70-CEB8D4FA7AEA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3854777" y="2713980"/>
            <a:ext cx="6000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0940E737-9B93-D8DF-F3E4-B5BF23032032}"/>
              </a:ext>
            </a:extLst>
          </p:cNvPr>
          <p:cNvCxnSpPr>
            <a:cxnSpLocks/>
            <a:stCxn id="6" idx="2"/>
          </p:cNvCxnSpPr>
          <p:nvPr/>
        </p:nvCxnSpPr>
        <p:spPr>
          <a:xfrm rot="16200000" flipH="1">
            <a:off x="5494517" y="2862410"/>
            <a:ext cx="792459" cy="957262"/>
          </a:xfrm>
          <a:prstGeom prst="curvedConnector2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FCA02EEB-2C52-8119-8191-A5C3CF7DFD5D}"/>
              </a:ext>
            </a:extLst>
          </p:cNvPr>
          <p:cNvCxnSpPr>
            <a:cxnSpLocks/>
          </p:cNvCxnSpPr>
          <p:nvPr/>
        </p:nvCxnSpPr>
        <p:spPr>
          <a:xfrm rot="5400000">
            <a:off x="6451777" y="2862411"/>
            <a:ext cx="792459" cy="957262"/>
          </a:xfrm>
          <a:prstGeom prst="curvedConnector2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511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Collisions and Max Load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027222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no outcome will be rolled more than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times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027222"/>
              </a:xfrm>
              <a:blipFill>
                <a:blip r:embed="rId2"/>
                <a:stretch>
                  <a:fillRect l="-1043" t="-1183" b="-15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A2F14458-C4C1-1A29-9C2F-BC52700D4E5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9" y="3248887"/>
                <a:ext cx="5580529" cy="18437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r>
                  <a:rPr lang="en-US" dirty="0"/>
                  <a:t>Worst case query time: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A2F14458-C4C1-1A29-9C2F-BC52700D4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3248887"/>
                <a:ext cx="5580529" cy="1843732"/>
              </a:xfrm>
              <a:prstGeom prst="rect">
                <a:avLst/>
              </a:prstGeom>
              <a:blipFill>
                <a:blip r:embed="rId3"/>
                <a:stretch>
                  <a:fillRect l="-1856" t="-5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B290FD2-5A5B-71F6-EB15-C7FC01EC5E8D}"/>
                  </a:ext>
                </a:extLst>
              </p:cNvPr>
              <p:cNvSpPr/>
              <p:nvPr/>
            </p:nvSpPr>
            <p:spPr>
              <a:xfrm>
                <a:off x="3970758" y="4505448"/>
                <a:ext cx="1914525" cy="46166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Jung</m:t>
                      </m:r>
                      <m: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Seo</m:t>
                      </m:r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B290FD2-5A5B-71F6-EB15-C7FC01EC5E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758" y="4505448"/>
                <a:ext cx="1914525" cy="461665"/>
              </a:xfrm>
              <a:prstGeom prst="rect">
                <a:avLst/>
              </a:prstGeom>
              <a:blipFill>
                <a:blip r:embed="rId4"/>
                <a:stretch>
                  <a:fillRect b="-1235"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1FA9753B-CC09-0C55-C555-615BB973F921}"/>
              </a:ext>
            </a:extLst>
          </p:cNvPr>
          <p:cNvSpPr/>
          <p:nvPr/>
        </p:nvSpPr>
        <p:spPr>
          <a:xfrm>
            <a:off x="5885283" y="4505448"/>
            <a:ext cx="191452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Matthew Chang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F5EA995-AA58-55B8-7018-1A5116356B04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3370683" y="4736281"/>
            <a:ext cx="6000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141DB4CC-4909-8FCE-A4DA-F28DFA0BDBB1}"/>
              </a:ext>
            </a:extLst>
          </p:cNvPr>
          <p:cNvCxnSpPr>
            <a:cxnSpLocks/>
            <a:stCxn id="14" idx="2"/>
          </p:cNvCxnSpPr>
          <p:nvPr/>
        </p:nvCxnSpPr>
        <p:spPr>
          <a:xfrm rot="16200000" flipH="1">
            <a:off x="5010423" y="4884711"/>
            <a:ext cx="792459" cy="957262"/>
          </a:xfrm>
          <a:prstGeom prst="curvedConnector2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0F5A8299-925F-9C9C-470A-CDB0395502EB}"/>
              </a:ext>
            </a:extLst>
          </p:cNvPr>
          <p:cNvCxnSpPr>
            <a:cxnSpLocks/>
          </p:cNvCxnSpPr>
          <p:nvPr/>
        </p:nvCxnSpPr>
        <p:spPr>
          <a:xfrm rot="5400000">
            <a:off x="5967683" y="4884712"/>
            <a:ext cx="792459" cy="957262"/>
          </a:xfrm>
          <a:prstGeom prst="curvedConnector2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087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1524</Words>
  <Application>Microsoft Office PowerPoint</Application>
  <PresentationFormat>Widescreen</PresentationFormat>
  <Paragraphs>201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Recall: Concentration Inequalities</vt:lpstr>
      <vt:lpstr>Recall: Concentration Inequalities</vt:lpstr>
      <vt:lpstr>Last Time: Chernoff Bounds</vt:lpstr>
      <vt:lpstr>Last Time: Median-of-Means Framework</vt:lpstr>
      <vt:lpstr>Last Time: Max Load</vt:lpstr>
      <vt:lpstr>Hashing</vt:lpstr>
      <vt:lpstr>Dealing with Collisions</vt:lpstr>
      <vt:lpstr>Collisions and Max Load</vt:lpstr>
      <vt:lpstr>Hashing</vt:lpstr>
      <vt:lpstr>Coupon Collector</vt:lpstr>
      <vt:lpstr>Coupon Collector</vt:lpstr>
      <vt:lpstr>Coupon Collector</vt:lpstr>
      <vt:lpstr>End of Probability Unit</vt:lpstr>
      <vt:lpstr>Trivia Question #1 (Birthday Paradox)</vt:lpstr>
      <vt:lpstr>Trivia Question #3 (Max Load)</vt:lpstr>
      <vt:lpstr>Trivia Question #4 (Coupon Collector)</vt:lpstr>
      <vt:lpstr>Dimensionality Reduction</vt:lpstr>
      <vt:lpstr>Big Data</vt:lpstr>
      <vt:lpstr>Big Data</vt:lpstr>
      <vt:lpstr>Big Data</vt:lpstr>
      <vt:lpstr>Big Data</vt:lpstr>
      <vt:lpstr>Visualizing Big Data</vt:lpstr>
      <vt:lpstr>Dimensionality Reduction</vt:lpstr>
      <vt:lpstr>Low Distortion Embedding</vt:lpstr>
      <vt:lpstr>Euclidean Space</vt:lpstr>
      <vt:lpstr>Euclidean Space</vt:lpstr>
      <vt:lpstr>Low Distortion Embedding for Euclidean Space</vt:lpstr>
      <vt:lpstr>Examples: Embeddings for Euclidean Space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Samson Zhou</dc:creator>
  <cp:lastModifiedBy>Samson Zhou</cp:lastModifiedBy>
  <cp:revision>26</cp:revision>
  <dcterms:created xsi:type="dcterms:W3CDTF">2023-09-01T20:12:10Z</dcterms:created>
  <dcterms:modified xsi:type="dcterms:W3CDTF">2023-09-06T20:25:20Z</dcterms:modified>
</cp:coreProperties>
</file>