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861" r:id="rId2"/>
    <p:sldId id="898" r:id="rId3"/>
    <p:sldId id="862" r:id="rId4"/>
    <p:sldId id="865" r:id="rId5"/>
    <p:sldId id="866" r:id="rId6"/>
    <p:sldId id="868" r:id="rId7"/>
    <p:sldId id="867" r:id="rId8"/>
    <p:sldId id="869" r:id="rId9"/>
    <p:sldId id="870" r:id="rId10"/>
    <p:sldId id="871" r:id="rId11"/>
    <p:sldId id="872" r:id="rId12"/>
    <p:sldId id="875" r:id="rId13"/>
    <p:sldId id="899" r:id="rId14"/>
    <p:sldId id="874" r:id="rId15"/>
    <p:sldId id="879" r:id="rId16"/>
    <p:sldId id="880" r:id="rId17"/>
    <p:sldId id="882" r:id="rId18"/>
    <p:sldId id="883" r:id="rId19"/>
    <p:sldId id="885" r:id="rId20"/>
    <p:sldId id="886" r:id="rId21"/>
    <p:sldId id="888" r:id="rId22"/>
    <p:sldId id="884" r:id="rId23"/>
    <p:sldId id="887" r:id="rId24"/>
    <p:sldId id="889" r:id="rId25"/>
    <p:sldId id="900" r:id="rId26"/>
    <p:sldId id="901" r:id="rId27"/>
    <p:sldId id="890" r:id="rId28"/>
    <p:sldId id="891" r:id="rId29"/>
    <p:sldId id="892" r:id="rId30"/>
    <p:sldId id="893" r:id="rId31"/>
    <p:sldId id="894" r:id="rId32"/>
    <p:sldId id="896" r:id="rId33"/>
    <p:sldId id="8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EF5F-098E-4D11-A9CD-EC9320D1D6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1440-89DC-4F26-BDF0-232480C64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0, 1, 3, 6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C7C6-0955-4B11-A090-5EA7755349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8FF5-22FD-6FB6-259A-6C5ACC246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03241-D227-CFEB-1C08-BCFFDC51C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4801-DFA9-D4A2-0926-02C57235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30C5-2CD0-EC19-015E-26C47E0B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878E0-7F56-D855-1C37-4BCE50EB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D5AD-74FC-A041-6A64-AD440614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AE381-C186-8CD1-EF8B-4D420B456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DF3CE-26FA-1AC9-B1A4-652F5198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D0D0-8DED-1E8B-E5F7-DFEB0AF8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4C2D-1713-2A4E-FC83-F4A4C822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C75E4-AD5F-936C-4156-F9769D357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9A196-B00D-C6C6-BFCF-BF43FC7A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AC73-78AB-FC08-599E-22ABB64C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F37F-F525-323B-1FCE-2ACD156A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7471-84B1-BCCC-99A0-842596D6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0988-DFF3-2E1D-7468-8594868F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2F65-0B67-2B52-79FA-1872DCD1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8113-66F0-4DA2-FE38-81F0598E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00E3-8063-C998-4A72-617311A3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642DF-A8F9-8FB7-F3E9-67E82E13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9C98-27E8-A483-98BF-3ACF9BCF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A91F6-9043-0A98-BE9C-A62B4D52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AD66-D181-8932-4B4A-097959FC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6977E-E447-5C3F-B892-AE1212DF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15F2-370F-7553-82CB-759DF794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3C16-BD35-1D1D-BF00-0DF0D8F8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4C92-066C-BFC1-CB6C-86CF6FAD4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660F0-86B0-9003-5E26-38EBE5BDE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8D10E-8C3B-EA38-6526-1DC76EBA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93A9E-EA3B-1300-7467-776B700D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FA24D-820D-7000-EA45-DCF4B54F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7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1E02-8571-DE7E-2697-D3163BBC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AC0A-1295-86E3-6BDB-D5FFBE43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51CD-6F7D-1664-2CB1-7F821A2D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F9122-6DD5-2F59-4730-FDEA4A3B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477FE-233B-5958-3584-ECB3B7583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7710E-5075-5D20-7159-25772615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F4356-0D2F-F147-6A2B-14EA0D10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9D9F2-7AB8-EB67-52D4-A5774F5F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F72-B48A-7DBD-53EB-689C01EE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A4157-6E45-9F1B-4BC4-3BC102F3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7E5C5-CFAA-A4CA-E035-9481D882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15257-6BA2-C6C6-3C64-5C2FED97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FE4F7-3A17-A67B-4120-6434DBAE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90F62-6311-71E2-4815-A15A544E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C2B7D-B72A-7E55-330E-CDB9AD8F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9490-DEE2-A228-EE02-E9D682B7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7CAD-DFB0-4CB3-4C71-8B699CBA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D041C-3F17-C436-5867-046FB1E06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4E1B6-BF82-4975-51BA-3D1CA625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B9278-8139-E7EA-B0F6-550F8792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3DEF4-C626-4E5A-1607-478FEA9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003D-004E-B6EC-9C35-75322750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78124-B9B4-02F9-AD7F-BB246D996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421FD-5889-62BE-3ABA-ADD21D6E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32341-88E7-8271-297B-4F9B5AD1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2C3F9-90AC-1563-4A75-667162F7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F24E8-937F-2D5A-D56F-A1608270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8D7FD-EA76-0851-DC79-64C540D8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A9F9-DEF5-E479-60C6-54B63C350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678DD-BAA7-CFA9-3AC2-8B6EA9706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9419-CE72-4F3B-938E-AE10DB9EBDA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759F3-3FD3-8D53-9F8E-8ED8EAB03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C7677-EDA9-3612-78F5-E7731431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ACD9-6E03-4BF4-B819-8C2C7197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5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0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8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no distortion? </a:t>
                </a:r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distortion?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17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</a:t>
                </a:r>
                <a:r>
                  <a:rPr lang="en-US" dirty="0">
                    <a:solidFill>
                      <a:srgbClr val="0070C0"/>
                    </a:solidFill>
                  </a:rPr>
                  <a:t>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no distortion? </a:t>
                </a:r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distortion?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>
                    <a:solidFill>
                      <a:srgbClr val="00B050"/>
                    </a:solidFill>
                  </a:rPr>
                  <a:t>YES!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Johnson-</a:t>
                </a:r>
                <a:r>
                  <a:rPr lang="en-US" dirty="0" err="1"/>
                  <a:t>Lindenstrauss</a:t>
                </a:r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26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9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dirty="0"/>
                  <a:t> only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≈6600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6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Moreover, if each entry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satisfies the guarantee with high probability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68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6253B-032A-93F9-93A2-CF159971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“Applying a simple random linear transformation to a set of points approximately preserves all pairwise distances”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6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1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/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2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JL says that the random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preserves all pairwise distances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Distributional JL shows that the random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preserves the norm of any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/>
                  <a:t> total vectors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18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Dimensionality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739"/>
            <a:ext cx="9144000" cy="1701474"/>
          </a:xfrm>
        </p:spPr>
        <p:txBody>
          <a:bodyPr>
            <a:normAutofit/>
          </a:bodyPr>
          <a:lstStyle/>
          <a:p>
            <a:r>
              <a:rPr lang="en-US" sz="2800" dirty="0"/>
              <a:t>Many images from:</a:t>
            </a:r>
          </a:p>
          <a:p>
            <a:r>
              <a:rPr lang="en-US" sz="2800" dirty="0"/>
              <a:t>Cameron </a:t>
            </a:r>
            <a:r>
              <a:rPr lang="en-US" sz="2800" dirty="0" err="1"/>
              <a:t>Musco’s</a:t>
            </a:r>
            <a:endParaRPr lang="en-US" sz="2800" dirty="0"/>
          </a:p>
          <a:p>
            <a:r>
              <a:rPr lang="en-US" sz="2800" dirty="0"/>
              <a:t>COMPSCI 514: Algorithms for Data Science</a:t>
            </a:r>
          </a:p>
        </p:txBody>
      </p:sp>
    </p:spTree>
    <p:extLst>
      <p:ext uri="{BB962C8B-B14F-4D97-AF65-F5344CB8AC3E}">
        <p14:creationId xmlns:p14="http://schemas.microsoft.com/office/powerpoint/2010/main" val="166320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b="0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/>
                  <a:t> total vectors </a:t>
                </a:r>
              </a:p>
              <a:p>
                <a:pPr>
                  <a:buClr>
                    <a:schemeClr val="tx1"/>
                  </a:buClr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1043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274D3B8-0525-2524-7A34-D66F546F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1" y="2334183"/>
            <a:ext cx="5471774" cy="4491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C56190-59C1-2137-C723-B8928EF7F50B}"/>
                  </a:ext>
                </a:extLst>
              </p:cNvPr>
              <p:cNvSpPr txBox="1"/>
              <p:nvPr/>
            </p:nvSpPr>
            <p:spPr>
              <a:xfrm>
                <a:off x="7933764" y="2706451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C56190-59C1-2137-C723-B8928EF7F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64" y="2706451"/>
                <a:ext cx="672353" cy="52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A63E77-97EF-F640-A850-97A3AC1AAAA7}"/>
                  </a:ext>
                </a:extLst>
              </p:cNvPr>
              <p:cNvSpPr txBox="1"/>
              <p:nvPr/>
            </p:nvSpPr>
            <p:spPr>
              <a:xfrm>
                <a:off x="9457765" y="2805062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A63E77-97EF-F640-A850-97A3AC1AA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65" y="2805062"/>
                <a:ext cx="672353" cy="529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D234B4-9F5C-BD93-1BF1-565939CACB22}"/>
                  </a:ext>
                </a:extLst>
              </p:cNvPr>
              <p:cNvSpPr txBox="1"/>
              <p:nvPr/>
            </p:nvSpPr>
            <p:spPr>
              <a:xfrm>
                <a:off x="6096000" y="5037274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D234B4-9F5C-BD93-1BF1-565939CAC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37274"/>
                <a:ext cx="672353" cy="5298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5A1BF-436E-FA69-0675-1AE80F74CCCB}"/>
                  </a:ext>
                </a:extLst>
              </p:cNvPr>
              <p:cNvSpPr txBox="1"/>
              <p:nvPr/>
            </p:nvSpPr>
            <p:spPr>
              <a:xfrm>
                <a:off x="9175376" y="6098004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5A1BF-436E-FA69-0675-1AE80F74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376" y="6098004"/>
                <a:ext cx="672353" cy="529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151069-A8D7-1BBA-1730-449319AE7BD6}"/>
                  </a:ext>
                </a:extLst>
              </p:cNvPr>
              <p:cNvSpPr txBox="1"/>
              <p:nvPr/>
            </p:nvSpPr>
            <p:spPr>
              <a:xfrm>
                <a:off x="9694152" y="4314937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151069-A8D7-1BBA-1730-449319AE7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152" y="4314937"/>
                <a:ext cx="672353" cy="5298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51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happens when we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70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happens when we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Union bound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39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41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dirty="0"/>
                  <a:t>(Here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first coordinate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217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912B281-591A-8E5B-57C7-ACBDF34E5343}"/>
              </a:ext>
            </a:extLst>
          </p:cNvPr>
          <p:cNvSpPr/>
          <p:nvPr/>
        </p:nvSpPr>
        <p:spPr>
          <a:xfrm>
            <a:off x="8480612" y="4303059"/>
            <a:ext cx="430306" cy="2303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2E280-9CAE-8B78-AB5A-8A86C39C363E}"/>
              </a:ext>
            </a:extLst>
          </p:cNvPr>
          <p:cNvSpPr/>
          <p:nvPr/>
        </p:nvSpPr>
        <p:spPr>
          <a:xfrm>
            <a:off x="4643717" y="4303059"/>
            <a:ext cx="3523130" cy="1039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631C5-0BB9-CBC6-862A-C1DB312C6C5C}"/>
                  </a:ext>
                </a:extLst>
              </p:cNvPr>
              <p:cNvSpPr txBox="1"/>
              <p:nvPr/>
            </p:nvSpPr>
            <p:spPr>
              <a:xfrm>
                <a:off x="8433547" y="4298303"/>
                <a:ext cx="533401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631C5-0BB9-CBC6-862A-C1DB312C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7" y="4298303"/>
                <a:ext cx="533401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462A30-71D9-CCC2-B4FE-132DC8A8D727}"/>
                  </a:ext>
                </a:extLst>
              </p:cNvPr>
              <p:cNvSpPr txBox="1"/>
              <p:nvPr/>
            </p:nvSpPr>
            <p:spPr>
              <a:xfrm>
                <a:off x="5392270" y="4592179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462A30-71D9-CCC2-B4FE-132DC8A8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270" y="4592179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9925627-9784-3DD7-4278-4B100C2D9D00}"/>
              </a:ext>
            </a:extLst>
          </p:cNvPr>
          <p:cNvSpPr/>
          <p:nvPr/>
        </p:nvSpPr>
        <p:spPr>
          <a:xfrm>
            <a:off x="9724463" y="4316234"/>
            <a:ext cx="430306" cy="1110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EEBD8-EE22-5EFF-8D70-E604A3EC82F8}"/>
                  </a:ext>
                </a:extLst>
              </p:cNvPr>
              <p:cNvSpPr txBox="1"/>
              <p:nvPr/>
            </p:nvSpPr>
            <p:spPr>
              <a:xfrm>
                <a:off x="9672915" y="4221359"/>
                <a:ext cx="53340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EEBD8-EE22-5EFF-8D70-E604A3EC8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915" y="4221359"/>
                <a:ext cx="533401" cy="1200329"/>
              </a:xfrm>
              <a:prstGeom prst="rect">
                <a:avLst/>
              </a:prstGeom>
              <a:blipFill>
                <a:blip r:embed="rId6"/>
                <a:stretch>
                  <a:fillRect l="-3448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AFEB16-C3AE-B9C0-F16E-B605C7B7963A}"/>
              </a:ext>
            </a:extLst>
          </p:cNvPr>
          <p:cNvCxnSpPr>
            <a:cxnSpLocks/>
          </p:cNvCxnSpPr>
          <p:nvPr/>
        </p:nvCxnSpPr>
        <p:spPr>
          <a:xfrm>
            <a:off x="9081246" y="4894730"/>
            <a:ext cx="4728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82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#5 (Gaussian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9B3D0-3089-85F5-65BF-F8E6F59C4A93}"/>
                  </a:ext>
                </a:extLst>
              </p:cNvPr>
              <p:cNvSpPr txBox="1"/>
              <p:nvPr/>
            </p:nvSpPr>
            <p:spPr>
              <a:xfrm>
                <a:off x="3263153" y="3616687"/>
                <a:ext cx="7691718" cy="898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PDF of Gaussian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9B3D0-3089-85F5-65BF-F8E6F59C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53" y="3616687"/>
                <a:ext cx="7691718" cy="898836"/>
              </a:xfrm>
              <a:prstGeom prst="rect">
                <a:avLst/>
              </a:prstGeom>
              <a:blipFill>
                <a:blip r:embed="rId4"/>
                <a:stretch>
                  <a:fillRect l="-1585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76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#6 (Gaussian Stability)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What is the distribution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11D135-123C-A38C-689E-8E3E03AA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31" y="3420695"/>
            <a:ext cx="6176687" cy="15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normal random variable with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t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298795C-2347-4746-BE24-D5E74F55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756" y="4142160"/>
            <a:ext cx="4125936" cy="2542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519A34-5982-C868-7DC8-DCAC16786BB4}"/>
                  </a:ext>
                </a:extLst>
              </p:cNvPr>
              <p:cNvSpPr txBox="1"/>
              <p:nvPr/>
            </p:nvSpPr>
            <p:spPr>
              <a:xfrm>
                <a:off x="6096000" y="3687350"/>
                <a:ext cx="2088776" cy="59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519A34-5982-C868-7DC8-DCAC16786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87350"/>
                <a:ext cx="2088776" cy="595291"/>
              </a:xfrm>
              <a:prstGeom prst="rect">
                <a:avLst/>
              </a:prstGeom>
              <a:blipFill>
                <a:blip r:embed="rId4"/>
                <a:stretch>
                  <a:fillRect l="-5831" t="-612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F52B5-F605-FB99-4554-AB6434347F07}"/>
                  </a:ext>
                </a:extLst>
              </p:cNvPr>
              <p:cNvSpPr txBox="1"/>
              <p:nvPr/>
            </p:nvSpPr>
            <p:spPr>
              <a:xfrm>
                <a:off x="3774140" y="3723386"/>
                <a:ext cx="20887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F52B5-F605-FB99-4554-AB6434347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40" y="3723386"/>
                <a:ext cx="2088776" cy="523220"/>
              </a:xfrm>
              <a:prstGeom prst="rect">
                <a:avLst/>
              </a:prstGeom>
              <a:blipFill>
                <a:blip r:embed="rId5"/>
                <a:stretch>
                  <a:fillRect l="-583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37FE54-58D3-45A8-343C-666B41D120D9}"/>
                  </a:ext>
                </a:extLst>
              </p:cNvPr>
              <p:cNvSpPr txBox="1"/>
              <p:nvPr/>
            </p:nvSpPr>
            <p:spPr>
              <a:xfrm>
                <a:off x="7918075" y="5510213"/>
                <a:ext cx="1156447" cy="5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37FE54-58D3-45A8-343C-666B41D1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075" y="5510213"/>
                <a:ext cx="1156447" cy="5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D3ABB5-0EEA-9A0E-CA2F-A4762F6389A6}"/>
                  </a:ext>
                </a:extLst>
              </p:cNvPr>
              <p:cNvSpPr txBox="1"/>
              <p:nvPr/>
            </p:nvSpPr>
            <p:spPr>
              <a:xfrm>
                <a:off x="2702926" y="5510213"/>
                <a:ext cx="1156447" cy="5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D3ABB5-0EEA-9A0E-CA2F-A4762F638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26" y="5510213"/>
                <a:ext cx="1156447" cy="557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88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ABD83-CB2F-6E86-B87F-38C15F29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9" y="2127249"/>
            <a:ext cx="11434619" cy="2813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0FFD8F-1CE1-E04C-05BD-53D3381403FC}"/>
                  </a:ext>
                </a:extLst>
              </p:cNvPr>
              <p:cNvSpPr txBox="1"/>
              <p:nvPr/>
            </p:nvSpPr>
            <p:spPr>
              <a:xfrm>
                <a:off x="959223" y="1511394"/>
                <a:ext cx="2088776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0FFD8F-1CE1-E04C-05BD-53D33814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3" y="1511394"/>
                <a:ext cx="2088776" cy="528222"/>
              </a:xfrm>
              <a:prstGeom prst="rect">
                <a:avLst/>
              </a:prstGeom>
              <a:blipFill>
                <a:blip r:embed="rId3"/>
                <a:stretch>
                  <a:fillRect l="-5831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29C27-E92C-893F-05D6-BEC0F8738B0D}"/>
                  </a:ext>
                </a:extLst>
              </p:cNvPr>
              <p:cNvSpPr txBox="1"/>
              <p:nvPr/>
            </p:nvSpPr>
            <p:spPr>
              <a:xfrm>
                <a:off x="3514164" y="1511394"/>
                <a:ext cx="2088776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29C27-E92C-893F-05D6-BEC0F873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4" y="1511394"/>
                <a:ext cx="2088776" cy="528222"/>
              </a:xfrm>
              <a:prstGeom prst="rect">
                <a:avLst/>
              </a:prstGeom>
              <a:blipFill>
                <a:blip r:embed="rId4"/>
                <a:stretch>
                  <a:fillRect l="-5831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FFD9CB-7503-C1BB-414D-9030D559024E}"/>
                  </a:ext>
                </a:extLst>
              </p:cNvPr>
              <p:cNvSpPr txBox="1"/>
              <p:nvPr/>
            </p:nvSpPr>
            <p:spPr>
              <a:xfrm>
                <a:off x="8032376" y="1511394"/>
                <a:ext cx="2088776" cy="540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FFD9CB-7503-C1BB-414D-9030D5590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76" y="1511394"/>
                <a:ext cx="2088776" cy="540276"/>
              </a:xfrm>
              <a:prstGeom prst="rect">
                <a:avLst/>
              </a:prstGeom>
              <a:blipFill>
                <a:blip r:embed="rId5"/>
                <a:stretch>
                  <a:fillRect l="-6140" t="-786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D7C348-F217-7CD0-A7DD-871D59D2E6ED}"/>
                  </a:ext>
                </a:extLst>
              </p:cNvPr>
              <p:cNvSpPr txBox="1"/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D7C348-F217-7CD0-A7DD-871D59D2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FE0DE8-C45C-793F-7763-52E0E97470A2}"/>
                  </a:ext>
                </a:extLst>
              </p:cNvPr>
              <p:cNvSpPr txBox="1"/>
              <p:nvPr/>
            </p:nvSpPr>
            <p:spPr>
              <a:xfrm>
                <a:off x="3213845" y="5864661"/>
                <a:ext cx="50247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What is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FE0DE8-C45C-793F-7763-52E0E974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45" y="5864661"/>
                <a:ext cx="5024719" cy="523220"/>
              </a:xfrm>
              <a:prstGeom prst="rect">
                <a:avLst/>
              </a:prstGeom>
              <a:blipFill>
                <a:blip r:embed="rId7"/>
                <a:stretch>
                  <a:fillRect l="-242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3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we have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/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11D135-123C-A38C-689E-8E3E03AA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31" y="3585931"/>
            <a:ext cx="6176687" cy="15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Low Distortion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a distance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and an accuracy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dirty="0"/>
                  <a:t>, a low-distortion embedding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and a distance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/>
              <p:nvPr/>
            </p:nvSpPr>
            <p:spPr>
              <a:xfrm>
                <a:off x="1436034" y="3377407"/>
                <a:ext cx="9319931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34" y="3377407"/>
                <a:ext cx="9319931" cy="659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15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we have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/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11D135-123C-A38C-689E-8E3E03AA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31" y="3585931"/>
            <a:ext cx="6176687" cy="1516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7277F-C28C-8979-0A79-35B63FAEFFC8}"/>
                  </a:ext>
                </a:extLst>
              </p:cNvPr>
              <p:cNvSpPr txBox="1"/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7277F-C28C-8979-0A79-35B63FAEF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9BF01-FDCA-1A08-B72E-27B7D6586EBA}"/>
                  </a:ext>
                </a:extLst>
              </p:cNvPr>
              <p:cNvSpPr txBox="1"/>
              <p:nvPr/>
            </p:nvSpPr>
            <p:spPr>
              <a:xfrm>
                <a:off x="3213845" y="5864661"/>
                <a:ext cx="5024719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9BF01-FDCA-1A08-B72E-27B7D658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45" y="5864661"/>
                <a:ext cx="5024719" cy="737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1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Correct expectation!</a:t>
                </a:r>
              </a:p>
              <a:p>
                <a:endParaRPr lang="en-US" dirty="0"/>
              </a:p>
              <a:p>
                <a:r>
                  <a:rPr lang="en-US" dirty="0"/>
                  <a:t>How is it distributed?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695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distributed as Chi-Squared random variable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degrees of freedom (sum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squared independent Gaussians)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t="-1935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A57307-8FBB-077B-C848-A24AFE4B9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055" y="3182471"/>
            <a:ext cx="4277304" cy="29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distributed as Chi-Squared random variable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degrees of freedom (sum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squared independent Gaussians)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Chi-Squared Concentration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a Chi-Squared random variable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degrees of freedom.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Claim follows from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2F7-ACB1-B8A9-1DC9-96358E8C02D4}"/>
                  </a:ext>
                </a:extLst>
              </p:cNvPr>
              <p:cNvSpPr txBox="1"/>
              <p:nvPr/>
            </p:nvSpPr>
            <p:spPr>
              <a:xfrm>
                <a:off x="1146922" y="4683025"/>
                <a:ext cx="9319931" cy="652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/8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2F7-ACB1-B8A9-1DC9-96358E8C0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22" y="4683025"/>
                <a:ext cx="9319931" cy="652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08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88071-3598-F220-BF6B-9DE688C31623}"/>
                  </a:ext>
                </a:extLst>
              </p:cNvPr>
              <p:cNvSpPr txBox="1"/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88071-3598-F220-BF6B-9DE688C3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EDECF1-065D-468F-6CA2-CEAC2824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64" y="2633731"/>
            <a:ext cx="5674659" cy="374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7EE05-03E0-5A5C-8C38-977DCF9B0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53723"/>
                <a:ext cx="5105400" cy="1739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the distance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7EE05-03E0-5A5C-8C38-977DCF9B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3723"/>
                <a:ext cx="5105400" cy="1739152"/>
              </a:xfrm>
              <a:prstGeom prst="rect">
                <a:avLst/>
              </a:prstGeom>
              <a:blipFill>
                <a:blip r:embed="rId5"/>
                <a:stretch>
                  <a:fillRect l="-2151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4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Low Distortion Embedding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dirty="0"/>
                  <a:t>, a low-distortion embedding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/>
              <p:nvPr/>
            </p:nvSpPr>
            <p:spPr>
              <a:xfrm>
                <a:off x="1543610" y="3200538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10" y="3200538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9F8D690-CEBA-0699-6A84-D33BC43B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742" y="4012165"/>
            <a:ext cx="5059213" cy="2371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249BE0-08D9-0768-AF72-A07D9A2AF6A6}"/>
                  </a:ext>
                </a:extLst>
              </p:cNvPr>
              <p:cNvSpPr txBox="1"/>
              <p:nvPr/>
            </p:nvSpPr>
            <p:spPr>
              <a:xfrm>
                <a:off x="1319492" y="5592143"/>
                <a:ext cx="2238934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249BE0-08D9-0768-AF72-A07D9A2AF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2" y="5592143"/>
                <a:ext cx="2238934" cy="723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06556-9DD0-7E0F-7750-86FCBF5692EC}"/>
                  </a:ext>
                </a:extLst>
              </p:cNvPr>
              <p:cNvSpPr txBox="1"/>
              <p:nvPr/>
            </p:nvSpPr>
            <p:spPr>
              <a:xfrm>
                <a:off x="6983505" y="5974440"/>
                <a:ext cx="2691335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06556-9DD0-7E0F-7750-86FCBF56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05" y="5974440"/>
                <a:ext cx="2691335" cy="723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44DFE-AA8B-ACEE-D3AE-DF279830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63" y="1825624"/>
            <a:ext cx="3785907" cy="3883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Examples: 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462247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all lie on the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30000" dirty="0"/>
                  <a:t>st </a:t>
                </a:r>
                <a:r>
                  <a:rPr lang="en-US" dirty="0"/>
                  <a:t>- axis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the first 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Embedding has no distortion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462247" cy="4422775"/>
              </a:xfrm>
              <a:blipFill>
                <a:blip r:embed="rId3"/>
                <a:stretch>
                  <a:fillRect l="-116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75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Examples: 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all lie on some line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Rotate to line to be the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30000" dirty="0"/>
                  <a:t>st </a:t>
                </a:r>
                <a:r>
                  <a:rPr lang="en-US" dirty="0"/>
                  <a:t>- axis and proceed as before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embedding with no distortion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DB8AAA-B9C1-29C5-FAEB-F33D24D2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94278">
            <a:off x="6926603" y="3342839"/>
            <a:ext cx="5394253" cy="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Examples: 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0207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lie in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-dimensional subspace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Rotate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to coincide with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axes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02070"/>
              </a:xfrm>
              <a:blipFill>
                <a:blip r:embed="rId2"/>
                <a:stretch>
                  <a:fillRect l="-1043" t="-1987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621D2D-3CBB-309A-822D-6BEC90118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51" y="2420472"/>
            <a:ext cx="9054354" cy="3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no distortion?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66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1643</Words>
  <Application>Microsoft Office PowerPoint</Application>
  <PresentationFormat>Widescreen</PresentationFormat>
  <Paragraphs>239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Dimensionality Reduction</vt:lpstr>
      <vt:lpstr>Last Time: Low Distortion Embedding</vt:lpstr>
      <vt:lpstr>Last Time: Euclidean Space</vt:lpstr>
      <vt:lpstr>Last Time: Low Distortion Embedding for Euclidean Space</vt:lpstr>
      <vt:lpstr>Examples: Embeddings for Euclidean Space</vt:lpstr>
      <vt:lpstr>Examples: Embeddings for Euclidean Space</vt:lpstr>
      <vt:lpstr>Examples: Embeddings for Euclidean Space</vt:lpstr>
      <vt:lpstr>Embeddings for Euclidean Space</vt:lpstr>
      <vt:lpstr>Embeddings for Euclidean Space</vt:lpstr>
      <vt:lpstr>Embeddings for Euclidean Space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Trivia Question #5 (Gaussian Behavior)</vt:lpstr>
      <vt:lpstr>Trivia Question #6 (Gaussian Stability)</vt:lpstr>
      <vt:lpstr>Johnson-Lindenstrauss Lemma</vt:lpstr>
      <vt:lpstr>Gaussian Stability</vt:lpstr>
      <vt:lpstr>Gaussian Stability</vt:lpstr>
      <vt:lpstr>Gaussian Stability</vt:lpstr>
      <vt:lpstr>Gaussian Stability</vt:lpstr>
      <vt:lpstr>Johnson-Lindenstrauss Lemma</vt:lpstr>
      <vt:lpstr>Johnson-Lindenstrauss Lemma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5</cp:revision>
  <dcterms:created xsi:type="dcterms:W3CDTF">2023-09-06T20:24:10Z</dcterms:created>
  <dcterms:modified xsi:type="dcterms:W3CDTF">2023-09-08T17:47:34Z</dcterms:modified>
</cp:coreProperties>
</file>